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61" r:id="rId5"/>
    <p:sldId id="263" r:id="rId6"/>
    <p:sldId id="264" r:id="rId7"/>
    <p:sldId id="265" r:id="rId8"/>
    <p:sldId id="266" r:id="rId9"/>
    <p:sldId id="268" r:id="rId10"/>
    <p:sldId id="269" r:id="rId11"/>
    <p:sldId id="270" r:id="rId12"/>
    <p:sldId id="260" r:id="rId13"/>
    <p:sldId id="267" r:id="rId14"/>
    <p:sldId id="272" r:id="rId15"/>
    <p:sldId id="258" r:id="rId1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738F-41FC-4AFE-AEFF-69477892D002}" type="datetimeFigureOut">
              <a:rPr lang="uk-UA" smtClean="0"/>
              <a:pPr/>
              <a:t>31.03.2014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E2F9-10C1-4DF1-966A-C75982DF456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738F-41FC-4AFE-AEFF-69477892D002}" type="datetimeFigureOut">
              <a:rPr lang="uk-UA" smtClean="0"/>
              <a:pPr/>
              <a:t>31.03.2014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E2F9-10C1-4DF1-966A-C75982DF456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738F-41FC-4AFE-AEFF-69477892D002}" type="datetimeFigureOut">
              <a:rPr lang="uk-UA" smtClean="0"/>
              <a:pPr/>
              <a:t>31.03.2014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E2F9-10C1-4DF1-966A-C75982DF456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738F-41FC-4AFE-AEFF-69477892D002}" type="datetimeFigureOut">
              <a:rPr lang="uk-UA" smtClean="0"/>
              <a:pPr/>
              <a:t>31.03.2014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E2F9-10C1-4DF1-966A-C75982DF456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738F-41FC-4AFE-AEFF-69477892D002}" type="datetimeFigureOut">
              <a:rPr lang="uk-UA" smtClean="0"/>
              <a:pPr/>
              <a:t>31.03.2014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E2F9-10C1-4DF1-966A-C75982DF456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738F-41FC-4AFE-AEFF-69477892D002}" type="datetimeFigureOut">
              <a:rPr lang="uk-UA" smtClean="0"/>
              <a:pPr/>
              <a:t>31.03.2014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E2F9-10C1-4DF1-966A-C75982DF456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738F-41FC-4AFE-AEFF-69477892D002}" type="datetimeFigureOut">
              <a:rPr lang="uk-UA" smtClean="0"/>
              <a:pPr/>
              <a:t>31.03.2014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E2F9-10C1-4DF1-966A-C75982DF456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738F-41FC-4AFE-AEFF-69477892D002}" type="datetimeFigureOut">
              <a:rPr lang="uk-UA" smtClean="0"/>
              <a:pPr/>
              <a:t>31.03.2014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E2F9-10C1-4DF1-966A-C75982DF456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738F-41FC-4AFE-AEFF-69477892D002}" type="datetimeFigureOut">
              <a:rPr lang="uk-UA" smtClean="0"/>
              <a:pPr/>
              <a:t>31.03.2014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E2F9-10C1-4DF1-966A-C75982DF456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738F-41FC-4AFE-AEFF-69477892D002}" type="datetimeFigureOut">
              <a:rPr lang="uk-UA" smtClean="0"/>
              <a:pPr/>
              <a:t>31.03.2014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E2F9-10C1-4DF1-966A-C75982DF456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F738F-41FC-4AFE-AEFF-69477892D002}" type="datetimeFigureOut">
              <a:rPr lang="uk-UA" smtClean="0"/>
              <a:pPr/>
              <a:t>31.03.2014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EE2F9-10C1-4DF1-966A-C75982DF4565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8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F738F-41FC-4AFE-AEFF-69477892D002}" type="datetimeFigureOut">
              <a:rPr lang="uk-UA" smtClean="0"/>
              <a:pPr/>
              <a:t>31.03.2014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EE2F9-10C1-4DF1-966A-C75982DF4565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dzherela.com.ua/ua/articles/ukrlanguage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089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gradFill>
                  <a:gsLst>
                    <a:gs pos="78000">
                      <a:srgbClr val="0070C0"/>
                    </a:gs>
                    <a:gs pos="30000">
                      <a:srgbClr val="FFFF00"/>
                    </a:gs>
                  </a:gsLst>
                  <a:lin ang="16200000" scaled="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Презентація на тему </a:t>
            </a:r>
            <a:r>
              <a:rPr lang="uk-UA" b="1" dirty="0" err="1" smtClean="0">
                <a:gradFill>
                  <a:gsLst>
                    <a:gs pos="78000">
                      <a:srgbClr val="0070C0"/>
                    </a:gs>
                    <a:gs pos="30000">
                      <a:srgbClr val="FFFF00"/>
                    </a:gs>
                  </a:gsLst>
                  <a:lin ang="16200000" scaled="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“Суржик</a:t>
            </a:r>
            <a:r>
              <a:rPr lang="uk-UA" b="1" dirty="0" smtClean="0">
                <a:gradFill>
                  <a:gsLst>
                    <a:gs pos="78000">
                      <a:srgbClr val="0070C0"/>
                    </a:gs>
                    <a:gs pos="30000">
                      <a:srgbClr val="FFFF00"/>
                    </a:gs>
                  </a:gsLst>
                  <a:lin ang="16200000" scaled="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 і культура </a:t>
            </a:r>
            <a:r>
              <a:rPr lang="uk-UA" b="1" dirty="0" err="1" smtClean="0">
                <a:gradFill>
                  <a:gsLst>
                    <a:gs pos="78000">
                      <a:srgbClr val="0070C0"/>
                    </a:gs>
                    <a:gs pos="30000">
                      <a:srgbClr val="FFFF00"/>
                    </a:gs>
                  </a:gsLst>
                  <a:lin ang="16200000" scaled="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>мовлення”</a:t>
            </a:r>
            <a:r>
              <a:rPr lang="uk-UA" b="1" dirty="0" smtClean="0">
                <a:gradFill>
                  <a:gsLst>
                    <a:gs pos="78000">
                      <a:srgbClr val="0070C0"/>
                    </a:gs>
                    <a:gs pos="30000">
                      <a:srgbClr val="FFFF00"/>
                    </a:gs>
                  </a:gsLst>
                  <a:lin ang="16200000" scaled="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  <a:t/>
            </a:r>
            <a:br>
              <a:rPr lang="uk-UA" b="1" dirty="0" smtClean="0">
                <a:gradFill>
                  <a:gsLst>
                    <a:gs pos="78000">
                      <a:srgbClr val="0070C0"/>
                    </a:gs>
                    <a:gs pos="30000">
                      <a:srgbClr val="FFFF00"/>
                    </a:gs>
                  </a:gsLst>
                  <a:lin ang="16200000" scaled="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50" endPos="85000" dir="5400000" sy="-100000" algn="bl" rotWithShape="0"/>
                </a:effectLst>
              </a:rPr>
            </a:br>
            <a:endParaRPr lang="uk-UA" b="1" dirty="0">
              <a:gradFill>
                <a:gsLst>
                  <a:gs pos="78000">
                    <a:srgbClr val="0070C0"/>
                  </a:gs>
                  <a:gs pos="30000">
                    <a:srgbClr val="FFFF00"/>
                  </a:gs>
                </a:gsLst>
                <a:lin ang="16200000" scaled="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6350" stA="55000" endA="50" endPos="85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4005064"/>
            <a:ext cx="5241776" cy="2664296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Виконала:</a:t>
            </a:r>
          </a:p>
          <a:p>
            <a:pPr algn="r">
              <a:buNone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студентка 1 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курсу 9 групи</a:t>
            </a:r>
          </a:p>
          <a:p>
            <a:pPr algn="r">
              <a:buNone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фінансово-економічного факультету</a:t>
            </a:r>
            <a:endParaRPr lang="uk-UA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>
              <a:buNone/>
            </a:pP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спеціальність: 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6508</a:t>
            </a:r>
          </a:p>
          <a:p>
            <a:pPr algn="r">
              <a:buNone/>
            </a:pP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Кумар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Аміта</a:t>
            </a:r>
            <a:endParaRPr lang="uk-UA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r">
              <a:buNone/>
            </a:pPr>
            <a:endParaRPr lang="uk-UA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11560" y="5877272"/>
            <a:ext cx="7772400" cy="98072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Київ</a:t>
            </a:r>
            <a:r>
              <a:rPr lang="uk-UA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+mj-cs"/>
              </a:rPr>
              <a:t>-2014</a:t>
            </a:r>
            <a:endParaRPr kumimoji="0" lang="uk-UA" sz="20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5085183"/>
            <a:ext cx="2736304" cy="648073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4" name="Picture 6" descr="http://katatonia.ho.ua/photo/travel/sumy/06_IMG_8464_lj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131840" cy="2204864"/>
          </a:xfrm>
          <a:prstGeom prst="rect">
            <a:avLst/>
          </a:prstGeom>
          <a:noFill/>
        </p:spPr>
      </p:pic>
      <p:pic>
        <p:nvPicPr>
          <p:cNvPr id="5" name="Рисунок 4" descr="http://www.segodnya.ua/img/ui/_43dcfeceb0bf40bcfcba6c84c94f54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276872"/>
            <a:ext cx="262778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adlog.tv/img/i/Cj5wu5VsZ0o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2276872"/>
            <a:ext cx="324036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segodnya.ua/img/ui/_3571a33bdc3b68eef85950e3c27d609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0"/>
            <a:ext cx="3240360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life.img.pravda.com/images/doc/a/9/a987832-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03848" y="4509120"/>
            <a:ext cx="3240360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dun.at.ua/_nw/15/5197877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0"/>
            <a:ext cx="2627784" cy="220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http://dun.at.ua/_nw/15/15967582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2276872"/>
            <a:ext cx="3131840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&amp;Scy;&amp;acy;&amp;mcy;&amp;ycy;&amp;iecy; &amp;pcy;&amp;ocy;&amp;pcy;&amp;ucy;&amp;lcy;&amp;yacy;&amp;rcy;&amp;ncy;&amp;ycy;&amp;iecy; &amp;scy;&amp;lcy;&amp;ocy;&amp;vcy;&amp;acy; &amp;ncy;&amp;acy; &amp;scy;&amp;ucy;&amp;rcy;&amp;zhcy;&amp;icy;&amp;kcy;&amp;iecy;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16216" y="4509120"/>
            <a:ext cx="262778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905"/>
                <a:gradFill>
                  <a:gsLst>
                    <a:gs pos="78000">
                      <a:srgbClr val="0070C0"/>
                    </a:gs>
                    <a:gs pos="30000">
                      <a:srgbClr val="FFFF00"/>
                    </a:gs>
                  </a:gsLst>
                  <a:lin ang="16200000" scaled="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Як почати говорити правильно українською?</a:t>
            </a:r>
            <a:endParaRPr lang="uk-UA" b="1" dirty="0">
              <a:ln w="1905"/>
              <a:gradFill>
                <a:gsLst>
                  <a:gs pos="78000">
                    <a:srgbClr val="0070C0"/>
                  </a:gs>
                  <a:gs pos="30000">
                    <a:srgbClr val="FFFF00"/>
                  </a:gs>
                </a:gsLst>
                <a:lin ang="16200000" scaled="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4221088"/>
            <a:ext cx="8568952" cy="2636912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Побільше спілкуйтесь українською;</a:t>
            </a:r>
          </a:p>
          <a:p>
            <a:pPr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 Читайте українські статті, газети, журнали;</a:t>
            </a:r>
          </a:p>
          <a:p>
            <a:pPr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Переглядайте україномовні фільми;</a:t>
            </a:r>
          </a:p>
          <a:p>
            <a:pPr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Слухайте українську музику;</a:t>
            </a:r>
          </a:p>
          <a:p>
            <a:pPr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Користуйтесь українським програмним забезпечення;</a:t>
            </a:r>
          </a:p>
          <a:p>
            <a:pPr>
              <a:buNone/>
            </a:pP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6. Корисними є також дописи в українських форумах та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Вікіпедії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спілкування в різних українських гуртках та групах.</a:t>
            </a:r>
          </a:p>
          <a:p>
            <a:endParaRPr lang="uk-UA" dirty="0"/>
          </a:p>
        </p:txBody>
      </p:sp>
      <p:pic>
        <p:nvPicPr>
          <p:cNvPr id="26626" name="Picture 2" descr="http://cs9504.vk.me/u6417524/143078058/x_0790f449.jpg"/>
          <p:cNvPicPr>
            <a:picLocks noChangeAspect="1" noChangeArrowheads="1"/>
          </p:cNvPicPr>
          <p:nvPr/>
        </p:nvPicPr>
        <p:blipFill>
          <a:blip r:embed="rId2" cstate="print"/>
          <a:srcRect t="17500" r="-299" b="20000"/>
          <a:stretch>
            <a:fillRect/>
          </a:stretch>
        </p:blipFill>
        <p:spPr bwMode="auto">
          <a:xfrm>
            <a:off x="0" y="1556792"/>
            <a:ext cx="3275856" cy="2448272"/>
          </a:xfrm>
          <a:prstGeom prst="rect">
            <a:avLst/>
          </a:prstGeom>
          <a:noFill/>
        </p:spPr>
      </p:pic>
      <p:pic>
        <p:nvPicPr>
          <p:cNvPr id="26628" name="Picture 4" descr="http://cs9504.vk.me/u6417524/143078058/x_b4c207fa.jpg"/>
          <p:cNvPicPr>
            <a:picLocks noChangeAspect="1" noChangeArrowheads="1"/>
          </p:cNvPicPr>
          <p:nvPr/>
        </p:nvPicPr>
        <p:blipFill>
          <a:blip r:embed="rId3" cstate="print"/>
          <a:srcRect l="2191" t="20513" r="5769" b="19759"/>
          <a:stretch>
            <a:fillRect/>
          </a:stretch>
        </p:blipFill>
        <p:spPr bwMode="auto">
          <a:xfrm>
            <a:off x="3347864" y="1556792"/>
            <a:ext cx="3024336" cy="2448272"/>
          </a:xfrm>
          <a:prstGeom prst="rect">
            <a:avLst/>
          </a:prstGeom>
          <a:noFill/>
        </p:spPr>
      </p:pic>
      <p:pic>
        <p:nvPicPr>
          <p:cNvPr id="26630" name="Picture 6" descr="http://cs9504.vk.me/u6417524/143078058/x_3bfa1ce2.jpg"/>
          <p:cNvPicPr>
            <a:picLocks noChangeAspect="1" noChangeArrowheads="1"/>
          </p:cNvPicPr>
          <p:nvPr/>
        </p:nvPicPr>
        <p:blipFill>
          <a:blip r:embed="rId4" cstate="print"/>
          <a:srcRect l="14850" t="20965" r="14395" b="23130"/>
          <a:stretch>
            <a:fillRect/>
          </a:stretch>
        </p:blipFill>
        <p:spPr bwMode="auto">
          <a:xfrm>
            <a:off x="6444208" y="1556792"/>
            <a:ext cx="2699792" cy="2448272"/>
          </a:xfrm>
          <a:prstGeom prst="rect">
            <a:avLst/>
          </a:prstGeom>
          <a:noFill/>
        </p:spPr>
      </p:pic>
      <p:pic>
        <p:nvPicPr>
          <p:cNvPr id="7" name="Picture 2" descr="http://www.credo-ua.org/wp-content/uploads/2011/09/228-132x132.jpg"/>
          <p:cNvPicPr>
            <a:picLocks noChangeAspect="1" noChangeArrowheads="1"/>
          </p:cNvPicPr>
          <p:nvPr/>
        </p:nvPicPr>
        <p:blipFill>
          <a:blip r:embed="rId5" cstate="print"/>
          <a:srcRect t="20731" r="-185"/>
          <a:stretch>
            <a:fillRect/>
          </a:stretch>
        </p:blipFill>
        <p:spPr bwMode="auto">
          <a:xfrm>
            <a:off x="0" y="0"/>
            <a:ext cx="1259632" cy="996653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78000">
                      <a:srgbClr val="0070C0"/>
                    </a:gs>
                    <a:gs pos="32000">
                      <a:srgbClr val="FFFF00"/>
                    </a:gs>
                  </a:gsLst>
                  <a:lin ang="16200000" scaled="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Навіщо мовні бур</a:t>
            </a:r>
            <a:r>
              <a:rPr lang="uk-UA" b="1" dirty="0" smtClean="0">
                <a:ln w="1905"/>
                <a:gradFill>
                  <a:gsLst>
                    <a:gs pos="78000">
                      <a:srgbClr val="0070C0"/>
                    </a:gs>
                    <a:gs pos="32000">
                      <a:srgbClr val="FFFF00"/>
                    </a:gs>
                  </a:gsLst>
                  <a:lin ang="16200000" scaled="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'</a:t>
            </a:r>
            <a:r>
              <a:rPr lang="uk-UA" b="1" dirty="0" smtClean="0">
                <a:ln w="1905"/>
                <a:gradFill>
                  <a:gsLst>
                    <a:gs pos="78000">
                      <a:srgbClr val="0070C0"/>
                    </a:gs>
                    <a:gs pos="32000">
                      <a:srgbClr val="FFFF00"/>
                    </a:gs>
                  </a:gsLst>
                  <a:lin ang="16200000" scaled="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яни? </a:t>
            </a:r>
            <a:endParaRPr lang="uk-UA" b="1" dirty="0">
              <a:ln w="1905"/>
              <a:gradFill>
                <a:gsLst>
                  <a:gs pos="78000">
                    <a:srgbClr val="0070C0"/>
                  </a:gs>
                  <a:gs pos="32000">
                    <a:srgbClr val="FFFF00"/>
                  </a:gs>
                </a:gsLst>
                <a:lin ang="16200000" scaled="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5194920" cy="5069159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Сьогодні слово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“суржик”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почали вживати і в широкому розумінні – як назву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здеградованого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убого духовного світу людини, її відірваності від рідного, як назву для мішанини залишків давнього, батьківського, з тим чужим, що нівечить особистість, національно-мовну свідомість.</a:t>
            </a:r>
          </a:p>
        </p:txBody>
      </p:sp>
      <p:pic>
        <p:nvPicPr>
          <p:cNvPr id="2050" name="Picture 2" descr="http://www.credo-ua.org/wp-content/uploads/2011/09/228-132x132.jpg"/>
          <p:cNvPicPr>
            <a:picLocks noChangeAspect="1" noChangeArrowheads="1"/>
          </p:cNvPicPr>
          <p:nvPr/>
        </p:nvPicPr>
        <p:blipFill>
          <a:blip r:embed="rId2" cstate="print"/>
          <a:srcRect t="20731" r="-185"/>
          <a:stretch>
            <a:fillRect/>
          </a:stretch>
        </p:blipFill>
        <p:spPr bwMode="auto">
          <a:xfrm>
            <a:off x="0" y="0"/>
            <a:ext cx="1259632" cy="996653"/>
          </a:xfrm>
          <a:prstGeom prst="rect">
            <a:avLst/>
          </a:prstGeom>
          <a:noFill/>
        </p:spPr>
      </p:pic>
      <p:pic>
        <p:nvPicPr>
          <p:cNvPr id="2054" name="Picture 6" descr="http://cs9504.vk.me/u6417524/143063242/x_b21556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556792"/>
            <a:ext cx="3097907" cy="4652111"/>
          </a:xfrm>
          <a:prstGeom prst="rect">
            <a:avLst/>
          </a:prstGeom>
          <a:noFill/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5076056" cy="5157192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Виховувати в собі повагу до мови, якою спілкуємося - це, передовсім, шанувати себе, виявляти повагу до народу, його історії, культури. Адже мова, як ї українська народна музика - своєрідний генетичний код нації, а не лише засіб спілкування.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Спілкуватись суржиком –  це однаково, що їсти суп з концентрату.  Звичайно, і ним можна втамувати голод, але  від якісної і здорової їжі користі організму значно більше.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Тож, будьте гурманами! І нехай вам смакують українські слова!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Picture 2" descr="http://www.credo-ua.org/wp-content/uploads/2011/09/228-132x132.jpg"/>
          <p:cNvPicPr>
            <a:picLocks noChangeAspect="1" noChangeArrowheads="1"/>
          </p:cNvPicPr>
          <p:nvPr/>
        </p:nvPicPr>
        <p:blipFill>
          <a:blip r:embed="rId2" cstate="print"/>
          <a:srcRect t="20731" r="-185"/>
          <a:stretch>
            <a:fillRect/>
          </a:stretch>
        </p:blipFill>
        <p:spPr bwMode="auto">
          <a:xfrm>
            <a:off x="0" y="0"/>
            <a:ext cx="1259632" cy="996653"/>
          </a:xfrm>
          <a:prstGeom prst="rect">
            <a:avLst/>
          </a:prstGeom>
          <a:noFill/>
        </p:spPr>
      </p:pic>
      <p:pic>
        <p:nvPicPr>
          <p:cNvPr id="24582" name="Picture 6" descr="http://www.gkuniversal.ru/upload/blog/384/csbwnqwcvsw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196752"/>
            <a:ext cx="3438525" cy="4086226"/>
          </a:xfrm>
          <a:prstGeom prst="rect">
            <a:avLst/>
          </a:prstGeom>
          <a:noFill/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547813" y="274638"/>
            <a:ext cx="7138987" cy="993775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78000">
                      <a:srgbClr val="0070C0"/>
                    </a:gs>
                    <a:gs pos="32000">
                      <a:srgbClr val="FFFF00"/>
                    </a:gs>
                  </a:gsLst>
                  <a:lin ang="16200000" scaled="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Навіщо мовні бур</a:t>
            </a:r>
            <a:r>
              <a:rPr lang="uk-UA" b="1" dirty="0" smtClean="0">
                <a:ln w="1905"/>
                <a:gradFill>
                  <a:gsLst>
                    <a:gs pos="78000">
                      <a:srgbClr val="0070C0"/>
                    </a:gs>
                    <a:gs pos="32000">
                      <a:srgbClr val="FFFF00"/>
                    </a:gs>
                  </a:gsLst>
                  <a:lin ang="16200000" scaled="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'</a:t>
            </a:r>
            <a:r>
              <a:rPr lang="uk-UA" b="1" dirty="0" smtClean="0">
                <a:ln w="1905"/>
                <a:gradFill>
                  <a:gsLst>
                    <a:gs pos="78000">
                      <a:srgbClr val="0070C0"/>
                    </a:gs>
                    <a:gs pos="32000">
                      <a:srgbClr val="FFFF00"/>
                    </a:gs>
                  </a:gsLst>
                  <a:lin ang="16200000" scaled="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яни? </a:t>
            </a:r>
            <a:endParaRPr lang="uk-UA" b="1" dirty="0">
              <a:ln w="1905"/>
              <a:gradFill>
                <a:gsLst>
                  <a:gs pos="78000">
                    <a:srgbClr val="0070C0"/>
                  </a:gs>
                  <a:gs pos="32000">
                    <a:srgbClr val="FFFF00"/>
                  </a:gs>
                </a:gsLst>
                <a:lin ang="16200000" scaled="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4584" name="Picture 8" descr="http://img-fotki.yandex.ru/get/4102/werby.0/0_383ec_67e20bea_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5233498"/>
            <a:ext cx="3456384" cy="1624502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78000">
                      <a:srgbClr val="0070C0"/>
                    </a:gs>
                    <a:gs pos="38000">
                      <a:srgbClr val="FFFF00"/>
                    </a:gs>
                  </a:gsLst>
                  <a:lin ang="16200000" scaled="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Список використаних джерел</a:t>
            </a:r>
            <a:endParaRPr lang="uk-UA" b="1" dirty="0">
              <a:ln w="1905"/>
              <a:gradFill>
                <a:gsLst>
                  <a:gs pos="78000">
                    <a:srgbClr val="0070C0"/>
                  </a:gs>
                  <a:gs pos="38000">
                    <a:srgbClr val="FFFF00"/>
                  </a:gs>
                </a:gsLst>
                <a:lin ang="16200000" scaled="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685800" y="1828800"/>
            <a:ext cx="7696200" cy="43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К. В. </a:t>
            </a:r>
            <a:r>
              <a:rPr kumimoji="0" lang="ru-RU" sz="1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Ленець</a:t>
            </a:r>
            <a:r>
              <a:rPr kumimoji="0" lang="ru-RU" sz="1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Суржик. </a:t>
            </a:r>
            <a:r>
              <a:rPr kumimoji="0" lang="ru-RU" sz="1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Українська</a:t>
            </a:r>
            <a:r>
              <a:rPr kumimoji="0" lang="ru-RU" sz="1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мова</a:t>
            </a:r>
            <a:r>
              <a:rPr kumimoji="0" lang="ru-RU" sz="1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ru-RU" sz="1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Енциклопедія</a:t>
            </a:r>
            <a:r>
              <a:rPr kumimoji="0" lang="ru-RU" sz="1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— </a:t>
            </a:r>
            <a:r>
              <a:rPr kumimoji="0" lang="ru-RU" sz="1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Київ</a:t>
            </a:r>
            <a:r>
              <a:rPr kumimoji="0" lang="ru-RU" sz="1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2000, с. 616.</a:t>
            </a:r>
            <a:br>
              <a:rPr kumimoji="0" lang="ru-RU" sz="1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Закономірності</a:t>
            </a:r>
            <a:r>
              <a:rPr kumimoji="0" lang="ru-RU" sz="1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розвитку</a:t>
            </a:r>
            <a:r>
              <a:rPr kumimoji="0" lang="ru-RU" sz="1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українського</a:t>
            </a:r>
            <a:r>
              <a:rPr kumimoji="0" lang="ru-RU" sz="1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усного</a:t>
            </a:r>
            <a:r>
              <a:rPr kumimoji="0" lang="ru-RU" sz="1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літературного</a:t>
            </a:r>
            <a:r>
              <a:rPr kumimoji="0" lang="ru-RU" sz="1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мовлення</a:t>
            </a:r>
            <a:r>
              <a:rPr kumimoji="0" lang="ru-RU" sz="1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— </a:t>
            </a:r>
            <a:r>
              <a:rPr kumimoji="0" lang="ru-RU" sz="1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Київ</a:t>
            </a:r>
            <a:r>
              <a:rPr kumimoji="0" lang="ru-RU" sz="1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1965.</a:t>
            </a:r>
            <a:br>
              <a:rPr kumimoji="0" lang="ru-RU" sz="1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В. В. </a:t>
            </a:r>
            <a:r>
              <a:rPr kumimoji="0" lang="ru-RU" sz="1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Німчук</a:t>
            </a:r>
            <a:r>
              <a:rPr kumimoji="0" lang="ru-RU" sz="1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Проблеми </a:t>
            </a:r>
            <a:r>
              <a:rPr kumimoji="0" lang="ru-RU" sz="1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українського</a:t>
            </a:r>
            <a:r>
              <a:rPr kumimoji="0" lang="ru-RU" sz="1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правопису</a:t>
            </a:r>
            <a:r>
              <a:rPr kumimoji="0" lang="ru-RU" sz="1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в XX ст.</a:t>
            </a:r>
            <a:br>
              <a:rPr kumimoji="0" lang="ru-RU" sz="1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Лариса </a:t>
            </a:r>
            <a:r>
              <a:rPr kumimoji="0" lang="ru-RU" sz="1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Масенко</a:t>
            </a:r>
            <a:r>
              <a:rPr kumimoji="0" lang="ru-RU" sz="1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. Суржик як </a:t>
            </a:r>
            <a:r>
              <a:rPr kumimoji="0" lang="ru-RU" sz="1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соціолінгвістичний</a:t>
            </a:r>
            <a:r>
              <a:rPr kumimoji="0" lang="ru-RU" sz="1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феномен. «Ї» №35, 2004.</a:t>
            </a:r>
            <a:br>
              <a:rPr kumimoji="0" lang="ru-RU" sz="1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800" i="0" u="none" strike="noStrike" kern="120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1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Вахтин</a:t>
            </a:r>
            <a:r>
              <a:rPr kumimoji="0" lang="ru-RU" sz="1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Н., </a:t>
            </a:r>
            <a:r>
              <a:rPr kumimoji="0" lang="ru-RU" sz="1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Жиронкина</a:t>
            </a:r>
            <a:r>
              <a:rPr kumimoji="0" lang="ru-RU" sz="1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О., </a:t>
            </a:r>
            <a:r>
              <a:rPr kumimoji="0" lang="ru-RU" sz="1800" i="0" u="none" strike="noStrike" kern="1200" normalizeH="0" baseline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Лисковец</a:t>
            </a:r>
            <a:r>
              <a:rPr kumimoji="0" lang="ru-RU" sz="18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И., Романова Е. Новые языки новых государств: явления на стыке близкородственных языков на постсоветском пространстве. Отчёт ЕУСПб, 2003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hlinkClick r:id="rId2"/>
              </a:rPr>
              <a:t>http://dzherela.com.ua/ua/articles/ukrlanguage/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809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gradFill>
                  <a:gsLst>
                    <a:gs pos="78000">
                      <a:srgbClr val="0070C0"/>
                    </a:gs>
                    <a:gs pos="30000">
                      <a:srgbClr val="FFFF00"/>
                    </a:gs>
                  </a:gsLst>
                  <a:lin ang="16200000" scaled="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Дякую за увагу!</a:t>
            </a:r>
            <a:br>
              <a:rPr lang="uk-UA" b="1" dirty="0" smtClean="0">
                <a:gradFill>
                  <a:gsLst>
                    <a:gs pos="78000">
                      <a:srgbClr val="0070C0"/>
                    </a:gs>
                    <a:gs pos="30000">
                      <a:srgbClr val="FFFF00"/>
                    </a:gs>
                  </a:gsLst>
                  <a:lin ang="16200000" scaled="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</a:br>
            <a:endParaRPr lang="uk-UA" b="1" dirty="0">
              <a:gradFill>
                <a:gsLst>
                  <a:gs pos="78000">
                    <a:srgbClr val="0070C0"/>
                  </a:gs>
                  <a:gs pos="30000">
                    <a:srgbClr val="FFFF00"/>
                  </a:gs>
                </a:gsLst>
                <a:lin ang="16200000" scaled="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3968" y="4869160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«…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Збирайте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як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розумний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садівник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Достиглий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овоч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Грінченка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Даля,</a:t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 майте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гніву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моїх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порад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 не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лінуйтесь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доглядать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свій</a:t>
            </a:r>
            <a:r>
              <a:rPr 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сад»</a:t>
            </a:r>
          </a:p>
          <a:p>
            <a:pPr algn="r"/>
            <a:r>
              <a:rPr lang="ru-RU" sz="2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М.Рильський</a:t>
            </a:r>
            <a:endParaRPr lang="uk-UA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628800"/>
            <a:ext cx="7772400" cy="1470025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sz="6600" b="1" dirty="0" smtClean="0">
                <a:ln w="11430">
                  <a:solidFill>
                    <a:srgbClr val="0070C0"/>
                  </a:solidFill>
                </a:ln>
                <a:gradFill>
                  <a:gsLst>
                    <a:gs pos="75000">
                      <a:srgbClr val="0070C0"/>
                    </a:gs>
                    <a:gs pos="25000">
                      <a:srgbClr val="FFFF00"/>
                    </a:gs>
                  </a:gsLst>
                  <a:lin ang="16200000" scaled="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  <a:reflection blurRad="6350" stA="60000" endA="900" endPos="60000" dist="29997" dir="5400000" sy="-100000" algn="bl" rotWithShape="0"/>
                </a:effectLst>
              </a:rPr>
              <a:t>Суржик і культура мовлення</a:t>
            </a:r>
            <a:endParaRPr lang="uk-UA" sz="6600" b="1" dirty="0">
              <a:ln w="11430">
                <a:solidFill>
                  <a:srgbClr val="0070C0"/>
                </a:solidFill>
              </a:ln>
              <a:gradFill>
                <a:gsLst>
                  <a:gs pos="75000">
                    <a:srgbClr val="0070C0"/>
                  </a:gs>
                  <a:gs pos="25000">
                    <a:srgbClr val="FFFF00"/>
                  </a:gs>
                </a:gsLst>
                <a:lin ang="16200000" scaled="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4437112"/>
            <a:ext cx="6400800" cy="1752600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«Як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парость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виноградної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лози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,</a:t>
            </a:r>
            <a:b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Плекайте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мову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Пильно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й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ненастанно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Політь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бур'ян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.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Чистіша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від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 </a:t>
            </a:r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сльози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/>
            </a:r>
            <a:b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</a:b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Вона хай буде…»</a:t>
            </a:r>
          </a:p>
          <a:p>
            <a:pPr algn="r"/>
            <a:r>
              <a:rPr lang="ru-RU" b="1" spc="50" dirty="0" err="1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М.Рильський</a:t>
            </a:r>
            <a:endParaRPr lang="uk-UA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>
            <a:normAutofit/>
          </a:bodyPr>
          <a:lstStyle/>
          <a:p>
            <a:r>
              <a:rPr lang="uk-UA" b="1" dirty="0" smtClean="0">
                <a:ln w="1905"/>
                <a:gradFill>
                  <a:gsLst>
                    <a:gs pos="78000">
                      <a:srgbClr val="0070C0"/>
                    </a:gs>
                    <a:gs pos="39000">
                      <a:srgbClr val="FFFF00"/>
                    </a:gs>
                  </a:gsLst>
                  <a:lin ang="16200000" scaled="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Суржик як він є</a:t>
            </a:r>
            <a:endParaRPr lang="uk-UA" b="1" dirty="0">
              <a:ln w="1905"/>
              <a:gradFill>
                <a:gsLst>
                  <a:gs pos="78000">
                    <a:srgbClr val="0070C0"/>
                  </a:gs>
                  <a:gs pos="39000">
                    <a:srgbClr val="FFFF00"/>
                  </a:gs>
                </a:gsLst>
                <a:lin ang="16200000" scaled="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41168"/>
            <a:ext cx="8363272" cy="1916832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Суржиком здавна в Україні називали мішанину зерна – жита, пшениці, ячменю, вівса, а також борошно з такого зерна (тобто не першосортне зерно та низького сорту борошно). Сьогодні – це 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елементи двох або кількох мов, об'єднані штучно, без дотримання норм літературної мови. Інші назви: </a:t>
            </a:r>
            <a:r>
              <a:rPr lang="vi-VN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арго, жаргон, креол, лінгва франка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. 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Picture 2" descr="http://upload.wikimedia.org/wikipedia/uk/5/5c/1.9.._%D0%94%D0%B2%D0%BE%D1%8F%D0%B7%D1%8B%D1%87%D1%96%D1%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764704"/>
            <a:ext cx="4143375" cy="4086226"/>
          </a:xfrm>
          <a:prstGeom prst="rect">
            <a:avLst/>
          </a:prstGeom>
          <a:noFill/>
        </p:spPr>
      </p:pic>
      <p:pic>
        <p:nvPicPr>
          <p:cNvPr id="9218" name="Picture 2" descr="http://www.credo-ua.org/wp-content/uploads/2011/09/228-132x132.jpg"/>
          <p:cNvPicPr>
            <a:picLocks noChangeAspect="1" noChangeArrowheads="1"/>
          </p:cNvPicPr>
          <p:nvPr/>
        </p:nvPicPr>
        <p:blipFill>
          <a:blip r:embed="rId3" cstate="print"/>
          <a:srcRect t="26458" r="-185"/>
          <a:stretch>
            <a:fillRect/>
          </a:stretch>
        </p:blipFill>
        <p:spPr bwMode="auto">
          <a:xfrm>
            <a:off x="0" y="0"/>
            <a:ext cx="1259632" cy="924645"/>
          </a:xfrm>
          <a:prstGeom prst="rect">
            <a:avLst/>
          </a:prstGeom>
          <a:noFill/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80728"/>
          </a:xfrm>
        </p:spPr>
        <p:txBody>
          <a:bodyPr/>
          <a:lstStyle/>
          <a:p>
            <a:r>
              <a:rPr lang="uk-UA" b="1" dirty="0" err="1" smtClean="0">
                <a:ln w="1905"/>
                <a:gradFill>
                  <a:gsLst>
                    <a:gs pos="78000">
                      <a:srgbClr val="0070C0"/>
                    </a:gs>
                    <a:gs pos="39000">
                      <a:srgbClr val="FFFF00"/>
                    </a:gs>
                  </a:gsLst>
                  <a:lin ang="16200000" scaled="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“Суржикомовні”</a:t>
            </a:r>
            <a:r>
              <a:rPr lang="uk-UA" b="1" dirty="0" smtClean="0">
                <a:ln w="1905"/>
                <a:gradFill>
                  <a:gsLst>
                    <a:gs pos="78000">
                      <a:srgbClr val="0070C0"/>
                    </a:gs>
                    <a:gs pos="39000">
                      <a:srgbClr val="FFFF00"/>
                    </a:gs>
                  </a:gsLst>
                  <a:lin ang="16200000" scaled="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регіони</a:t>
            </a:r>
            <a:endParaRPr lang="uk-UA" dirty="0">
              <a:gradFill>
                <a:gsLst>
                  <a:gs pos="78000">
                    <a:srgbClr val="0070C0"/>
                  </a:gs>
                  <a:gs pos="39000">
                    <a:srgbClr val="FFFF00"/>
                  </a:gs>
                </a:gsLst>
                <a:lin ang="16200000" scaled="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7410" name="Picture 2" descr="&amp;Fcy;&amp;acy;&amp;jcy;&amp;lcy;:SurzhykU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08720"/>
            <a:ext cx="6192688" cy="4227294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5085184"/>
            <a:ext cx="8892480" cy="1772816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даними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досліджень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Київського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міжнародного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інституту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соціології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у 2003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році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"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суржикомовність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дорослого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населення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України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становила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від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2,5 %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Західних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областях і до 21,7% у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Північно-Центральних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областях. 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Загалом українській мові в Україні віддають перевагу 43,6 % респондентів (показник цей різко коливається від 91,6 % у західному регіоні й 78,0 % у центрально-західному до 14,6% – у східному й 11,3 % – у південному). 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dirty="0"/>
          </a:p>
        </p:txBody>
      </p:sp>
      <p:pic>
        <p:nvPicPr>
          <p:cNvPr id="8194" name="Picture 2" descr="http://www.credo-ua.org/wp-content/uploads/2011/09/228-132x132.jpg"/>
          <p:cNvPicPr>
            <a:picLocks noChangeAspect="1" noChangeArrowheads="1"/>
          </p:cNvPicPr>
          <p:nvPr/>
        </p:nvPicPr>
        <p:blipFill>
          <a:blip r:embed="rId3" cstate="print"/>
          <a:srcRect t="22909" r="-185"/>
          <a:stretch>
            <a:fillRect/>
          </a:stretch>
        </p:blipFill>
        <p:spPr bwMode="auto">
          <a:xfrm>
            <a:off x="0" y="0"/>
            <a:ext cx="1259632" cy="969269"/>
          </a:xfrm>
          <a:prstGeom prst="rect">
            <a:avLst/>
          </a:prstGeom>
          <a:noFill/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48680"/>
            <a:ext cx="8892480" cy="3888432"/>
          </a:xfrm>
        </p:spPr>
        <p:txBody>
          <a:bodyPr>
            <a:normAutofit fontScale="55000" lnSpcReduction="20000"/>
          </a:bodyPr>
          <a:lstStyle/>
          <a:p>
            <a:endParaRPr lang="uk-UA" dirty="0" smtClean="0"/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 Вживання русизмів замість українських відповідників</a:t>
            </a:r>
          </a:p>
          <a:p>
            <a:pPr>
              <a:buNone/>
            </a:pPr>
            <a:endParaRPr lang="uk-UA" i="1" dirty="0" smtClean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Даже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(навіть), 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(так), 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нє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(ні), 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нє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нада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(не потрібно), 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єлє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(ледве), 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щас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січас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(зараз), 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всєгда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(завжди), 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чуть-чуть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(трішки), 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конєшно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(звичайно, звісно), 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навєрно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(мабуть), 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напрімєр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(наприклад), 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допустім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(припустимо), 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мєжду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(між), 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вмєсто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(замість), 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вродє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/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будто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(наче, начебто), 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імєнно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(саме), 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рядом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(поруч), 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язик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(мова)</a:t>
            </a:r>
          </a:p>
          <a:p>
            <a:endParaRPr lang="uk-UA" dirty="0" smtClean="0">
              <a:latin typeface="Arial" charset="0"/>
              <a:cs typeface="Arial" charset="0"/>
            </a:endParaRP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cs typeface="Arial" charset="0"/>
              </a:rPr>
              <a:t>2. «Українізовані» форми російських дієслів</a:t>
            </a:r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Уїхав (поїхав),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уволився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(звільнився), дівся (подівся),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поняв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(зрозумів), получав (отримував),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щитав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("вважав" або "рахував" залежно від контексту),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отдав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(віддав), включив (ввімкнув)</a:t>
            </a:r>
            <a:endParaRPr lang="en-US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dirty="0"/>
          </a:p>
        </p:txBody>
      </p:sp>
      <p:pic>
        <p:nvPicPr>
          <p:cNvPr id="19459" name="Picture 3" descr="http://i.i.ua/cards/pic/2/6/2213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1" y="4149080"/>
            <a:ext cx="2771800" cy="2708920"/>
          </a:xfrm>
          <a:prstGeom prst="rect">
            <a:avLst/>
          </a:prstGeom>
          <a:noFill/>
        </p:spPr>
      </p:pic>
      <p:pic>
        <p:nvPicPr>
          <p:cNvPr id="19462" name="Picture 6" descr="C:\Users\Сусмита\Desktop\Безымянный.png"/>
          <p:cNvPicPr>
            <a:picLocks noChangeAspect="1" noChangeArrowheads="1"/>
          </p:cNvPicPr>
          <p:nvPr/>
        </p:nvPicPr>
        <p:blipFill>
          <a:blip r:embed="rId3" cstate="print"/>
          <a:srcRect r="55560" b="85255"/>
          <a:stretch>
            <a:fillRect/>
          </a:stretch>
        </p:blipFill>
        <p:spPr bwMode="auto">
          <a:xfrm>
            <a:off x="0" y="4147397"/>
            <a:ext cx="6300192" cy="2710603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467544" y="0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79000">
                      <a:srgbClr val="0070C0"/>
                    </a:gs>
                    <a:gs pos="35000">
                      <a:srgbClr val="FFFF00"/>
                    </a:gs>
                  </a:gsLst>
                  <a:lin ang="16200000" scaled="0"/>
                </a:gradFill>
              </a:rPr>
              <a:t>Деякі характерні прояви суржику</a:t>
            </a:r>
            <a:endParaRPr lang="uk-UA" sz="40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8640"/>
            <a:ext cx="5040560" cy="6480720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3. Утворення </a:t>
            </a:r>
            <a:r>
              <a:rPr lang="uk-UA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найвищого ступеня порівняння прикметників і прислівників за зразком російської мови </a:t>
            </a:r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Самий головний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(найголовніший), 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саме важне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(найважливіше)</a:t>
            </a:r>
          </a:p>
          <a:p>
            <a:endParaRPr lang="uk-UA" dirty="0" smtClean="0"/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Утворення від українських дієслів активних дієприкметників за російським зразком </a:t>
            </a:r>
          </a:p>
          <a:p>
            <a:r>
              <a:rPr lang="uk-UA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ідробивший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прийшовший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зробивший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(в українській мові ця граматична форма відсутня)</a:t>
            </a:r>
          </a:p>
          <a:p>
            <a:endParaRPr lang="uk-UA" dirty="0" smtClean="0"/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5. Слова і вирази, кальковані з російської </a:t>
            </a:r>
          </a:p>
          <a:p>
            <a:r>
              <a:rPr lang="uk-UA" i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Міроприємство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прийняти міри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прийняти участь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 цих пір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так як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бувший у користуванні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протязі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2530" name="Picture 2" descr="http://cs308921.userapi.com/v308921662/26f7/FBewDwdvm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7" y="0"/>
            <a:ext cx="2987823" cy="2421710"/>
          </a:xfrm>
          <a:prstGeom prst="rect">
            <a:avLst/>
          </a:prstGeom>
          <a:noFill/>
        </p:spPr>
      </p:pic>
      <p:pic>
        <p:nvPicPr>
          <p:cNvPr id="22532" name="Picture 4" descr="http://cs403018.vk.me/v403018610/74fa/wbXyMWHIN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492896"/>
            <a:ext cx="2987824" cy="2243546"/>
          </a:xfrm>
          <a:prstGeom prst="rect">
            <a:avLst/>
          </a:prstGeom>
          <a:noFill/>
        </p:spPr>
      </p:pic>
      <p:pic>
        <p:nvPicPr>
          <p:cNvPr id="22534" name="Picture 6" descr="Image. &amp;Scy;&amp;ucy;&amp;rcy;&amp;zhcy;&amp;icy;&amp;kcy; &amp;iukcy; &amp;kcy;&amp;ucy;&amp;lcy;&amp;softcy;&amp;tcy;&amp;ucy;&amp;rcy;&amp;acy; &amp;mcy;&amp;ocy;&amp;vcy;&amp;lcy;&amp;iecy;&amp;ncy;&amp;ncy;&amp;y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797152"/>
            <a:ext cx="2987824" cy="2060848"/>
          </a:xfrm>
          <a:prstGeom prst="rect">
            <a:avLst/>
          </a:prstGeom>
          <a:noFill/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026568" cy="778098"/>
          </a:xfrm>
        </p:spPr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404664"/>
            <a:ext cx="5482952" cy="6453336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6. Порушення дієслівного керування 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Вживання прийменників і відмінків за російським зразком — 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вулицям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замість 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вулицями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 російській мові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замість 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російською мовою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</a:p>
          <a:p>
            <a:endParaRPr lang="uk-UA" dirty="0" smtClean="0"/>
          </a:p>
          <a:p>
            <a:endParaRPr lang="uk-UA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7. У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вимові — редукція ненаголошених голосних, оглушення дзвінких приголосних, заміна «дж» і «дз» на «ж» і «з», також відсутність чергування «к/ц», зсув наголосу за російським зразком відсутність чергування «о/і» або «е/і» 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</a:t>
            </a:r>
            <a:r>
              <a:rPr lang="vi-VN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ада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vi-VN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розгаварювать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vi-VN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росписуваться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vi-VN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звонять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vi-VN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нахожуся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vi-VN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жінкє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vi-VN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восьмирічкі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vi-VN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говоря́ть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vi-VN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корова/коров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vi-VN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голова/голов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замість </a:t>
            </a:r>
            <a:r>
              <a:rPr lang="vi-VN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корів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vi-VN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голів</a:t>
            </a:r>
            <a:r>
              <a:rPr lang="vi-V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;</a:t>
            </a:r>
            <a:endParaRPr lang="uk-UA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1506" name="Picture 2" descr="http://school.xvatit.com/images/b/b8/Um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915815" cy="2276872"/>
          </a:xfrm>
          <a:prstGeom prst="rect">
            <a:avLst/>
          </a:prstGeom>
          <a:noFill/>
        </p:spPr>
      </p:pic>
      <p:pic>
        <p:nvPicPr>
          <p:cNvPr id="21510" name="Picture 6" descr="http://i.i.ua/photo/images/pic/4/0/5173504_e601808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81128"/>
            <a:ext cx="2915816" cy="2276872"/>
          </a:xfrm>
          <a:prstGeom prst="rect">
            <a:avLst/>
          </a:prstGeom>
          <a:noFill/>
        </p:spPr>
      </p:pic>
      <p:pic>
        <p:nvPicPr>
          <p:cNvPr id="5122" name="Picture 2" descr="http://www.credo-ua.org/wp-content/uploads/2012/11/1-e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2348880"/>
            <a:ext cx="2915816" cy="2143523"/>
          </a:xfrm>
          <a:prstGeom prst="rect">
            <a:avLst/>
          </a:prstGeom>
          <a:noFill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8028384" cy="1143000"/>
          </a:xfrm>
        </p:spPr>
        <p:txBody>
          <a:bodyPr>
            <a:noAutofit/>
          </a:bodyPr>
          <a:lstStyle/>
          <a:p>
            <a:r>
              <a:rPr lang="ru-RU" sz="3600" b="1" dirty="0" err="1" smtClean="0">
                <a:ln w="1905"/>
                <a:gradFill>
                  <a:gsLst>
                    <a:gs pos="78000">
                      <a:srgbClr val="0070C0"/>
                    </a:gs>
                    <a:gs pos="32000">
                      <a:srgbClr val="FFFF00"/>
                    </a:gs>
                  </a:gsLst>
                  <a:lin ang="16200000" scaled="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Використання</a:t>
            </a:r>
            <a:r>
              <a:rPr lang="ru-RU" sz="3600" b="1" dirty="0" smtClean="0">
                <a:ln w="1905"/>
                <a:gradFill>
                  <a:gsLst>
                    <a:gs pos="78000">
                      <a:srgbClr val="0070C0"/>
                    </a:gs>
                    <a:gs pos="32000">
                      <a:srgbClr val="FFFF00"/>
                    </a:gs>
                  </a:gsLst>
                  <a:lin ang="16200000" scaled="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суржику в </a:t>
            </a:r>
            <a:r>
              <a:rPr lang="ru-RU" sz="3600" b="1" dirty="0" err="1" smtClean="0">
                <a:ln w="1905"/>
                <a:gradFill>
                  <a:gsLst>
                    <a:gs pos="78000">
                      <a:srgbClr val="0070C0"/>
                    </a:gs>
                    <a:gs pos="32000">
                      <a:srgbClr val="FFFF00"/>
                    </a:gs>
                  </a:gsLst>
                  <a:lin ang="16200000" scaled="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художній</a:t>
            </a:r>
            <a:r>
              <a:rPr lang="ru-RU" sz="3600" b="1" dirty="0" smtClean="0">
                <a:ln w="1905"/>
                <a:gradFill>
                  <a:gsLst>
                    <a:gs pos="78000">
                      <a:srgbClr val="0070C0"/>
                    </a:gs>
                    <a:gs pos="32000">
                      <a:srgbClr val="FFFF00"/>
                    </a:gs>
                  </a:gsLst>
                  <a:lin ang="16200000" scaled="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3600" b="1" dirty="0" err="1" smtClean="0">
                <a:ln w="1905"/>
                <a:gradFill>
                  <a:gsLst>
                    <a:gs pos="78000">
                      <a:srgbClr val="0070C0"/>
                    </a:gs>
                    <a:gs pos="32000">
                      <a:srgbClr val="FFFF00"/>
                    </a:gs>
                  </a:gsLst>
                  <a:lin ang="16200000" scaled="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мові</a:t>
            </a:r>
            <a:r>
              <a:rPr lang="ru-RU" sz="3600" b="1" dirty="0" smtClean="0">
                <a:ln w="1905"/>
                <a:gradFill>
                  <a:gsLst>
                    <a:gs pos="78000">
                      <a:srgbClr val="0070C0"/>
                    </a:gs>
                    <a:gs pos="32000">
                      <a:srgbClr val="FFFF00"/>
                    </a:gs>
                  </a:gsLst>
                  <a:lin ang="162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ru-RU" sz="3600" b="1" dirty="0" smtClean="0">
                <a:ln w="1905"/>
                <a:gradFill>
                  <a:gsLst>
                    <a:gs pos="78000">
                      <a:srgbClr val="0070C0"/>
                    </a:gs>
                    <a:gs pos="32000">
                      <a:srgbClr val="FFFF00"/>
                    </a:gs>
                  </a:gsLst>
                  <a:lin ang="16200000" scaled="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uk-UA" sz="3600" b="1" dirty="0">
              <a:ln w="1905"/>
              <a:gradFill>
                <a:gsLst>
                  <a:gs pos="78000">
                    <a:srgbClr val="0070C0"/>
                  </a:gs>
                  <a:gs pos="32000">
                    <a:srgbClr val="FFFF00"/>
                  </a:gs>
                </a:gsLst>
                <a:lin ang="16200000" scaled="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12776"/>
            <a:ext cx="5292080" cy="5445224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Стилістичний засіб типізації та індивідуалізації персонажів, створення комічного, іронічного ефекту.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Макаронічна мова використовувалися у творах Г. 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Квітки-Основ'яненка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М. Старицького, Остапа Вишні, С. Олійника, О. Чорногуза, П. 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Глазового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, Б. Жолдака, Л.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Подерев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янського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І.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Карпи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та ін.</a:t>
            </a:r>
          </a:p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 двомовному дуеті популярних естрадних гумористів Тарапуньки і Штепселя, Штепсель у більшості ситуацій грав допоміжну роль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подавача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цілком банальних реплік «міською» російською мовою, на які Тарапунька мав відповідати дотепним «народним» суржиком.</a:t>
            </a:r>
          </a:p>
          <a:p>
            <a:endParaRPr lang="uk-UA" dirty="0"/>
          </a:p>
        </p:txBody>
      </p:sp>
      <p:pic>
        <p:nvPicPr>
          <p:cNvPr id="23554" name="Picture 2" descr="http://upravlenie.ucoz.ru/_fr/0/77584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09556" y="1124744"/>
            <a:ext cx="3434444" cy="2664296"/>
          </a:xfrm>
          <a:prstGeom prst="rect">
            <a:avLst/>
          </a:prstGeom>
          <a:noFill/>
        </p:spPr>
      </p:pic>
      <p:pic>
        <p:nvPicPr>
          <p:cNvPr id="5" name="Picture 4" descr="&amp;Fcy;&amp;acy;&amp;jcy;&amp;lcy;:DSCF00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3933056"/>
            <a:ext cx="3419872" cy="2564904"/>
          </a:xfrm>
          <a:prstGeom prst="rect">
            <a:avLst/>
          </a:prstGeom>
          <a:noFill/>
        </p:spPr>
      </p:pic>
      <p:pic>
        <p:nvPicPr>
          <p:cNvPr id="3074" name="Picture 2" descr="http://www.credo-ua.org/wp-content/uploads/2011/09/228-132x132.jpg"/>
          <p:cNvPicPr>
            <a:picLocks noChangeAspect="1" noChangeArrowheads="1"/>
          </p:cNvPicPr>
          <p:nvPr/>
        </p:nvPicPr>
        <p:blipFill>
          <a:blip r:embed="rId4" cstate="print"/>
          <a:srcRect t="26458" r="-185"/>
          <a:stretch>
            <a:fillRect/>
          </a:stretch>
        </p:blipFill>
        <p:spPr bwMode="auto">
          <a:xfrm>
            <a:off x="0" y="0"/>
            <a:ext cx="1259632" cy="924645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876256" cy="778098"/>
          </a:xfrm>
        </p:spPr>
        <p:txBody>
          <a:bodyPr/>
          <a:lstStyle/>
          <a:p>
            <a:r>
              <a:rPr lang="uk-UA" b="1" dirty="0" smtClean="0">
                <a:ln w="1905"/>
                <a:gradFill>
                  <a:gsLst>
                    <a:gs pos="78000">
                      <a:srgbClr val="0070C0"/>
                    </a:gs>
                    <a:gs pos="33000">
                      <a:srgbClr val="FFFF00"/>
                    </a:gs>
                  </a:gsLst>
                  <a:lin ang="16200000" scaled="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Мовні бур</a:t>
            </a:r>
            <a:r>
              <a:rPr lang="uk-UA" b="1" dirty="0" smtClean="0">
                <a:ln w="1905"/>
                <a:gradFill>
                  <a:gsLst>
                    <a:gs pos="78000">
                      <a:srgbClr val="0070C0"/>
                    </a:gs>
                    <a:gs pos="33000">
                      <a:srgbClr val="FFFF00"/>
                    </a:gs>
                  </a:gsLst>
                  <a:lin ang="16200000" scaled="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/>
              </a:rPr>
              <a:t>'</a:t>
            </a:r>
            <a:r>
              <a:rPr lang="uk-UA" b="1" dirty="0" smtClean="0">
                <a:ln w="1905"/>
                <a:gradFill>
                  <a:gsLst>
                    <a:gs pos="78000">
                      <a:srgbClr val="0070C0"/>
                    </a:gs>
                    <a:gs pos="33000">
                      <a:srgbClr val="FFFF00"/>
                    </a:gs>
                  </a:gsLst>
                  <a:lin ang="16200000" scaled="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яни у ЗМІ</a:t>
            </a:r>
            <a:endParaRPr lang="uk-UA" b="1" dirty="0">
              <a:ln w="1905"/>
              <a:gradFill>
                <a:gsLst>
                  <a:gs pos="78000">
                    <a:srgbClr val="0070C0"/>
                  </a:gs>
                  <a:gs pos="33000">
                    <a:srgbClr val="FFFF00"/>
                  </a:gs>
                </a:gsLst>
                <a:lin ang="16200000" scaled="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4536504"/>
          </a:xfrm>
        </p:spPr>
        <p:txBody>
          <a:bodyPr>
            <a:normAutofit fontScale="85000" lnSpcReduction="10000"/>
          </a:bodyPr>
          <a:lstStyle/>
          <a:p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Було б дуже добре, аби засоби масової інформації: телебачення, радіо, преса, Інтернет були взірцем для наслідування для всіх, хто хоче говорити українською правильно. Але, на жаль, сьогодні ЗМІ не можуть похвалитись бездоганним володінням державною мовою. І ми чуємо, читаємо: "Скількома язиками володієш ти", "Запрошуємо на роботу. Висока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заробітня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платня та гнучкий графік робот", "Закон перетерпів багато змін", "Будівництво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плотини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 "Ігорний бізнес", "Гладке гоління", "Захід намічено", "Біжучий рядок", "Бувший президент", "Нова </a:t>
            </a:r>
            <a:r>
              <a:rPr lang="uk-UA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мебель</a:t>
            </a:r>
            <a:r>
              <a:rPr lang="uk-UA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",  "Розіграш щонеділі у понеділок і п'ятницю" тощо. 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2" descr="http://www.credo-ua.org/wp-content/uploads/2011/09/228-132x132.jpg"/>
          <p:cNvPicPr>
            <a:picLocks noChangeAspect="1" noChangeArrowheads="1"/>
          </p:cNvPicPr>
          <p:nvPr/>
        </p:nvPicPr>
        <p:blipFill>
          <a:blip r:embed="rId2" cstate="print"/>
          <a:srcRect t="26458" r="-185"/>
          <a:stretch>
            <a:fillRect/>
          </a:stretch>
        </p:blipFill>
        <p:spPr bwMode="auto">
          <a:xfrm>
            <a:off x="0" y="0"/>
            <a:ext cx="1259632" cy="924645"/>
          </a:xfrm>
          <a:prstGeom prst="rect">
            <a:avLst/>
          </a:prstGeom>
          <a:noFill/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626</TotalTime>
  <Words>672</Words>
  <Application>Microsoft Office PowerPoint</Application>
  <PresentationFormat>Экран (4:3)</PresentationFormat>
  <Paragraphs>68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Презентація на тему “Суржик і культура мовлення” </vt:lpstr>
      <vt:lpstr>Суржик і культура мовлення</vt:lpstr>
      <vt:lpstr>Суржик як він є</vt:lpstr>
      <vt:lpstr>“Суржикомовні” регіони</vt:lpstr>
      <vt:lpstr>Презентация PowerPoint</vt:lpstr>
      <vt:lpstr>Презентация PowerPoint</vt:lpstr>
      <vt:lpstr>Презентация PowerPoint</vt:lpstr>
      <vt:lpstr>Використання суржику в художній мові </vt:lpstr>
      <vt:lpstr>Мовні бур'яни у ЗМІ</vt:lpstr>
      <vt:lpstr>Презентация PowerPoint</vt:lpstr>
      <vt:lpstr>Як почати говорити правильно українською?</vt:lpstr>
      <vt:lpstr>Навіщо мовні бур'яни? </vt:lpstr>
      <vt:lpstr>Навіщо мовні бур'яни? </vt:lpstr>
      <vt:lpstr>Список використаних джерел</vt:lpstr>
      <vt:lpstr>Дякую за увагу!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Суржик і культура мовлення</dc:title>
  <dc:creator>Амита</dc:creator>
  <cp:lastModifiedBy>BEST</cp:lastModifiedBy>
  <cp:revision>69</cp:revision>
  <dcterms:created xsi:type="dcterms:W3CDTF">2014-03-26T19:06:41Z</dcterms:created>
  <dcterms:modified xsi:type="dcterms:W3CDTF">2014-03-31T09:54:01Z</dcterms:modified>
</cp:coreProperties>
</file>