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8" r:id="rId8"/>
    <p:sldId id="265" r:id="rId9"/>
    <p:sldId id="266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00"/>
    <a:srgbClr val="00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7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0F9A9-92D3-4050-B8D3-E058900AB3C6}" type="doc">
      <dgm:prSet loTypeId="urn:microsoft.com/office/officeart/2005/8/layout/matrix3" loCatId="matrix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5CF69E09-5E06-42BD-AC47-3E4D253CA614}">
      <dgm:prSet phldrT="[Текст]" custT="1"/>
      <dgm:spPr/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Системний</a:t>
          </a:r>
          <a:endParaRPr lang="uk-UA" sz="2400" dirty="0"/>
        </a:p>
      </dgm:t>
    </dgm:pt>
    <dgm:pt modelId="{F4D6D65D-EA4F-4B2E-9CC5-EDBC6C3E9363}" type="parTrans" cxnId="{403AC06D-6F35-4224-AE2E-920699371810}">
      <dgm:prSet/>
      <dgm:spPr/>
      <dgm:t>
        <a:bodyPr/>
        <a:lstStyle/>
        <a:p>
          <a:endParaRPr lang="uk-UA" sz="2400"/>
        </a:p>
      </dgm:t>
    </dgm:pt>
    <dgm:pt modelId="{D76EF304-A52D-436E-A0DA-7727C8D3425E}" type="sibTrans" cxnId="{403AC06D-6F35-4224-AE2E-920699371810}">
      <dgm:prSet/>
      <dgm:spPr/>
      <dgm:t>
        <a:bodyPr/>
        <a:lstStyle/>
        <a:p>
          <a:endParaRPr lang="uk-UA" sz="2400"/>
        </a:p>
      </dgm:t>
    </dgm:pt>
    <dgm:pt modelId="{6857101F-A212-4634-B093-3F38473F2484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Функціо-нальний</a:t>
          </a:r>
          <a:endParaRPr lang="uk-UA" sz="2400" dirty="0"/>
        </a:p>
      </dgm:t>
    </dgm:pt>
    <dgm:pt modelId="{D8813B81-1537-4A05-AAB4-1063BAD4488F}" type="parTrans" cxnId="{6670C834-A919-4850-8D0B-5F37F321A666}">
      <dgm:prSet/>
      <dgm:spPr/>
      <dgm:t>
        <a:bodyPr/>
        <a:lstStyle/>
        <a:p>
          <a:endParaRPr lang="uk-UA" sz="2400"/>
        </a:p>
      </dgm:t>
    </dgm:pt>
    <dgm:pt modelId="{DEBC6567-FCB0-4522-BA4C-C319EEDDA508}" type="sibTrans" cxnId="{6670C834-A919-4850-8D0B-5F37F321A666}">
      <dgm:prSet/>
      <dgm:spPr/>
      <dgm:t>
        <a:bodyPr/>
        <a:lstStyle/>
        <a:p>
          <a:endParaRPr lang="uk-UA" sz="2400"/>
        </a:p>
      </dgm:t>
    </dgm:pt>
    <dgm:pt modelId="{81634850-10A2-4C4E-A652-5CBD9CD291B5}">
      <dgm:prSet phldrT="[Текст]" custT="1"/>
      <dgm:spPr/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Ситуаційний</a:t>
          </a:r>
          <a:endParaRPr lang="uk-UA" sz="2400" dirty="0"/>
        </a:p>
      </dgm:t>
    </dgm:pt>
    <dgm:pt modelId="{44BF0509-61FB-49A6-B94C-281B1B8DB84D}" type="parTrans" cxnId="{057A2B12-6A5D-4A96-97B5-E4E10A0A909F}">
      <dgm:prSet/>
      <dgm:spPr/>
      <dgm:t>
        <a:bodyPr/>
        <a:lstStyle/>
        <a:p>
          <a:endParaRPr lang="uk-UA" sz="2400"/>
        </a:p>
      </dgm:t>
    </dgm:pt>
    <dgm:pt modelId="{84832EE2-F369-45C7-B2EA-3F96DB18D4AE}" type="sibTrans" cxnId="{057A2B12-6A5D-4A96-97B5-E4E10A0A909F}">
      <dgm:prSet/>
      <dgm:spPr/>
      <dgm:t>
        <a:bodyPr/>
        <a:lstStyle/>
        <a:p>
          <a:endParaRPr lang="uk-UA" sz="2400"/>
        </a:p>
      </dgm:t>
    </dgm:pt>
    <dgm:pt modelId="{B6ECFF6C-2295-4571-B5A8-1398D7513710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Процесний</a:t>
          </a:r>
          <a:endParaRPr lang="uk-UA" sz="2400" dirty="0"/>
        </a:p>
      </dgm:t>
    </dgm:pt>
    <dgm:pt modelId="{63F444D4-2822-4C0A-BE06-238AAF989227}" type="parTrans" cxnId="{92F4D608-24A8-4034-A80F-85C167987358}">
      <dgm:prSet/>
      <dgm:spPr/>
      <dgm:t>
        <a:bodyPr/>
        <a:lstStyle/>
        <a:p>
          <a:endParaRPr lang="uk-UA" sz="2400"/>
        </a:p>
      </dgm:t>
    </dgm:pt>
    <dgm:pt modelId="{5ACC7341-9B8C-44FB-97E1-FB49ABFE4925}" type="sibTrans" cxnId="{92F4D608-24A8-4034-A80F-85C167987358}">
      <dgm:prSet/>
      <dgm:spPr/>
      <dgm:t>
        <a:bodyPr/>
        <a:lstStyle/>
        <a:p>
          <a:endParaRPr lang="uk-UA" sz="2400"/>
        </a:p>
      </dgm:t>
    </dgm:pt>
    <dgm:pt modelId="{F7555695-0555-4D3E-91F2-BFBED06EE96E}" type="pres">
      <dgm:prSet presAssocID="{DF80F9A9-92D3-4050-B8D3-E058900AB3C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BC01F94-6B30-4FE8-B3ED-FE59CFB63E55}" type="pres">
      <dgm:prSet presAssocID="{DF80F9A9-92D3-4050-B8D3-E058900AB3C6}" presName="diamond" presStyleLbl="bgShp" presStyleIdx="0" presStyleCnt="1" custLinFactNeighborX="2503" custLinFactNeighborY="-394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51217E4F-51EA-4CF4-8B1D-60CD35EC2867}" type="pres">
      <dgm:prSet presAssocID="{DF80F9A9-92D3-4050-B8D3-E058900AB3C6}" presName="quad1" presStyleLbl="node1" presStyleIdx="0" presStyleCnt="4" custLinFactNeighborX="-16998" custLinFactNeighborY="-3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C6843ED-F59A-400A-BA33-A54EF3A93A15}" type="pres">
      <dgm:prSet presAssocID="{DF80F9A9-92D3-4050-B8D3-E058900AB3C6}" presName="quad2" presStyleLbl="node1" presStyleIdx="1" presStyleCnt="4" custLinFactNeighborX="26768" custLinFactNeighborY="-3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8A3D19E-10A7-47A3-B27A-7EC2BA34453D}" type="pres">
      <dgm:prSet presAssocID="{DF80F9A9-92D3-4050-B8D3-E058900AB3C6}" presName="quad3" presStyleLbl="node1" presStyleIdx="2" presStyleCnt="4" custLinFactNeighborX="-20221" custLinFactNeighborY="176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DBE31ED-9F41-4FF9-931C-EFD0AF18CFCA}" type="pres">
      <dgm:prSet presAssocID="{DF80F9A9-92D3-4050-B8D3-E058900AB3C6}" presName="quad4" presStyleLbl="node1" presStyleIdx="3" presStyleCnt="4" custLinFactNeighborX="26768" custLinFactNeighborY="176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670C834-A919-4850-8D0B-5F37F321A666}" srcId="{DF80F9A9-92D3-4050-B8D3-E058900AB3C6}" destId="{6857101F-A212-4634-B093-3F38473F2484}" srcOrd="1" destOrd="0" parTransId="{D8813B81-1537-4A05-AAB4-1063BAD4488F}" sibTransId="{DEBC6567-FCB0-4522-BA4C-C319EEDDA508}"/>
    <dgm:cxn modelId="{A06A251E-9136-44AA-BEA3-E4544D6D0463}" type="presOf" srcId="{81634850-10A2-4C4E-A652-5CBD9CD291B5}" destId="{48A3D19E-10A7-47A3-B27A-7EC2BA34453D}" srcOrd="0" destOrd="0" presId="urn:microsoft.com/office/officeart/2005/8/layout/matrix3"/>
    <dgm:cxn modelId="{92F4D608-24A8-4034-A80F-85C167987358}" srcId="{DF80F9A9-92D3-4050-B8D3-E058900AB3C6}" destId="{B6ECFF6C-2295-4571-B5A8-1398D7513710}" srcOrd="3" destOrd="0" parTransId="{63F444D4-2822-4C0A-BE06-238AAF989227}" sibTransId="{5ACC7341-9B8C-44FB-97E1-FB49ABFE4925}"/>
    <dgm:cxn modelId="{4F77C377-1EED-44EF-9393-51EF628828D2}" type="presOf" srcId="{DF80F9A9-92D3-4050-B8D3-E058900AB3C6}" destId="{F7555695-0555-4D3E-91F2-BFBED06EE96E}" srcOrd="0" destOrd="0" presId="urn:microsoft.com/office/officeart/2005/8/layout/matrix3"/>
    <dgm:cxn modelId="{1C12CBC4-2411-4034-9EB9-30DC4B05DCA9}" type="presOf" srcId="{5CF69E09-5E06-42BD-AC47-3E4D253CA614}" destId="{51217E4F-51EA-4CF4-8B1D-60CD35EC2867}" srcOrd="0" destOrd="0" presId="urn:microsoft.com/office/officeart/2005/8/layout/matrix3"/>
    <dgm:cxn modelId="{7D05DCAF-C538-4BE8-949A-71A2822888C9}" type="presOf" srcId="{B6ECFF6C-2295-4571-B5A8-1398D7513710}" destId="{6DBE31ED-9F41-4FF9-931C-EFD0AF18CFCA}" srcOrd="0" destOrd="0" presId="urn:microsoft.com/office/officeart/2005/8/layout/matrix3"/>
    <dgm:cxn modelId="{D97B4827-ECFE-441A-8E98-C62E9C12B38F}" type="presOf" srcId="{6857101F-A212-4634-B093-3F38473F2484}" destId="{3C6843ED-F59A-400A-BA33-A54EF3A93A15}" srcOrd="0" destOrd="0" presId="urn:microsoft.com/office/officeart/2005/8/layout/matrix3"/>
    <dgm:cxn modelId="{403AC06D-6F35-4224-AE2E-920699371810}" srcId="{DF80F9A9-92D3-4050-B8D3-E058900AB3C6}" destId="{5CF69E09-5E06-42BD-AC47-3E4D253CA614}" srcOrd="0" destOrd="0" parTransId="{F4D6D65D-EA4F-4B2E-9CC5-EDBC6C3E9363}" sibTransId="{D76EF304-A52D-436E-A0DA-7727C8D3425E}"/>
    <dgm:cxn modelId="{057A2B12-6A5D-4A96-97B5-E4E10A0A909F}" srcId="{DF80F9A9-92D3-4050-B8D3-E058900AB3C6}" destId="{81634850-10A2-4C4E-A652-5CBD9CD291B5}" srcOrd="2" destOrd="0" parTransId="{44BF0509-61FB-49A6-B94C-281B1B8DB84D}" sibTransId="{84832EE2-F369-45C7-B2EA-3F96DB18D4AE}"/>
    <dgm:cxn modelId="{55F321F8-D2B4-46BA-BA21-7138B0FF3F0A}" type="presParOf" srcId="{F7555695-0555-4D3E-91F2-BFBED06EE96E}" destId="{1BC01F94-6B30-4FE8-B3ED-FE59CFB63E55}" srcOrd="0" destOrd="0" presId="urn:microsoft.com/office/officeart/2005/8/layout/matrix3"/>
    <dgm:cxn modelId="{4432FC8A-07CB-4A12-B5E3-DD90F4F7A912}" type="presParOf" srcId="{F7555695-0555-4D3E-91F2-BFBED06EE96E}" destId="{51217E4F-51EA-4CF4-8B1D-60CD35EC2867}" srcOrd="1" destOrd="0" presId="urn:microsoft.com/office/officeart/2005/8/layout/matrix3"/>
    <dgm:cxn modelId="{B47B0E7D-66FF-4F6E-90DF-0D8F8091476C}" type="presParOf" srcId="{F7555695-0555-4D3E-91F2-BFBED06EE96E}" destId="{3C6843ED-F59A-400A-BA33-A54EF3A93A15}" srcOrd="2" destOrd="0" presId="urn:microsoft.com/office/officeart/2005/8/layout/matrix3"/>
    <dgm:cxn modelId="{D9C67AC4-6351-49D5-8774-DDA10D3B5014}" type="presParOf" srcId="{F7555695-0555-4D3E-91F2-BFBED06EE96E}" destId="{48A3D19E-10A7-47A3-B27A-7EC2BA34453D}" srcOrd="3" destOrd="0" presId="urn:microsoft.com/office/officeart/2005/8/layout/matrix3"/>
    <dgm:cxn modelId="{E3439BC1-E046-4E87-A6D2-3E500C1133F5}" type="presParOf" srcId="{F7555695-0555-4D3E-91F2-BFBED06EE96E}" destId="{6DBE31ED-9F41-4FF9-931C-EFD0AF18CFC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01F94-6B30-4FE8-B3ED-FE59CFB63E55}">
      <dsp:nvSpPr>
        <dsp:cNvPr id="0" name=""/>
        <dsp:cNvSpPr/>
      </dsp:nvSpPr>
      <dsp:spPr>
        <a:xfrm>
          <a:off x="1419098" y="0"/>
          <a:ext cx="5729545" cy="5729545"/>
        </a:xfrm>
        <a:prstGeom prst="diamond">
          <a:avLst/>
        </a:prstGeom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1217E4F-51EA-4CF4-8B1D-60CD35EC2867}">
      <dsp:nvSpPr>
        <dsp:cNvPr id="0" name=""/>
        <dsp:cNvSpPr/>
      </dsp:nvSpPr>
      <dsp:spPr>
        <a:xfrm>
          <a:off x="1440170" y="536843"/>
          <a:ext cx="2234522" cy="223452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Системний</a:t>
          </a:r>
          <a:endParaRPr lang="uk-UA" sz="2400" kern="1200" dirty="0"/>
        </a:p>
      </dsp:txBody>
      <dsp:txXfrm>
        <a:off x="1549250" y="645923"/>
        <a:ext cx="2016362" cy="2016362"/>
      </dsp:txXfrm>
    </dsp:sp>
    <dsp:sp modelId="{3C6843ED-F59A-400A-BA33-A54EF3A93A15}">
      <dsp:nvSpPr>
        <dsp:cNvPr id="0" name=""/>
        <dsp:cNvSpPr/>
      </dsp:nvSpPr>
      <dsp:spPr>
        <a:xfrm>
          <a:off x="4824540" y="536843"/>
          <a:ext cx="2234522" cy="2234522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Функціо-нальний</a:t>
          </a:r>
          <a:endParaRPr lang="uk-UA" sz="2400" kern="1200" dirty="0"/>
        </a:p>
      </dsp:txBody>
      <dsp:txXfrm>
        <a:off x="4933620" y="645923"/>
        <a:ext cx="2016362" cy="2016362"/>
      </dsp:txXfrm>
    </dsp:sp>
    <dsp:sp modelId="{48A3D19E-10A7-47A3-B27A-7EC2BA34453D}">
      <dsp:nvSpPr>
        <dsp:cNvPr id="0" name=""/>
        <dsp:cNvSpPr/>
      </dsp:nvSpPr>
      <dsp:spPr>
        <a:xfrm>
          <a:off x="1368151" y="3345153"/>
          <a:ext cx="2234522" cy="223452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Ситуаційний</a:t>
          </a:r>
          <a:endParaRPr lang="uk-UA" sz="2400" kern="1200" dirty="0"/>
        </a:p>
      </dsp:txBody>
      <dsp:txXfrm>
        <a:off x="1477231" y="3454233"/>
        <a:ext cx="2016362" cy="2016362"/>
      </dsp:txXfrm>
    </dsp:sp>
    <dsp:sp modelId="{6DBE31ED-9F41-4FF9-931C-EFD0AF18CFCA}">
      <dsp:nvSpPr>
        <dsp:cNvPr id="0" name=""/>
        <dsp:cNvSpPr/>
      </dsp:nvSpPr>
      <dsp:spPr>
        <a:xfrm>
          <a:off x="4824540" y="3345153"/>
          <a:ext cx="2234522" cy="2234522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Процесний</a:t>
          </a:r>
          <a:endParaRPr lang="uk-UA" sz="2400" kern="1200" dirty="0"/>
        </a:p>
      </dsp:txBody>
      <dsp:txXfrm>
        <a:off x="4933620" y="3454233"/>
        <a:ext cx="2016362" cy="2016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0115" y="4497935"/>
            <a:ext cx="3802070" cy="147002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8230" y="374900"/>
            <a:ext cx="3499405" cy="763525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7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0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270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7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4" y="274638"/>
            <a:ext cx="6405375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4" y="1600200"/>
            <a:ext cx="64053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1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4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9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0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0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5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148C3-461B-4972-A402-51F8AD09D0F7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92D6B-E7CE-41A8-9AF4-F87593B972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26261" y="527605"/>
            <a:ext cx="6480720" cy="3046988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ВИКОРИСТАННЯ ПОТЕНЦІАЛУ ПРОЦЕСНОГО УПРАВЛІННЯ ДЛЯ ПІДВИЩЕННЯ КОНКУРЕНТО-СПРОМОЖНОСТІ ПІДПРИЄМСТВА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16725" y="4545243"/>
            <a:ext cx="4716016" cy="2308324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С.С. Галецька</a:t>
            </a:r>
          </a:p>
          <a:p>
            <a:pPr algn="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студентка 4 курсу 2 групи, 6504</a:t>
            </a:r>
          </a:p>
          <a:p>
            <a:pPr algn="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ДВНЗ «КНЕУ ім. В.Гетьмана»</a:t>
            </a:r>
          </a:p>
          <a:p>
            <a:pPr algn="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В.В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Лаврененко</a:t>
            </a:r>
          </a:p>
          <a:p>
            <a:pPr algn="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к.е.н., доцент кафедри економіки підприємств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921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434130" y="1675180"/>
            <a:ext cx="6048672" cy="1143000"/>
          </a:xfrm>
          <a:prstGeom prst="rect">
            <a:avLst/>
          </a:prstGeom>
          <a:solidFill>
            <a:schemeClr val="bg1">
              <a:alpha val="34000"/>
            </a:schemeClr>
          </a:solidFill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>
              <a:bevelB w="38100" h="38100" prst="relaxedInset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Дякую за увагу!!!</a:t>
            </a:r>
            <a:endParaRPr lang="uk-UA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31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448965" y="28816"/>
            <a:ext cx="8551479" cy="1262313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ПІДХОДИ ДО УПРАВЛІННЯ:</a:t>
            </a:r>
            <a:endParaRPr lang="uk-UA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588209466"/>
              </p:ext>
            </p:extLst>
          </p:nvPr>
        </p:nvGraphicFramePr>
        <p:xfrm>
          <a:off x="251520" y="1163968"/>
          <a:ext cx="8280920" cy="5729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96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53727" y="1170751"/>
            <a:ext cx="8579404" cy="4985192"/>
            <a:chOff x="467544" y="1108104"/>
            <a:chExt cx="8579404" cy="498519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46344" y="1108104"/>
              <a:ext cx="8496944" cy="1200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uk-UA" sz="2400" b="1" dirty="0" smtClean="0">
                  <a:latin typeface="Times New Roman" pitchFamily="18" charset="0"/>
                  <a:cs typeface="Times New Roman" pitchFamily="18" charset="0"/>
                </a:rPr>
                <a:t>Ситуаційний </a:t>
              </a:r>
              <a:r>
                <a:rPr lang="uk-UA" sz="2400" b="1" dirty="0">
                  <a:latin typeface="Times New Roman" pitchFamily="18" charset="0"/>
                  <a:cs typeface="Times New Roman" pitchFamily="18" charset="0"/>
                </a:rPr>
                <a:t>підхід </a:t>
              </a:r>
              <a:r>
                <a:rPr lang="uk-UA" sz="2400" dirty="0">
                  <a:latin typeface="Times New Roman" pitchFamily="18" charset="0"/>
                  <a:cs typeface="Times New Roman" pitchFamily="18" charset="0"/>
                </a:rPr>
                <a:t>базується на тому, що підприємство повинно вирішувати, якими методами управління користуватись в залежності від конкретної ситуації</a:t>
              </a:r>
              <a:r>
                <a:rPr lang="uk-UA" sz="24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uk-UA" sz="2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115616" y="3140968"/>
              <a:ext cx="3141584" cy="29523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Дає можливість:</a:t>
              </a:r>
            </a:p>
            <a:p>
              <a:endPara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342900" indent="-342900">
                <a:buFont typeface="Arial" pitchFamily="34" charset="0"/>
                <a:buChar char="•"/>
              </a:pPr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застосовувати </a:t>
              </a:r>
              <a:r>
                <a:rPr lang="uk-UA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наукові методи до конкретних </a:t>
              </a:r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ситуацій;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фокусуватись </a:t>
              </a:r>
              <a:r>
                <a:rPr lang="uk-UA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 найбільш важливих чинниках.</a:t>
              </a:r>
              <a:endParaRPr lang="uk-UA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94816" y="3140967"/>
              <a:ext cx="4252132" cy="295232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Необхідно:</a:t>
              </a:r>
            </a:p>
            <a:p>
              <a:endParaRPr lang="uk-UA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342900" indent="-342900">
                <a:buFont typeface="Arial" pitchFamily="34" charset="0"/>
                <a:buChar char="•"/>
              </a:pPr>
              <a:r>
                <a:rPr lang="uk-UA" sz="2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вміти швидко адаптуватись у змінах внутрішнього та зовнішнього середовища;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uk-UA" sz="2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приймати рішення в досить короткий термін;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uk-UA" sz="2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мати високий рівень децентралізації управління</a:t>
              </a:r>
              <a:r>
                <a:rPr lang="uk-UA" sz="2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uk-UA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люс 5"/>
            <p:cNvSpPr/>
            <p:nvPr/>
          </p:nvSpPr>
          <p:spPr>
            <a:xfrm>
              <a:off x="467544" y="2496964"/>
              <a:ext cx="936104" cy="932036"/>
            </a:xfrm>
            <a:prstGeom prst="mathPlus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Минус 6"/>
            <p:cNvSpPr/>
            <p:nvPr/>
          </p:nvSpPr>
          <p:spPr>
            <a:xfrm>
              <a:off x="5076056" y="2386918"/>
              <a:ext cx="936104" cy="1152128"/>
            </a:xfrm>
            <a:prstGeom prst="mathMinus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446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390" y="2957168"/>
            <a:ext cx="3317489" cy="3524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Дозволяє: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глибше </a:t>
            </a: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аналізувати діяльність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виявляти </a:t>
            </a: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фактори, що впливають на розвиток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систем.</a:t>
            </a:r>
            <a:endParaRPr lang="uk-UA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2957168"/>
            <a:ext cx="4896544" cy="3486286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 фактори: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мають ранжованості, тобто підхід не передбачає, що деякі фактори впливають більше, ніж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інші;</a:t>
            </a:r>
            <a:endParaRPr lang="uk-UA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підприємство </a:t>
            </a: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повністю враховує вплив навколишнього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середовища;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керівники повинні </a:t>
            </a: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визначати всі кількісні характеристики організації, що ускладнює реалізацію даного підходу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люс 3"/>
          <p:cNvSpPr/>
          <p:nvPr/>
        </p:nvSpPr>
        <p:spPr>
          <a:xfrm>
            <a:off x="27046" y="2251038"/>
            <a:ext cx="936104" cy="932036"/>
          </a:xfrm>
          <a:prstGeom prst="math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4319972" y="2140992"/>
            <a:ext cx="936104" cy="1152128"/>
          </a:xfrm>
          <a:prstGeom prst="mathMin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1284" y="1309995"/>
            <a:ext cx="8280920" cy="830997"/>
          </a:xfrm>
          <a:prstGeom prst="rect">
            <a:avLst/>
          </a:prstGeom>
          <a:solidFill>
            <a:schemeClr val="bg1">
              <a:alpha val="37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Системний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підхід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розглядає підприємство як систему, тобто як сукупність пов’язаних між собою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елементів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516824" y="4268263"/>
            <a:ext cx="1800200" cy="86409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6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6080" y="2708920"/>
            <a:ext cx="3801924" cy="4024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Кожний працівник організації виконує свою функцію, внаслідок такої централізації функцій: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знижуються витрати;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робота </a:t>
            </a: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стає більш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безпечною;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спрощується </a:t>
            </a: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процедура формування організаційної структури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підприємства. </a:t>
            </a:r>
            <a:endParaRPr lang="uk-UA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71692" y="2708920"/>
            <a:ext cx="3676110" cy="4024312"/>
          </a:xfrm>
          <a:prstGeom prst="rect">
            <a:avLst/>
          </a:prstGeom>
          <a:solidFill>
            <a:srgbClr val="0064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збереження </a:t>
            </a:r>
            <a:r>
              <a:rPr lang="uk-UA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ієрархії організаційних </a:t>
            </a: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велика </a:t>
            </a:r>
            <a:r>
              <a:rPr lang="uk-UA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кількість рівнів </a:t>
            </a: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управління;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переважно </a:t>
            </a:r>
            <a:r>
              <a:rPr lang="uk-UA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вертикальні </a:t>
            </a: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зв’язки;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персонал </a:t>
            </a:r>
            <a:r>
              <a:rPr lang="uk-UA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має вузьку </a:t>
            </a: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спеціалізацію;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централізація повноважень.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люс 3"/>
          <p:cNvSpPr/>
          <p:nvPr/>
        </p:nvSpPr>
        <p:spPr>
          <a:xfrm>
            <a:off x="317390" y="2242902"/>
            <a:ext cx="936104" cy="932036"/>
          </a:xfrm>
          <a:prstGeom prst="mathPlus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4903640" y="2132856"/>
            <a:ext cx="936104" cy="1152128"/>
          </a:xfrm>
          <a:prstGeom prst="mathMinus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7390" y="1058997"/>
            <a:ext cx="8712968" cy="1200329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Функціональний підхід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спрямовує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свою увагу на функції організації, і управління здійснюється на рівні цих функціональних підрозділів. </a:t>
            </a:r>
          </a:p>
        </p:txBody>
      </p:sp>
    </p:spTree>
    <p:extLst>
      <p:ext uri="{BB962C8B-B14F-4D97-AF65-F5344CB8AC3E}">
        <p14:creationId xmlns:p14="http://schemas.microsoft.com/office/powerpoint/2010/main" val="252491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81087" y="203489"/>
            <a:ext cx="8855648" cy="6585022"/>
            <a:chOff x="10343" y="1463880"/>
            <a:chExt cx="8855648" cy="5300531"/>
          </a:xfrm>
        </p:grpSpPr>
        <p:sp>
          <p:nvSpPr>
            <p:cNvPr id="5" name="Пятно 2 4"/>
            <p:cNvSpPr/>
            <p:nvPr/>
          </p:nvSpPr>
          <p:spPr>
            <a:xfrm>
              <a:off x="10343" y="1463880"/>
              <a:ext cx="8308538" cy="2596336"/>
            </a:xfrm>
            <a:prstGeom prst="irregularSeal2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latin typeface="Times New Roman" pitchFamily="18" charset="0"/>
                  <a:cs typeface="Times New Roman" pitchFamily="18" charset="0"/>
                </a:rPr>
                <a:t>ПРОЦЕСНИЙ ПІДХІД</a:t>
              </a:r>
              <a:endParaRPr lang="uk-UA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с двумя вырезанными противолежащими углами 6"/>
            <p:cNvSpPr/>
            <p:nvPr/>
          </p:nvSpPr>
          <p:spPr>
            <a:xfrm>
              <a:off x="4959371" y="3740075"/>
              <a:ext cx="3906620" cy="3024336"/>
            </a:xfrm>
            <a:prstGeom prst="snip2Diag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000" b="1" dirty="0">
                  <a:latin typeface="Times New Roman" pitchFamily="18" charset="0"/>
                  <a:cs typeface="Times New Roman" pitchFamily="18" charset="0"/>
                </a:rPr>
                <a:t>один із методів побудови систем ефективного управління компанією, що базується на виділенні сукупності бізнес-процесів та управлінні ними для досягнення максимальної ефективності діяльності </a:t>
              </a:r>
              <a:r>
                <a:rPr lang="uk-UA" sz="2000" b="1" dirty="0" smtClean="0">
                  <a:latin typeface="Times New Roman" pitchFamily="18" charset="0"/>
                  <a:cs typeface="Times New Roman" pitchFamily="18" charset="0"/>
                </a:rPr>
                <a:t>підприємства.</a:t>
              </a:r>
              <a:endParaRPr lang="uk-U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 rot="18529747">
              <a:off x="3748148" y="3743519"/>
              <a:ext cx="792088" cy="1035598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</p:spTree>
    <p:extLst>
      <p:ext uri="{BB962C8B-B14F-4D97-AF65-F5344CB8AC3E}">
        <p14:creationId xmlns:p14="http://schemas.microsoft.com/office/powerpoint/2010/main" val="203135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147073" y="85356"/>
            <a:ext cx="3970330" cy="1068935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Процесний підхід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4504303" y="238060"/>
            <a:ext cx="1374345" cy="763525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32238" y="4257220"/>
            <a:ext cx="4831602" cy="4814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АЛЕ не тільки виконує, а: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04895" y="1730525"/>
            <a:ext cx="2288745" cy="20778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ідприємство є системою,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яка складається з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взаємопов’яза-них процесів (як системний)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63840" y="1730525"/>
            <a:ext cx="1932037" cy="183246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виконуються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усі необхідні функції (як функціо-нальний)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3680" y="1522398"/>
            <a:ext cx="2565679" cy="249410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приймаються рішення в залежності від ситуації, яка відбувається на певному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етапі (як ситуативний)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47950" y="5260541"/>
            <a:ext cx="1765935" cy="131933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 якою тривалістю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26192" y="5260543"/>
            <a:ext cx="2030973" cy="131933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 якій послідовності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3041" y="5260543"/>
            <a:ext cx="1590269" cy="131933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описує як це робиться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015280" y="5260543"/>
            <a:ext cx="1679755" cy="131933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 яких варіантах</a:t>
            </a:r>
          </a:p>
        </p:txBody>
      </p:sp>
      <p:sp>
        <p:nvSpPr>
          <p:cNvPr id="16" name="Плюс 15"/>
          <p:cNvSpPr/>
          <p:nvPr/>
        </p:nvSpPr>
        <p:spPr>
          <a:xfrm>
            <a:off x="2749110" y="2419211"/>
            <a:ext cx="753955" cy="916230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7" name="Плюс 16"/>
          <p:cNvSpPr/>
          <p:nvPr/>
        </p:nvSpPr>
        <p:spPr>
          <a:xfrm>
            <a:off x="5960701" y="2311335"/>
            <a:ext cx="753955" cy="916230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0" name="Стрелка вниз 19"/>
          <p:cNvSpPr/>
          <p:nvPr/>
        </p:nvSpPr>
        <p:spPr>
          <a:xfrm rot="2765256">
            <a:off x="6210624" y="3158280"/>
            <a:ext cx="458115" cy="115694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1" name="Плюс 20"/>
          <p:cNvSpPr/>
          <p:nvPr/>
        </p:nvSpPr>
        <p:spPr>
          <a:xfrm>
            <a:off x="1946270" y="5574455"/>
            <a:ext cx="371935" cy="458115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2" name="Плюс 21"/>
          <p:cNvSpPr/>
          <p:nvPr/>
        </p:nvSpPr>
        <p:spPr>
          <a:xfrm>
            <a:off x="4154257" y="5574455"/>
            <a:ext cx="371935" cy="458115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3" name="Плюс 22"/>
          <p:cNvSpPr/>
          <p:nvPr/>
        </p:nvSpPr>
        <p:spPr>
          <a:xfrm>
            <a:off x="6591904" y="5574455"/>
            <a:ext cx="371935" cy="458115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406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5946345" y="2512769"/>
            <a:ext cx="3122077" cy="2595985"/>
          </a:xfrm>
          <a:prstGeom prst="bevel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Алгоритм впровадження процесного підходу на підприємстві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60" y="0"/>
            <a:ext cx="5344675" cy="685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61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71425"/>
              </p:ext>
            </p:extLst>
          </p:nvPr>
        </p:nvGraphicFramePr>
        <p:xfrm>
          <a:off x="143555" y="61747"/>
          <a:ext cx="8927120" cy="6726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64920"/>
                <a:gridCol w="5262200"/>
              </a:tblGrid>
              <a:tr h="681876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chemeClr val="bg1"/>
                          </a:solidFill>
                        </a:rPr>
                        <a:t>Параметри</a:t>
                      </a:r>
                      <a:r>
                        <a:rPr lang="uk-UA" sz="1800" baseline="0" dirty="0" smtClean="0">
                          <a:solidFill>
                            <a:schemeClr val="bg1"/>
                          </a:solidFill>
                        </a:rPr>
                        <a:t> для оцінювання конкурентоспроможності</a:t>
                      </a:r>
                      <a:endParaRPr lang="uk-UA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chemeClr val="bg1"/>
                          </a:solidFill>
                        </a:rPr>
                        <a:t>Характеристика</a:t>
                      </a:r>
                      <a:r>
                        <a:rPr lang="uk-UA" sz="1800" baseline="0" dirty="0" smtClean="0">
                          <a:solidFill>
                            <a:schemeClr val="bg1"/>
                          </a:solidFill>
                        </a:rPr>
                        <a:t> процесного підходу</a:t>
                      </a:r>
                      <a:endParaRPr lang="uk-UA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5055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технології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8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новітні технології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86000"/>
                      </a:schemeClr>
                    </a:solidFill>
                  </a:tcPr>
                </a:tc>
              </a:tr>
              <a:tr h="6818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потенційні можливості обладнання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8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обладнання є високоякісним, легко переналагоджуваним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86000"/>
                      </a:schemeClr>
                    </a:solidFill>
                  </a:tcPr>
                </a:tc>
              </a:tr>
              <a:tr h="974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рівень персоналу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8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персонал є висококваліфікованим, здатним самостійно приймати рішення, має високу спеціалізацію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86000"/>
                      </a:schemeClr>
                    </a:solidFill>
                  </a:tcPr>
                </a:tc>
              </a:tr>
              <a:tr h="6818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система управління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8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базується на демократичному стилі, повноваження є децентралізованими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86000"/>
                      </a:schemeClr>
                    </a:solidFill>
                  </a:tcPr>
                </a:tc>
              </a:tr>
              <a:tr h="974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рівень інновацій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8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рівень інновацій є досить високим, постійне оновлення обладнання та вдосконалення продуктів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86000"/>
                      </a:schemeClr>
                    </a:solidFill>
                  </a:tcPr>
                </a:tc>
              </a:tr>
              <a:tr h="6818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стан комунікацій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8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визначається горизонтальними зв’язками між працівниками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86000"/>
                      </a:schemeClr>
                    </a:solidFill>
                  </a:tcPr>
                </a:tc>
              </a:tr>
              <a:tr h="6818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рівень маркетингової політики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8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високий, постійна взаємодія з партнерами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86000"/>
                      </a:schemeClr>
                    </a:solidFill>
                  </a:tcPr>
                </a:tc>
              </a:tr>
              <a:tr h="974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експортно-імпортні можливості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8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досить високі, адже підприємства орієнтуються на вихід до світового ринку</a:t>
                      </a:r>
                      <a:endParaRPr lang="uk-U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alpha val="86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</TotalTime>
  <Words>428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София</cp:lastModifiedBy>
  <cp:revision>18</cp:revision>
  <dcterms:created xsi:type="dcterms:W3CDTF">2013-08-16T17:33:32Z</dcterms:created>
  <dcterms:modified xsi:type="dcterms:W3CDTF">2015-03-12T18:27:11Z</dcterms:modified>
</cp:coreProperties>
</file>