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5"/>
    <a:srgbClr val="FBEA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844824"/>
            <a:ext cx="7825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БРЕНД:СТВОРЕННЯ ТА </a:t>
            </a:r>
            <a: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ОЦІНЮВАННЯ  </a:t>
            </a:r>
            <a:r>
              <a:rPr lang="uk-UA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ВАРТОСТІ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4071942"/>
            <a:ext cx="55007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aseline="-25000" dirty="0" smtClean="0"/>
              <a:t>Петрова </a:t>
            </a:r>
            <a:r>
              <a:rPr lang="uk-UA" sz="2400" baseline="-25000" dirty="0" smtClean="0"/>
              <a:t>А.Є., Пономаренко В.С. 4 курс, спеціальність 6504 </a:t>
            </a:r>
            <a:endParaRPr lang="ru-RU" sz="2400" baseline="-25000" dirty="0" smtClean="0"/>
          </a:p>
          <a:p>
            <a:r>
              <a:rPr lang="uk-UA" sz="2400" baseline="-25000" dirty="0" err="1" smtClean="0"/>
              <a:t>Наук.кер</a:t>
            </a:r>
            <a:r>
              <a:rPr lang="uk-UA" sz="2400" baseline="-25000" dirty="0" smtClean="0"/>
              <a:t>. – Рєпіна І.М, професор</a:t>
            </a:r>
            <a:endParaRPr lang="ru-RU" sz="2400" baseline="-25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287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764704"/>
            <a:ext cx="5760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solidFill>
                  <a:srgbClr val="FFD245"/>
                </a:solidFill>
                <a:latin typeface="Times New Roman" pitchFamily="18" charset="0"/>
                <a:cs typeface="Times New Roman" pitchFamily="18" charset="0"/>
              </a:rPr>
              <a:t>Дякуємо за увагу</a:t>
            </a:r>
            <a:r>
              <a:rPr lang="uk-UA" sz="4800" b="1" i="1" dirty="0" smtClean="0">
                <a:solidFill>
                  <a:srgbClr val="FFD245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i="1" dirty="0">
              <a:solidFill>
                <a:srgbClr val="FFD2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d-a.d-cd.net/73d041u-9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2960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156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372752">
            <a:off x="300625" y="921170"/>
            <a:ext cx="430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BEA39"/>
                </a:solidFill>
              </a:rPr>
              <a:t>Актуальн</a:t>
            </a:r>
            <a:r>
              <a:rPr lang="uk-UA" sz="3600" dirty="0" err="1" smtClean="0">
                <a:solidFill>
                  <a:srgbClr val="FBEA39"/>
                </a:solidFill>
              </a:rPr>
              <a:t>ість</a:t>
            </a:r>
            <a:r>
              <a:rPr lang="uk-UA" sz="3600" dirty="0" smtClean="0">
                <a:solidFill>
                  <a:srgbClr val="FBEA39"/>
                </a:solidFill>
              </a:rPr>
              <a:t> теми:</a:t>
            </a:r>
            <a:endParaRPr lang="ru-RU" sz="3600" dirty="0">
              <a:solidFill>
                <a:srgbClr val="FBEA3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466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Створення ефективного бренду уможливлює просування  товарів на  вітчизняному або світовому ринку. Бренд є засобом вирізнення товару або групи товарів.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969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На сьогодні в науковій літературі присвячено вкрай мало уваги ц</a:t>
            </a:r>
            <a:r>
              <a:rPr lang="uk-UA" dirty="0" err="1"/>
              <a:t>ій</a:t>
            </a:r>
            <a:r>
              <a:rPr lang="uk-UA" dirty="0"/>
              <a:t> темі</a:t>
            </a:r>
            <a:r>
              <a:rPr lang="es-ES" dirty="0"/>
              <a:t>. А щодо поняття «оцінка бренду»</a:t>
            </a:r>
            <a:r>
              <a:rPr lang="ru-RU" dirty="0"/>
              <a:t>,</a:t>
            </a:r>
            <a:r>
              <a:rPr lang="es-ES" dirty="0"/>
              <a:t> то в оціночній практиці воно взагалі не використовується.</a:t>
            </a:r>
            <a:endParaRPr lang="ru-RU" dirty="0"/>
          </a:p>
        </p:txBody>
      </p:sp>
      <p:pic>
        <p:nvPicPr>
          <p:cNvPr id="1026" name="Picture 2" descr="http://art-mosaica.com/reklama/9f9b97e0270009f59780716ad3ec5c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7790">
            <a:off x="5306171" y="4172150"/>
            <a:ext cx="3528392" cy="2058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www.logobank.ru/images/news/nazvaniia_izvestny-kh_brend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1216">
            <a:off x="2757599" y="4450157"/>
            <a:ext cx="2594778" cy="190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091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>
                <a:solidFill>
                  <a:srgbClr val="FBEA39"/>
                </a:solidFill>
              </a:rPr>
              <a:t>Хто ж цей самий бренд? Це слово нерідко вживається, проте ми рідко замислюємося у тому, що ж воно насправді означає. </a:t>
            </a:r>
            <a:endParaRPr lang="ru-RU" sz="2000" dirty="0">
              <a:solidFill>
                <a:srgbClr val="FBEA39"/>
              </a:solidFill>
            </a:endParaRPr>
          </a:p>
        </p:txBody>
      </p:sp>
      <p:pic>
        <p:nvPicPr>
          <p:cNvPr id="2050" name="Picture 2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953122" cy="2538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056416">
            <a:off x="278735" y="198434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/>
              <a:t>Хтось вважає бренд лише товарним знаком.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 rot="299094">
            <a:off x="4003947" y="3067495"/>
            <a:ext cx="4955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/>
              <a:t>Інші вважають, що бренд- це сам товар. </a:t>
            </a:r>
            <a:endParaRPr lang="ru-RU" sz="2000" dirty="0"/>
          </a:p>
        </p:txBody>
      </p:sp>
      <p:pic>
        <p:nvPicPr>
          <p:cNvPr id="2052" name="Picture 4" descr="Картинки по запросу товарний зн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150385" cy="2266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Картинки по запросу тов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това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Картинки по запросу това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Картинки по запросу товар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feanor.com.ua/wp-content/uploads/2012/09/Dengi-v-obmen-na-tov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672408" cy="2535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6230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Ми вважа</a:t>
            </a:r>
            <a:r>
              <a:rPr lang="uk-UA" dirty="0" err="1"/>
              <a:t>ємо</a:t>
            </a:r>
            <a:r>
              <a:rPr lang="uk-UA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брендом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es-ES" dirty="0"/>
              <a:t>, </a:t>
            </a:r>
            <a:r>
              <a:rPr lang="ru-RU" dirty="0" err="1"/>
              <a:t>якісних</a:t>
            </a:r>
            <a:r>
              <a:rPr lang="es-ES" dirty="0"/>
              <a:t>, </a:t>
            </a:r>
            <a:r>
              <a:rPr lang="ru-RU" dirty="0" err="1"/>
              <a:t>емоціи</a:t>
            </a:r>
            <a:r>
              <a:rPr lang="es-ES" dirty="0"/>
              <a:t>̆</a:t>
            </a:r>
            <a:r>
              <a:rPr lang="ru-RU" dirty="0"/>
              <a:t>них і </a:t>
            </a:r>
            <a:r>
              <a:rPr lang="ru-RU" dirty="0" err="1"/>
              <a:t>соціальних</a:t>
            </a:r>
            <a:r>
              <a:rPr lang="ru-RU" dirty="0"/>
              <a:t> характеристик та </a:t>
            </a:r>
            <a:r>
              <a:rPr lang="ru-RU" dirty="0" err="1"/>
              <a:t>асоціаціи</a:t>
            </a:r>
            <a:r>
              <a:rPr lang="es-ES" dirty="0"/>
              <a:t>̆,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сформувалися</a:t>
            </a:r>
            <a:r>
              <a:rPr lang="ru-RU" dirty="0"/>
              <a:t> в </a:t>
            </a:r>
            <a:r>
              <a:rPr lang="ru-RU" dirty="0" err="1"/>
              <a:t>цільовіи</a:t>
            </a:r>
            <a:r>
              <a:rPr lang="es-ES" dirty="0"/>
              <a:t>̆ </a:t>
            </a:r>
            <a:r>
              <a:rPr lang="ru-RU" dirty="0" err="1"/>
              <a:t>аудиторіі</a:t>
            </a:r>
            <a:r>
              <a:rPr lang="es-ES" dirty="0"/>
              <a:t>̈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певноі</a:t>
            </a:r>
            <a:r>
              <a:rPr lang="es-ES" dirty="0"/>
              <a:t>̈ </a:t>
            </a:r>
            <a:r>
              <a:rPr lang="ru-RU" dirty="0" err="1" smtClean="0"/>
              <a:t>товарноі</a:t>
            </a:r>
            <a:r>
              <a:rPr lang="uk-UA" dirty="0"/>
              <a:t>ї</a:t>
            </a:r>
            <a:r>
              <a:rPr lang="es-ES" dirty="0" smtClean="0"/>
              <a:t> </a:t>
            </a:r>
            <a:r>
              <a:rPr lang="ru-RU" dirty="0"/>
              <a:t>марки</a:t>
            </a:r>
            <a:r>
              <a:rPr lang="es-ES" dirty="0"/>
              <a:t>. </a:t>
            </a:r>
            <a:endParaRPr lang="ru-RU" dirty="0"/>
          </a:p>
        </p:txBody>
      </p:sp>
      <p:sp>
        <p:nvSpPr>
          <p:cNvPr id="5" name="AutoShape 2" descr="Картинки по запросу уникаль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seoprofy.net/wp-content/2009/10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556999" cy="3101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ocktails.ua/content/user/images/bottle-logo-evolutio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241304" cy="2717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48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51520" y="404664"/>
            <a:ext cx="652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 даній статті ми представили алгоритм створення бренду.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3528" y="761411"/>
            <a:ext cx="6020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моделей</a:t>
            </a:r>
            <a:r>
              <a:rPr lang="es-ES" dirty="0"/>
              <a:t>, </a:t>
            </a:r>
            <a:r>
              <a:rPr lang="ru-RU" dirty="0" err="1"/>
              <a:t>цей</a:t>
            </a:r>
            <a:r>
              <a:rPr lang="ru-RU" dirty="0"/>
              <a:t> алгоритм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системний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брендом</a:t>
            </a:r>
            <a:r>
              <a:rPr lang="es-ES" dirty="0"/>
              <a:t>,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послідовний</a:t>
            </a:r>
            <a:r>
              <a:rPr lang="ru-RU" dirty="0"/>
              <a:t> та </a:t>
            </a:r>
            <a:r>
              <a:rPr lang="ru-RU" dirty="0" err="1"/>
              <a:t>логічний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es-ES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бренду</a:t>
            </a:r>
            <a:r>
              <a:rPr lang="es-ES" dirty="0"/>
              <a:t>, </a:t>
            </a:r>
            <a:r>
              <a:rPr lang="ru-RU" dirty="0"/>
              <a:t>та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використаний</a:t>
            </a:r>
            <a:r>
              <a:rPr lang="ru-RU" dirty="0"/>
              <a:t> як основа для </a:t>
            </a:r>
            <a:r>
              <a:rPr lang="ru-RU" dirty="0" err="1"/>
              <a:t>розподілу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бренд</a:t>
            </a:r>
            <a:r>
              <a:rPr lang="es-ES" dirty="0"/>
              <a:t>-</a:t>
            </a:r>
            <a:r>
              <a:rPr lang="ru-RU" dirty="0"/>
              <a:t>менеджменту</a:t>
            </a:r>
            <a:r>
              <a:rPr lang="es-ES" dirty="0"/>
              <a:t>.</a:t>
            </a:r>
            <a:endParaRPr lang="ru-RU" dirty="0"/>
          </a:p>
        </p:txBody>
      </p:sp>
      <p:pic>
        <p:nvPicPr>
          <p:cNvPr id="5122" name="Picture 2" descr="Картинки по запросу алгоритм створення брен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35465">
            <a:off x="3876716" y="2782278"/>
            <a:ext cx="4829165" cy="22377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048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>
                <a:solidFill>
                  <a:srgbClr val="FBEA39"/>
                </a:solidFill>
                <a:latin typeface="Times New Roman" pitchFamily="18" charset="0"/>
                <a:cs typeface="Times New Roman" pitchFamily="18" charset="0"/>
              </a:rPr>
              <a:t>Основними моделями створення бренду є: </a:t>
            </a:r>
            <a:endParaRPr lang="uk-UA" sz="2400" dirty="0" smtClean="0">
              <a:solidFill>
                <a:srgbClr val="FBEA3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 </a:t>
            </a:r>
            <a:r>
              <a:rPr lang="es-ES" dirty="0" smtClean="0"/>
              <a:t>колесо бренду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492896"/>
            <a:ext cx="4587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методика Thompson Total Branding (ТТВ)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635732"/>
            <a:ext cx="3814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модель Unilever Brand Key (UBK)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модель Brand Name Development Services (етапності побудови бренду). </a:t>
            </a:r>
            <a:endParaRPr lang="ru-RU" dirty="0"/>
          </a:p>
        </p:txBody>
      </p:sp>
      <p:pic>
        <p:nvPicPr>
          <p:cNvPr id="6146" name="Picture 2" descr="http://igorsolodov.com/wp-content/uploads/2013/08/Brandwe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953" y="836712"/>
            <a:ext cx="3061957" cy="1561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.slidesharecdn.com/3-141207053629-conversion-gate01/95/3-18-638.jpg?cb=141795224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0" t="648"/>
          <a:stretch/>
        </p:blipFill>
        <p:spPr bwMode="auto">
          <a:xfrm>
            <a:off x="360053" y="1789659"/>
            <a:ext cx="2158856" cy="1787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bestreferat.ru/images/paper/04/52/790520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62228"/>
            <a:ext cx="2715586" cy="195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age.slidesharecdn.com/3-141207053629-conversion-gate01/95/3-8-638.jpg?cb=141795224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0" t="8682" b="4160"/>
          <a:stretch/>
        </p:blipFill>
        <p:spPr bwMode="auto">
          <a:xfrm>
            <a:off x="623678" y="4813231"/>
            <a:ext cx="2189210" cy="16072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56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9528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У оціночній практиці існує три підходи до оцінки бренду : витратний, порівняльний і прибутковий.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Витратний підхід до оцінки бренду визначає вартість бренду як сукупність витрат на його створення і реєстрацію.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9249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Що стосується порівняльного підходу, він заснований на визначенні вартості бренду виходячи з інформації про операції з аналогічними торговими марками.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П</a:t>
            </a:r>
            <a:r>
              <a:rPr lang="es-ES" dirty="0" smtClean="0"/>
              <a:t>рибутковий</a:t>
            </a:r>
            <a:r>
              <a:rPr lang="es-ES" dirty="0"/>
              <a:t>, при ньому визначення вартості засноване на дисконтованій (приведеної до поточного періоду часу) вартості грошових потоків, яку бренд може компанії принести в майбутньому</a:t>
            </a:r>
            <a:endParaRPr lang="ru-RU" dirty="0"/>
          </a:p>
        </p:txBody>
      </p:sp>
      <p:sp>
        <p:nvSpPr>
          <p:cNvPr id="8" name="AutoShape 2" descr="Картинки по запросу прибу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vestnik.in.ua/uploads/posts/2012-04/1334840355_8134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76" y="2737236"/>
            <a:ext cx="2923872" cy="3796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4714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6690" y="908720"/>
            <a:ext cx="47525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FBEA39"/>
                </a:solidFill>
              </a:rPr>
              <a:t>Але для визначення вартості бренду не достатньо обрати підхід, потрібно враховувати </a:t>
            </a:r>
            <a:r>
              <a:rPr lang="es-ES" sz="3200" dirty="0">
                <a:solidFill>
                  <a:srgbClr val="FBEA39"/>
                </a:solidFill>
              </a:rPr>
              <a:t>особливості оцінки бренду.</a:t>
            </a:r>
            <a:endParaRPr lang="ru-RU" sz="3200" dirty="0">
              <a:solidFill>
                <a:srgbClr val="FBEA39"/>
              </a:solidFill>
            </a:endParaRPr>
          </a:p>
        </p:txBody>
      </p:sp>
      <p:sp>
        <p:nvSpPr>
          <p:cNvPr id="5" name="AutoShape 2" descr="Картинки по запросу анализ и монитор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elonblog.ru/wp-content/uploads/2015/02/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7814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Картинки по запросу конкурент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://www.grandars.ru/images/1/review/id/473/1f008d73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104456" cy="30814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артинки по запросу дохо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346"/>
            <a:ext cx="3960440" cy="263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054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op-10-brands-2012-pixanews.com_.jpg"/>
          <p:cNvPicPr>
            <a:picLocks noChangeAspect="1"/>
          </p:cNvPicPr>
          <p:nvPr/>
        </p:nvPicPr>
        <p:blipFill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83952">
            <a:off x="2665679" y="3246927"/>
            <a:ext cx="382245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34dd7f5c3a62181ec7d283e8c3de0ca2.jpeg"/>
          <p:cNvPicPr>
            <a:picLocks noChangeAspect="1"/>
          </p:cNvPicPr>
          <p:nvPr/>
        </p:nvPicPr>
        <p:blipFill>
          <a:blip r:embed="rId3">
            <a:alphaModFix amt="9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45985">
            <a:off x="429778" y="1392736"/>
            <a:ext cx="4676178" cy="327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3888432" cy="1584176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D245"/>
                </a:solidFill>
                <a:effectLst/>
              </a:rPr>
              <a:t>Л</a:t>
            </a:r>
            <a:r>
              <a:rPr lang="uk-UA" sz="4400" b="1" dirty="0" smtClean="0">
                <a:effectLst/>
              </a:rPr>
              <a:t>ідери </a:t>
            </a:r>
            <a:r>
              <a:rPr lang="uk-UA" sz="4400" b="1" dirty="0">
                <a:effectLst/>
              </a:rPr>
              <a:t>на ринку </a:t>
            </a:r>
            <a:r>
              <a:rPr lang="uk-UA" sz="4400" b="1" dirty="0">
                <a:solidFill>
                  <a:srgbClr val="FFD245"/>
                </a:solidFill>
                <a:effectLst/>
              </a:rPr>
              <a:t>брендів</a:t>
            </a:r>
            <a:r>
              <a:rPr lang="uk-UA" sz="4400" b="1" dirty="0">
                <a:effectLst/>
              </a:rPr>
              <a:t> </a:t>
            </a:r>
            <a:endParaRPr lang="es-ES" sz="4400" b="1" dirty="0"/>
          </a:p>
        </p:txBody>
      </p:sp>
      <p:pic>
        <p:nvPicPr>
          <p:cNvPr id="6" name="Imagen 5" descr="google-logo.jpg"/>
          <p:cNvPicPr>
            <a:picLocks noChangeAspect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88640"/>
            <a:ext cx="4713293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Imagen 3" descr="windows.jpg"/>
          <p:cNvPicPr>
            <a:picLocks noChangeAspect="1"/>
          </p:cNvPicPr>
          <p:nvPr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2977">
            <a:off x="5373825" y="4447003"/>
            <a:ext cx="2196086" cy="219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Mcdonalds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61554">
            <a:off x="7018199" y="4619310"/>
            <a:ext cx="1983644" cy="19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46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73</TotalTime>
  <Words>336</Words>
  <Application>Microsoft Macintosh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1_Горизонт</vt:lpstr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Лідери на ринку брендів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</dc:creator>
  <cp:lastModifiedBy>inna</cp:lastModifiedBy>
  <cp:revision>16</cp:revision>
  <dcterms:created xsi:type="dcterms:W3CDTF">2015-03-22T20:14:31Z</dcterms:created>
  <dcterms:modified xsi:type="dcterms:W3CDTF">2015-03-31T08:52:32Z</dcterms:modified>
</cp:coreProperties>
</file>