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3717032"/>
            <a:ext cx="67687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СВІТОВИЙ РИНОК ОЗБРОЄНЬ ТА ФАКТОРИ, ЩО ВПЛИВАЮТЬ НА ВАРТІСТЬ ПІДПРИЄМСТВ ВІТЧИЗНЯНОГО ОБОРОННО-ПРОМИСЛОВОГО </a:t>
            </a:r>
            <a:r>
              <a:rPr lang="uk-UA" b="1" dirty="0" smtClean="0"/>
              <a:t>КОМПЛЕКСУ</a:t>
            </a:r>
            <a:endParaRPr lang="en-US" b="1" dirty="0" smtClean="0"/>
          </a:p>
          <a:p>
            <a:pPr algn="r"/>
            <a:endParaRPr lang="uk-UA" b="1" dirty="0" smtClean="0"/>
          </a:p>
          <a:p>
            <a:pPr algn="r"/>
            <a:r>
              <a:rPr lang="uk-UA" b="1" dirty="0" smtClean="0"/>
              <a:t>Підготувала </a:t>
            </a:r>
          </a:p>
          <a:p>
            <a:pPr algn="r"/>
            <a:r>
              <a:rPr lang="uk-UA" i="1" dirty="0"/>
              <a:t>М.М.</a:t>
            </a:r>
            <a:r>
              <a:rPr lang="uk-UA" i="1" dirty="0" err="1"/>
              <a:t>Трейтяк</a:t>
            </a:r>
            <a:endParaRPr lang="ru-RU" i="1" dirty="0"/>
          </a:p>
          <a:p>
            <a:pPr algn="r"/>
            <a:r>
              <a:rPr lang="uk-UA" dirty="0"/>
              <a:t>магістрант кафедри економіка </a:t>
            </a:r>
            <a:r>
              <a:rPr lang="uk-UA" dirty="0" smtClean="0"/>
              <a:t>підприємств </a:t>
            </a:r>
            <a:r>
              <a:rPr lang="uk-UA" dirty="0" smtClean="0"/>
              <a:t>8504-2</a:t>
            </a:r>
          </a:p>
          <a:p>
            <a:pPr algn="r"/>
            <a:r>
              <a:rPr lang="uk-UA" b="1" dirty="0" smtClean="0"/>
              <a:t>Науковий керівник</a:t>
            </a:r>
          </a:p>
          <a:p>
            <a:pPr algn="r"/>
            <a:r>
              <a:rPr lang="uk-UA" i="1" dirty="0"/>
              <a:t>Л.А.Петренко</a:t>
            </a:r>
            <a:r>
              <a:rPr lang="uk-UA" b="1" dirty="0"/>
              <a:t> </a:t>
            </a:r>
            <a:endParaRPr lang="ru-RU" b="1" dirty="0"/>
          </a:p>
          <a:p>
            <a:pPr algn="r"/>
            <a:r>
              <a:rPr lang="uk-UA" dirty="0" smtClean="0"/>
              <a:t>к. </a:t>
            </a:r>
            <a:r>
              <a:rPr lang="uk-UA" dirty="0" smtClean="0"/>
              <a:t>е. </a:t>
            </a:r>
            <a:r>
              <a:rPr lang="uk-UA" dirty="0" smtClean="0"/>
              <a:t>н., доц</a:t>
            </a:r>
            <a:r>
              <a:rPr lang="uk-UA" dirty="0" smtClean="0"/>
              <a:t>. </a:t>
            </a:r>
            <a:r>
              <a:rPr lang="uk-UA" dirty="0" smtClean="0"/>
              <a:t>каф. </a:t>
            </a:r>
            <a:r>
              <a:rPr lang="uk-UA" dirty="0"/>
              <a:t>економіки </a:t>
            </a:r>
            <a:r>
              <a:rPr lang="uk-UA" dirty="0" smtClean="0"/>
              <a:t>підприємств</a:t>
            </a:r>
            <a:endParaRPr lang="ru-RU" dirty="0"/>
          </a:p>
          <a:p>
            <a:pPr algn="r"/>
            <a:endParaRPr lang="ru-RU" dirty="0"/>
          </a:p>
          <a:p>
            <a:pPr algn="r"/>
            <a:r>
              <a:rPr lang="uk-UA" b="1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1028" name="Picture 4" descr="http://voltv.com.ua/wp-content/uploads/2012/02/vijsko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12" y="116632"/>
            <a:ext cx="432047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71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Торгівля та виробництво зброї це</a:t>
            </a:r>
            <a:r>
              <a:rPr lang="en-US" dirty="0" smtClean="0"/>
              <a:t>: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Вагома стаття доходів.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Обов'язкове</a:t>
            </a:r>
            <a:r>
              <a:rPr lang="en-US" dirty="0" smtClean="0"/>
              <a:t>,</a:t>
            </a:r>
            <a:r>
              <a:rPr lang="uk-UA" dirty="0" smtClean="0"/>
              <a:t> національне військове виробництво.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Важіль зовнішньополітичного впливу.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Запорука національної безпеки.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055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Частка озброєнь і послуг військового призначення у світовому </a:t>
            </a:r>
            <a:r>
              <a:rPr lang="uk-UA" dirty="0" smtClean="0"/>
              <a:t>експорті</a:t>
            </a:r>
            <a:r>
              <a:rPr lang="en-US" dirty="0" smtClean="0"/>
              <a:t> </a:t>
            </a:r>
            <a:r>
              <a:rPr lang="uk-UA" dirty="0" smtClean="0"/>
              <a:t>становить </a:t>
            </a:r>
            <a:r>
              <a:rPr lang="uk-UA" dirty="0"/>
              <a:t>від 1,5% до 2 % 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18248" y="236717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 </a:t>
            </a:r>
            <a:r>
              <a:rPr lang="uk-UA" dirty="0" smtClean="0"/>
              <a:t>10 </a:t>
            </a:r>
            <a:r>
              <a:rPr lang="uk-UA" dirty="0"/>
              <a:t>основних країн-експортерів припадає близько 90% усіх продажів, а на 30 основних країн-імпортерів — близько 85% закупівель озброєння і військової техніки у світі.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99044" y="42930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За період 2006-2014 рр. обсяг світового експорту / імпорту звичайних озброєнь </a:t>
            </a:r>
            <a:r>
              <a:rPr lang="uk-UA" dirty="0" smtClean="0"/>
              <a:t>ЦАМТО </a:t>
            </a:r>
            <a:r>
              <a:rPr lang="uk-UA" dirty="0"/>
              <a:t>оцінюється в 409,069 млрд. дол.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345061"/>
            <a:ext cx="28575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54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Україна</a:t>
            </a:r>
            <a:r>
              <a:rPr lang="uk-UA" dirty="0"/>
              <a:t>, ПАР, Бразилія, Пн. Корея </a:t>
            </a:r>
            <a:r>
              <a:rPr lang="uk-UA" dirty="0" smtClean="0"/>
              <a:t> - держави</a:t>
            </a:r>
            <a:r>
              <a:rPr lang="uk-UA" dirty="0"/>
              <a:t>, які мають військове виробництво посереднього рівня, що через економічні або політичні обмеження й проблеми належно не розвивається – не має істотних технологічних </a:t>
            </a:r>
            <a:r>
              <a:rPr lang="uk-UA" dirty="0" smtClean="0"/>
              <a:t>проривів.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329" y="208204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/>
              <a:t>Найбільші експортери 2014 р. </a:t>
            </a:r>
            <a:r>
              <a:rPr lang="uk-UA" dirty="0"/>
              <a:t>на ринку </a:t>
            </a:r>
            <a:r>
              <a:rPr lang="uk-UA" dirty="0" smtClean="0"/>
              <a:t>озброєнь</a:t>
            </a:r>
            <a:r>
              <a:rPr lang="en-US" dirty="0" smtClean="0"/>
              <a:t>:</a:t>
            </a:r>
            <a:r>
              <a:rPr lang="uk-UA" dirty="0" smtClean="0"/>
              <a:t> </a:t>
            </a:r>
          </a:p>
          <a:p>
            <a:pPr algn="ctr"/>
            <a:r>
              <a:rPr lang="uk-UA" dirty="0" smtClean="0"/>
              <a:t> - США  - 29%</a:t>
            </a:r>
          </a:p>
          <a:p>
            <a:pPr algn="ctr"/>
            <a:r>
              <a:rPr lang="uk-UA" dirty="0"/>
              <a:t> </a:t>
            </a:r>
            <a:r>
              <a:rPr lang="uk-UA" dirty="0" smtClean="0"/>
              <a:t>- Росія - 27</a:t>
            </a:r>
            <a:r>
              <a:rPr lang="uk-UA" dirty="0"/>
              <a:t>% </a:t>
            </a:r>
            <a:endParaRPr lang="uk-UA" dirty="0" smtClean="0"/>
          </a:p>
          <a:p>
            <a:pPr algn="ctr"/>
            <a:r>
              <a:rPr lang="uk-UA" dirty="0" smtClean="0"/>
              <a:t> - </a:t>
            </a:r>
            <a:r>
              <a:rPr lang="uk-UA" dirty="0"/>
              <a:t>Німеччина </a:t>
            </a:r>
            <a:r>
              <a:rPr lang="uk-UA" dirty="0" smtClean="0"/>
              <a:t>- </a:t>
            </a:r>
            <a:r>
              <a:rPr lang="uk-UA" dirty="0"/>
              <a:t>7</a:t>
            </a:r>
            <a:r>
              <a:rPr lang="uk-UA" dirty="0" smtClean="0"/>
              <a:t>%</a:t>
            </a:r>
          </a:p>
          <a:p>
            <a:pPr algn="ctr"/>
            <a:r>
              <a:rPr lang="uk-UA" dirty="0" smtClean="0"/>
              <a:t> - Китай - 6%</a:t>
            </a:r>
          </a:p>
          <a:p>
            <a:pPr algn="ctr"/>
            <a:r>
              <a:rPr lang="uk-UA" dirty="0"/>
              <a:t> </a:t>
            </a:r>
            <a:r>
              <a:rPr lang="uk-UA" dirty="0" smtClean="0"/>
              <a:t>- Франція - 5</a:t>
            </a:r>
            <a:r>
              <a:rPr lang="uk-UA" dirty="0"/>
              <a:t>%</a:t>
            </a:r>
            <a:endParaRPr lang="uk-UA" dirty="0" smtClean="0"/>
          </a:p>
          <a:p>
            <a:pPr algn="ctr"/>
            <a:r>
              <a:rPr lang="uk-UA" dirty="0" smtClean="0"/>
              <a:t>загального </a:t>
            </a:r>
            <a:r>
              <a:rPr lang="uk-UA" dirty="0"/>
              <a:t>обсягу експорту звичайних озброєнь у світі.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395575"/>
            <a:ext cx="7147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Серед імпортерів звичайних озброєнь на першому місці йде Індія (14%), за якою, - Китай і Пакистан (по 5%).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0181" y="1796624"/>
            <a:ext cx="4213654" cy="315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44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60648"/>
            <a:ext cx="3901975" cy="259658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12362" y="3073083"/>
            <a:ext cx="7975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Експорт озброєнь з України у 2009-2014 роках </a:t>
            </a:r>
            <a:r>
              <a:rPr lang="uk-UA" dirty="0" smtClean="0"/>
              <a:t>зріс на </a:t>
            </a:r>
            <a:r>
              <a:rPr lang="uk-UA" dirty="0"/>
              <a:t>72</a:t>
            </a:r>
            <a:r>
              <a:rPr lang="uk-UA" dirty="0" smtClean="0"/>
              <a:t>%.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604342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Частка </a:t>
            </a:r>
            <a:r>
              <a:rPr lang="uk-UA" dirty="0"/>
              <a:t>України на світовому ринку постачальників зброї     збільшилась до 3% у 2009-2014 рр. проти 2% у 2004-2008 рр.</a:t>
            </a:r>
          </a:p>
          <a:p>
            <a:pPr algn="just"/>
            <a:r>
              <a:rPr lang="uk-UA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9439" y="449634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Україна розташувалася на восьмому рядку глобального списку лідерів-експортерів зброї.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5806" y="5301208"/>
            <a:ext cx="58926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Ключові споживачі зброї українського виробництва - Китай, куди прямувала п'ята частина (21%) українського озброєння, Пакистан (8%) і Росія (7%).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21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3717032"/>
            <a:ext cx="2860724" cy="29416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692696"/>
            <a:ext cx="7973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98% нової продукції ВПК України йде на експорт. </a:t>
            </a:r>
            <a:endParaRPr lang="uk-UA" dirty="0" smtClean="0"/>
          </a:p>
          <a:p>
            <a:pPr algn="just"/>
            <a:r>
              <a:rPr lang="uk-UA" dirty="0" smtClean="0"/>
              <a:t>В 2013 </a:t>
            </a:r>
            <a:r>
              <a:rPr lang="uk-UA" dirty="0"/>
              <a:t>році наша країна експортувала продукції військово-промислового комплексу на $1,8-1,9 </a:t>
            </a:r>
            <a:r>
              <a:rPr lang="uk-UA" dirty="0" err="1"/>
              <a:t>млрд</a:t>
            </a:r>
            <a:r>
              <a:rPr lang="uk-UA" dirty="0"/>
              <a:t>, включаючи продукцію подвійного призначення. Це близько 3% українського експорту.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212" y="2276872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оходи </a:t>
            </a:r>
            <a:r>
              <a:rPr lang="uk-UA" dirty="0"/>
              <a:t>від експорту зброї дозволяють підприємствам ВПК інвестувати наукові розробки, але таке інвестування дає змогу лише віддалено наслідувати лідерів у високотехнологічній галузі.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050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/>
              <a:t>Важливим </a:t>
            </a:r>
            <a:r>
              <a:rPr lang="uk-UA" dirty="0" err="1"/>
              <a:t>вартісноутворюючим</a:t>
            </a:r>
            <a:r>
              <a:rPr lang="uk-UA" dirty="0"/>
              <a:t> чинником для вітчизняних підприємств ОПК може стати оновлення технологічної бази нашої української армії.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40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60648"/>
            <a:ext cx="4369668" cy="29131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737" y="42454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/>
              <a:t>Арсенал української армії </a:t>
            </a:r>
            <a:r>
              <a:rPr lang="uk-UA" dirty="0" smtClean="0"/>
              <a:t>технічно застарів, йому складно </a:t>
            </a:r>
            <a:r>
              <a:rPr lang="uk-UA" dirty="0"/>
              <a:t>протистояти військовому арсеналу навіть четвертого покоління, хоча світовий ОПК вже оснащений технікою шостого покоління. </a:t>
            </a:r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dirty="0" smtClean="0"/>
              <a:t>Потреба </a:t>
            </a:r>
            <a:r>
              <a:rPr lang="uk-UA" dirty="0"/>
              <a:t>армії в нових озброєннях становить мінімум $300-500 млн. на рік. 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51571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/>
              <a:t>ОПК України, не зважаючи на відносні покращення показників, знаходиться у стані системної кризи, котра має тенденцію до подальшого поглиблення. 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24" y="333085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/>
              <a:t>Малі обсяги замовлень новітнього ОВТ з боку Міністерства оборони України є причиною відсутності внутрішнього ринку оборонної продукції, зумовлюють зупинку технологічного розвитку ВПК, укладенню експортних контрактів.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17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68637308"/>
              </p:ext>
            </p:extLst>
          </p:nvPr>
        </p:nvGraphicFramePr>
        <p:xfrm>
          <a:off x="74975" y="692696"/>
          <a:ext cx="8994049" cy="5327104"/>
        </p:xfrm>
        <a:graphic>
          <a:graphicData uri="http://schemas.openxmlformats.org/presentationml/2006/ole">
            <p:oleObj spid="_x0000_s1028" name="Picture" r:id="rId3" imgW="10805948" imgH="6400042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134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245631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/>
              <a:t>Для </a:t>
            </a:r>
            <a:r>
              <a:rPr lang="uk-UA" dirty="0" smtClean="0"/>
              <a:t>України, на державному рівні,  </a:t>
            </a:r>
            <a:r>
              <a:rPr lang="uk-UA" dirty="0"/>
              <a:t>офсетні угоди є досить актуальними, </a:t>
            </a:r>
            <a:r>
              <a:rPr lang="uk-UA" dirty="0" smtClean="0"/>
              <a:t>завдяки </a:t>
            </a:r>
            <a:r>
              <a:rPr lang="uk-UA" dirty="0"/>
              <a:t>ним можна подолати проблему обмеженого бюджетування, а також створити більш глибоку економічну співпрацю у військово-технічній сфері.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2656"/>
            <a:ext cx="6948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Фактори, що впливають на розвиток підприємств вітчизняного ОПК на світовому рівні несуть в собі найбільший вплив на вартість вітчизняного ВПК, оскільки саме їх впливу найскладніше протистояти.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29708" y="14127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/>
              <a:t>Співпраця з ТНК для України – це не лише потенційні перспектив,и </a:t>
            </a:r>
            <a:r>
              <a:rPr lang="uk-UA" dirty="0"/>
              <a:t>а й з </a:t>
            </a:r>
            <a:r>
              <a:rPr lang="uk-UA" dirty="0" smtClean="0"/>
              <a:t>можливі загрози економічній безпеці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9461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/>
              <a:t>Першочерговим </a:t>
            </a:r>
            <a:r>
              <a:rPr lang="uk-UA" dirty="0" smtClean="0"/>
              <a:t>завданням для підприємств ВПК </a:t>
            </a:r>
            <a:r>
              <a:rPr lang="uk-UA" dirty="0"/>
              <a:t>слід визначити створення замкнутого циклу виробництва та можливості надання якісних супровідних послуг на ринку озброєнь.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020016"/>
            <a:ext cx="4110758" cy="256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01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9544" y="3356850"/>
            <a:ext cx="3816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Основним орієнтиром на шляху розвитку та вдосконалення вітчизняного ВПК має бути технологічне переоснащення та кооперація з іноземними компаніями.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991" y="1371691"/>
            <a:ext cx="39728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Вагомий вклад в збільшення вартості вітчизняного ВПК </a:t>
            </a:r>
            <a:r>
              <a:rPr lang="uk-UA" dirty="0" smtClean="0"/>
              <a:t>має </a:t>
            </a:r>
            <a:r>
              <a:rPr lang="uk-UA" dirty="0"/>
              <a:t>здійснювати </a:t>
            </a:r>
            <a:r>
              <a:rPr lang="uk-UA" dirty="0" smtClean="0"/>
              <a:t>державна </a:t>
            </a:r>
            <a:r>
              <a:rPr lang="uk-UA" dirty="0"/>
              <a:t>політика, котра на даний момент не може  відмовитися від адміністрування оборонних підприємств та забезпечити їх платоспроможними державними замовленнями, що в свою чергу не сприяє розвитку галузі.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254263"/>
            <a:ext cx="4716016" cy="28551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3608" y="48691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/>
              <a:t>Вирішуючи проблеми ОПК, слід орієнтуватися в причинах їх виникнення, факторах, котрі безпосередньо підвищують вартість та прибутковість підприємств.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52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</TotalTime>
  <Words>649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Воздушный поток</vt:lpstr>
      <vt:lpstr>Picture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Ксюня</dc:creator>
  <cp:lastModifiedBy>inna</cp:lastModifiedBy>
  <cp:revision>19</cp:revision>
  <dcterms:created xsi:type="dcterms:W3CDTF">2015-03-19T15:39:26Z</dcterms:created>
  <dcterms:modified xsi:type="dcterms:W3CDTF">2015-03-31T09:25:20Z</dcterms:modified>
</cp:coreProperties>
</file>