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C05B-0BEA-4A4E-BF43-57A954044151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FA58F-21B0-4916-A54E-D5C92681B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C05B-0BEA-4A4E-BF43-57A954044151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FA58F-21B0-4916-A54E-D5C92681B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C05B-0BEA-4A4E-BF43-57A954044151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FA58F-21B0-4916-A54E-D5C92681B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C05B-0BEA-4A4E-BF43-57A954044151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FA58F-21B0-4916-A54E-D5C92681B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C05B-0BEA-4A4E-BF43-57A954044151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FA58F-21B0-4916-A54E-D5C92681B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C05B-0BEA-4A4E-BF43-57A954044151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FA58F-21B0-4916-A54E-D5C92681B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C05B-0BEA-4A4E-BF43-57A954044151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FA58F-21B0-4916-A54E-D5C92681B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C05B-0BEA-4A4E-BF43-57A954044151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FA58F-21B0-4916-A54E-D5C92681B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C05B-0BEA-4A4E-BF43-57A954044151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FA58F-21B0-4916-A54E-D5C92681B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C05B-0BEA-4A4E-BF43-57A954044151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FA58F-21B0-4916-A54E-D5C92681B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C05B-0BEA-4A4E-BF43-57A954044151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FA58F-21B0-4916-A54E-D5C92681B07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0FC05B-0BEA-4A4E-BF43-57A954044151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0FA58F-21B0-4916-A54E-D5C92681B0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utterstock-720989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571876"/>
            <a:ext cx="4786346" cy="28239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215370" cy="3071834"/>
          </a:xfrm>
        </p:spPr>
        <p:txBody>
          <a:bodyPr>
            <a:noAutofit/>
          </a:bodyPr>
          <a:lstStyle/>
          <a:p>
            <a:pPr algn="ctr"/>
            <a:r>
              <a:rPr lang="uk-UA" sz="4300" b="1" dirty="0"/>
              <a:t>СИСТЕМА ГРЕЙДУВАННЯ ЯК СУЧАСНА ФОРМА ОПЛАТИ </a:t>
            </a:r>
            <a:r>
              <a:rPr lang="ru-RU" sz="4300" dirty="0" smtClean="0"/>
              <a:t/>
            </a:r>
            <a:br>
              <a:rPr lang="ru-RU" sz="4300" dirty="0" smtClean="0"/>
            </a:br>
            <a:r>
              <a:rPr lang="uk-UA" sz="4300" b="1" dirty="0"/>
              <a:t>ПРАЦІ НА ПІДПРИЄМСТВІ</a:t>
            </a:r>
            <a:endParaRPr lang="ru-RU" sz="4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</a:t>
            </a:r>
            <a:r>
              <a:rPr lang="uk-UA" sz="4800" dirty="0" smtClean="0">
                <a:solidFill>
                  <a:srgbClr val="760076"/>
                </a:solidFill>
              </a:rPr>
              <a:t>Г</a:t>
            </a:r>
            <a:r>
              <a:rPr lang="uk-UA" dirty="0" smtClean="0"/>
              <a:t>рейдинг </a:t>
            </a:r>
            <a:r>
              <a:rPr lang="uk-UA" dirty="0" smtClean="0"/>
              <a:t>(або система грейдів) – це процедура або система процедур по проведенню оцінки й ранжування посад, у результаті яких посади розподіляються по групах, або, грейдам, відповідно до їх цінності для компанії.</a:t>
            </a:r>
            <a:endParaRPr lang="ru-RU" dirty="0"/>
          </a:p>
        </p:txBody>
      </p:sp>
      <p:pic>
        <p:nvPicPr>
          <p:cNvPr id="4" name="Рисунок 3" descr="pic589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3571876"/>
            <a:ext cx="3250429" cy="2166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вантажен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4071942"/>
            <a:ext cx="1719266" cy="17192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72476" cy="939784"/>
          </a:xfrm>
        </p:spPr>
        <p:txBody>
          <a:bodyPr>
            <a:normAutofit fontScale="90000"/>
          </a:bodyPr>
          <a:lstStyle/>
          <a:p>
            <a:r>
              <a:rPr lang="uk-UA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Грейдування переслідує наступні цілі: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15370" cy="4857784"/>
          </a:xfrm>
        </p:spPr>
        <p:txBody>
          <a:bodyPr>
            <a:normAutofit fontScale="77500" lnSpcReduction="20000"/>
          </a:bodyPr>
          <a:lstStyle/>
          <a:p>
            <a:r>
              <a:rPr lang="uk-UA" sz="3200" dirty="0" smtClean="0"/>
              <a:t>С</a:t>
            </a:r>
            <a:r>
              <a:rPr lang="uk-UA" sz="3200" dirty="0" smtClean="0"/>
              <a:t>истематизація найменувань всіх посад компанії</a:t>
            </a:r>
            <a:r>
              <a:rPr lang="uk-UA" sz="3200" dirty="0"/>
              <a:t>;</a:t>
            </a:r>
            <a:endParaRPr lang="ru-RU" sz="3200" dirty="0" smtClean="0"/>
          </a:p>
          <a:p>
            <a:r>
              <a:rPr lang="uk-UA" sz="3200" dirty="0" smtClean="0"/>
              <a:t>Встановлення </a:t>
            </a:r>
            <a:r>
              <a:rPr lang="uk-UA" sz="3200" dirty="0"/>
              <a:t>чітких кордонів ("вилок") вартості всіх </a:t>
            </a:r>
            <a:r>
              <a:rPr lang="uk-UA" sz="3200" dirty="0" smtClean="0"/>
              <a:t>посад</a:t>
            </a:r>
            <a:r>
              <a:rPr lang="ru-RU" sz="3200" dirty="0" smtClean="0"/>
              <a:t> </a:t>
            </a:r>
            <a:r>
              <a:rPr lang="uk-UA" sz="3200" dirty="0" smtClean="0"/>
              <a:t>компанії</a:t>
            </a:r>
            <a:r>
              <a:rPr lang="uk-UA" sz="3200" dirty="0"/>
              <a:t>;</a:t>
            </a:r>
            <a:endParaRPr lang="ru-RU" sz="3200" dirty="0" smtClean="0"/>
          </a:p>
          <a:p>
            <a:r>
              <a:rPr lang="uk-UA" sz="3200" dirty="0" smtClean="0"/>
              <a:t>С</a:t>
            </a:r>
            <a:r>
              <a:rPr lang="uk-UA" sz="3200" dirty="0" smtClean="0"/>
              <a:t>творення </a:t>
            </a:r>
            <a:r>
              <a:rPr lang="uk-UA" sz="3200" dirty="0"/>
              <a:t>простого, зрозумілого, прозорого й </a:t>
            </a:r>
            <a:r>
              <a:rPr lang="uk-UA" sz="3200" dirty="0" smtClean="0"/>
              <a:t>справедливого</a:t>
            </a:r>
            <a:r>
              <a:rPr lang="ru-RU" sz="3200" dirty="0" smtClean="0"/>
              <a:t> </a:t>
            </a:r>
            <a:r>
              <a:rPr lang="uk-UA" sz="3200" dirty="0" smtClean="0"/>
              <a:t>інструмента для нарахування зарплати</a:t>
            </a:r>
            <a:r>
              <a:rPr lang="uk-UA" sz="3200" dirty="0"/>
              <a:t>;</a:t>
            </a:r>
            <a:endParaRPr lang="ru-RU" sz="3200" dirty="0" smtClean="0"/>
          </a:p>
          <a:p>
            <a:r>
              <a:rPr lang="uk-UA" sz="3200" dirty="0" smtClean="0"/>
              <a:t>Р</a:t>
            </a:r>
            <a:r>
              <a:rPr lang="uk-UA" sz="3200" dirty="0" smtClean="0"/>
              <a:t>озробка системи оцінки праці персоналу компанії</a:t>
            </a:r>
            <a:r>
              <a:rPr lang="uk-UA" sz="3200" dirty="0"/>
              <a:t>;</a:t>
            </a:r>
            <a:endParaRPr lang="ru-RU" sz="3200" dirty="0" smtClean="0"/>
          </a:p>
          <a:p>
            <a:r>
              <a:rPr lang="uk-UA" sz="3200" dirty="0" smtClean="0"/>
              <a:t>С</a:t>
            </a:r>
            <a:r>
              <a:rPr lang="uk-UA" sz="3200" dirty="0" smtClean="0"/>
              <a:t>творення </a:t>
            </a:r>
            <a:r>
              <a:rPr lang="uk-UA" sz="3200" dirty="0"/>
              <a:t>ґрунту для планування розвитку </a:t>
            </a:r>
            <a:r>
              <a:rPr lang="uk-UA" sz="3200" dirty="0" smtClean="0"/>
              <a:t>співробітників</a:t>
            </a:r>
            <a:r>
              <a:rPr lang="ru-RU" sz="3200" dirty="0" smtClean="0"/>
              <a:t> </a:t>
            </a:r>
            <a:r>
              <a:rPr lang="uk-UA" sz="3200" dirty="0" smtClean="0"/>
              <a:t>компанії</a:t>
            </a:r>
            <a:r>
              <a:rPr lang="uk-UA" sz="3200" dirty="0"/>
              <a:t>;</a:t>
            </a:r>
            <a:endParaRPr lang="ru-RU" sz="3200" dirty="0" smtClean="0"/>
          </a:p>
          <a:p>
            <a:r>
              <a:rPr lang="uk-UA" sz="3200" dirty="0" smtClean="0"/>
              <a:t>В</a:t>
            </a:r>
            <a:r>
              <a:rPr lang="uk-UA" sz="3200" dirty="0" smtClean="0"/>
              <a:t>провадження </a:t>
            </a:r>
            <a:r>
              <a:rPr lang="uk-UA" sz="3200" dirty="0"/>
              <a:t>єдиного підходу до циклу прийому, ротації </a:t>
            </a:r>
            <a:r>
              <a:rPr lang="uk-UA" sz="3200" dirty="0" smtClean="0"/>
              <a:t>й</a:t>
            </a:r>
            <a:r>
              <a:rPr lang="ru-RU" sz="3200" dirty="0" smtClean="0"/>
              <a:t> </a:t>
            </a:r>
            <a:r>
              <a:rPr lang="uk-UA" sz="3200" dirty="0" smtClean="0"/>
              <a:t>звільнення персоналу компанії</a:t>
            </a:r>
            <a:r>
              <a:rPr lang="uk-UA" sz="3200" dirty="0"/>
              <a:t>.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16m4a0nnr16mhn9agmu2cld4_2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1000108"/>
            <a:ext cx="2105020" cy="21050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основі грейдування посад лежать такі принципи: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Економічна обґрунтованість зв'язок з результатами компанії</a:t>
            </a:r>
            <a:r>
              <a:rPr lang="uk-UA" dirty="0"/>
              <a:t>;</a:t>
            </a:r>
            <a:endParaRPr lang="ru-RU" dirty="0" smtClean="0"/>
          </a:p>
          <a:p>
            <a:r>
              <a:rPr lang="uk-UA" dirty="0" smtClean="0"/>
              <a:t>Ясність </a:t>
            </a:r>
            <a:r>
              <a:rPr lang="uk-UA" dirty="0"/>
              <a:t>і прозорість - об'єктивність системи, її зрозумілість </a:t>
            </a:r>
            <a:r>
              <a:rPr lang="uk-UA" dirty="0" smtClean="0"/>
              <a:t>для</a:t>
            </a:r>
            <a:r>
              <a:rPr lang="ru-RU" dirty="0"/>
              <a:t> </a:t>
            </a:r>
            <a:r>
              <a:rPr lang="ru-RU" dirty="0" smtClean="0"/>
              <a:t>в</a:t>
            </a:r>
            <a:r>
              <a:rPr lang="uk-UA" dirty="0" smtClean="0"/>
              <a:t>сіх категорій персоналу</a:t>
            </a:r>
            <a:r>
              <a:rPr lang="uk-UA" dirty="0"/>
              <a:t>;</a:t>
            </a:r>
            <a:endParaRPr lang="ru-RU" dirty="0" smtClean="0"/>
          </a:p>
          <a:p>
            <a:r>
              <a:rPr lang="uk-UA" dirty="0" smtClean="0"/>
              <a:t>С</a:t>
            </a:r>
            <a:r>
              <a:rPr lang="uk-UA" dirty="0" smtClean="0"/>
              <a:t>праведливість </a:t>
            </a:r>
            <a:r>
              <a:rPr lang="uk-UA" dirty="0"/>
              <a:t>- при значному впливі на результат </a:t>
            </a:r>
            <a:r>
              <a:rPr lang="uk-UA" dirty="0" smtClean="0"/>
              <a:t>компанії</a:t>
            </a:r>
            <a:r>
              <a:rPr lang="ru-RU" dirty="0"/>
              <a:t> </a:t>
            </a:r>
            <a:r>
              <a:rPr lang="uk-UA" dirty="0"/>
              <a:t>с</a:t>
            </a:r>
            <a:r>
              <a:rPr lang="uk-UA" dirty="0" smtClean="0"/>
              <a:t>півробітник одержує більшу винагороду</a:t>
            </a:r>
            <a:r>
              <a:rPr lang="uk-UA" dirty="0"/>
              <a:t>;</a:t>
            </a:r>
            <a:endParaRPr lang="ru-RU" dirty="0" smtClean="0"/>
          </a:p>
          <a:p>
            <a:r>
              <a:rPr lang="uk-UA" dirty="0" smtClean="0"/>
              <a:t>О</a:t>
            </a:r>
            <a:r>
              <a:rPr lang="uk-UA" dirty="0" smtClean="0"/>
              <a:t>днорідність </a:t>
            </a:r>
            <a:r>
              <a:rPr lang="uk-UA" dirty="0"/>
              <a:t>- відповідність винагород співробітників, </a:t>
            </a:r>
            <a:r>
              <a:rPr lang="uk-UA" dirty="0" smtClean="0"/>
              <a:t>що</a:t>
            </a:r>
            <a:r>
              <a:rPr lang="ru-RU" dirty="0"/>
              <a:t> </a:t>
            </a:r>
            <a:r>
              <a:rPr lang="uk-UA" dirty="0" smtClean="0"/>
              <a:t>роблять однаковий вплив на результат</a:t>
            </a:r>
            <a:r>
              <a:rPr lang="uk-UA" dirty="0"/>
              <a:t>;</a:t>
            </a:r>
            <a:endParaRPr lang="ru-RU" dirty="0" smtClean="0"/>
          </a:p>
          <a:p>
            <a:r>
              <a:rPr lang="uk-UA" dirty="0" smtClean="0"/>
              <a:t>Р</a:t>
            </a:r>
            <a:r>
              <a:rPr lang="uk-UA" dirty="0" smtClean="0"/>
              <a:t>инкова </a:t>
            </a:r>
            <a:r>
              <a:rPr lang="uk-UA" dirty="0"/>
              <a:t>конкурентоспроможність - створення </a:t>
            </a:r>
            <a:r>
              <a:rPr lang="uk-UA" dirty="0" smtClean="0"/>
              <a:t>конкурентних</a:t>
            </a:r>
            <a:r>
              <a:rPr lang="ru-RU" dirty="0"/>
              <a:t> </a:t>
            </a:r>
            <a:r>
              <a:rPr lang="uk-UA" dirty="0" smtClean="0"/>
              <a:t>переваг компанії для залучення висококваліфікованих фахівців.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uk-UA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Процедура грейдування досить витратна. Для її проведення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необхідні ресурси, а саме: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43932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1</a:t>
            </a:r>
            <a:r>
              <a:rPr lang="uk-UA" sz="2400" dirty="0" smtClean="0"/>
              <a:t>) Інформація (стратегія, цілі й плани компанії; організаційна структура</a:t>
            </a:r>
            <a:r>
              <a:rPr lang="ru-RU" sz="2400" dirty="0" smtClean="0"/>
              <a:t> </a:t>
            </a:r>
            <a:r>
              <a:rPr lang="uk-UA" sz="2400" dirty="0" smtClean="0"/>
              <a:t>підприємства; каталог посад і посадові інструкції; аналіз заробітних плат</a:t>
            </a:r>
            <a:r>
              <a:rPr lang="ru-RU" sz="2400" dirty="0"/>
              <a:t> </a:t>
            </a:r>
            <a:r>
              <a:rPr lang="uk-UA" sz="2400" dirty="0" smtClean="0"/>
              <a:t>сектора й т.п.);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2) люди (експертна комісія в складі 10-15 чоловік: топ-менеджер,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керівники середньої ланки, співробітник відділу керування персоналом;</a:t>
            </a:r>
            <a:r>
              <a:rPr lang="ru-RU" sz="2400" dirty="0" smtClean="0"/>
              <a:t> </a:t>
            </a:r>
            <a:r>
              <a:rPr lang="uk-UA" sz="2400" dirty="0" smtClean="0"/>
              <a:t>можливе залучення зовнішнього консультанта);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3) фінанси (зарплати членів експертної комісії, а також витрати на</a:t>
            </a:r>
            <a:r>
              <a:rPr lang="ru-RU" sz="2400" dirty="0" smtClean="0"/>
              <a:t> </a:t>
            </a:r>
            <a:r>
              <a:rPr lang="uk-UA" sz="2400" dirty="0" smtClean="0"/>
              <a:t>н</a:t>
            </a:r>
            <a:r>
              <a:rPr lang="uk-UA" sz="2400" dirty="0" smtClean="0"/>
              <a:t>авчання й послуги консалтингових агентств);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4) час(у середньому 1- 1,5 роки на </a:t>
            </a:r>
            <a:r>
              <a:rPr lang="uk-UA" sz="2200" dirty="0" smtClean="0"/>
              <a:t>розробку й впровадження системи)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Відмінності між тарифною системою та грейдами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643050"/>
          <a:ext cx="7715304" cy="4152677"/>
        </p:xfrm>
        <a:graphic>
          <a:graphicData uri="http://schemas.openxmlformats.org/drawingml/2006/table">
            <a:tbl>
              <a:tblPr/>
              <a:tblGrid>
                <a:gridCol w="3857652"/>
                <a:gridCol w="3857652"/>
              </a:tblGrid>
              <a:tr h="179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Тарифна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система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Система грейдів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6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uk-UA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Побудована </a:t>
                      </a: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основі оцінки професійних знать , навичок та стажу роботи.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 </a:t>
                      </a: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Посади розміщуються по принципу наростання.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Ієрархічна </a:t>
                      </a: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структура тарифної сітки заснована на мінімальній зарплаті, помноженої на коефіцієнти (між розрядні, міжгалузеві, міжпосадові та міжкваліфікаційні).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Всі посади вишиковуються по суворому принципу наростання по вертикалі (від робітника до управлінця).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Передбачає більш широку лінійку критеріїв, які включають такі показники оцінки посади, як: управління, комунікації, відповідальність, складність роботи, самостійність, ціна помилки та інші.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Грейдинг допускає пересічення частин двох грейдів, які знаходяться поряд. У результаті цього робітник або майстер нижчого грейда завдяки своєму професіоналізму може мати більш високий посадовий оклад, ніж, наприклад, спеціаліст по охороні праці, який знаходиться у грейді поряд з грейдом вищого порядку.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Структура грейдів побудована тільки на значенні посади, яка прораховується у балах.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Посади розміщуються тільки по принципу важливості для підприємства.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Допомагає управляти фондом оплати праці і робить систему нарахування заробітної плати гнучкою.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Упорядковує дисбаланс заробітної плати на підприємстві.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pic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929066"/>
            <a:ext cx="2928958" cy="17332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Переваги та можливості системи грейдування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571612"/>
          <a:ext cx="7572428" cy="4109079"/>
        </p:xfrm>
        <a:graphic>
          <a:graphicData uri="http://schemas.openxmlformats.org/drawingml/2006/table">
            <a:tbl>
              <a:tblPr/>
              <a:tblGrid>
                <a:gridCol w="3786214"/>
                <a:gridCol w="3786214"/>
              </a:tblGrid>
              <a:tr h="184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Для співробітника компанії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Для компанії в цілому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27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усвідомлення місця, яке займає його посада в існуючій ієрархії посад й оцінка її ролі для компанії; 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отримання справедливої винагороди за працю – залежно  від рівня складності, відповідальності і т. п. виконуваної роботи;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оцінка перспективи свого професійного і кар'єрного зростання;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отримання можливості «горизонтального» кар'єрного розвитку (просування по щаблях майстерності в рамках однієї посади за рахунок ускладнення завдань, розширення кола відповідальності і повноважень) – зміна грейду і пов'язаного з ними рівня оплати праці;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послідовне набуття нових професійних знань та навичок, необхідних для ефективної роботи на більш високих посадах.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оптимізація витрат на персонал, (переважно не за рахунок формального скорочення форм оплати праці);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вдосконалення оргструктури і штатного розкладу;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більш ефективне планування витрат на персонал;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спрощення адміністрування корпоративної системи матеріального стимулювання;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визначення допустимого розміру винагороди для нововведених посад.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effectLst/>
              </a:rPr>
              <a:t>Дякую за увагу!</a:t>
            </a:r>
            <a:endParaRPr lang="ru-RU" sz="5400" dirty="0"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786314" y="3286124"/>
            <a:ext cx="3857652" cy="2571768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Виконала :</a:t>
            </a:r>
          </a:p>
          <a:p>
            <a:pPr algn="just">
              <a:buNone/>
            </a:pPr>
            <a:r>
              <a:rPr lang="uk-UA" dirty="0" smtClean="0"/>
              <a:t>Студентка 6504</a:t>
            </a:r>
          </a:p>
          <a:p>
            <a:pPr algn="just">
              <a:buNone/>
            </a:pPr>
            <a:r>
              <a:rPr lang="uk-UA" dirty="0" smtClean="0"/>
              <a:t>2 курсу, 6 групи</a:t>
            </a:r>
          </a:p>
          <a:p>
            <a:pPr algn="just">
              <a:buNone/>
            </a:pPr>
            <a:r>
              <a:rPr lang="uk-UA" dirty="0" err="1" smtClean="0"/>
              <a:t>Захарченко</a:t>
            </a:r>
            <a:r>
              <a:rPr lang="uk-UA" dirty="0" smtClean="0"/>
              <a:t> Тетяна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c2bff1c65211ac7b4d14c4bd193482a9116d28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7">
      <a:dk1>
        <a:srgbClr val="1F0D2D"/>
      </a:dk1>
      <a:lt1>
        <a:srgbClr val="F2F2F2"/>
      </a:lt1>
      <a:dk2>
        <a:srgbClr val="D8D8D8"/>
      </a:dk2>
      <a:lt2>
        <a:srgbClr val="FFFFFF"/>
      </a:lt2>
      <a:accent1>
        <a:srgbClr val="640064"/>
      </a:accent1>
      <a:accent2>
        <a:srgbClr val="C0504D"/>
      </a:accent2>
      <a:accent3>
        <a:srgbClr val="9BBB59"/>
      </a:accent3>
      <a:accent4>
        <a:srgbClr val="A18CBA"/>
      </a:accent4>
      <a:accent5>
        <a:srgbClr val="FEB2FF"/>
      </a:accent5>
      <a:accent6>
        <a:srgbClr val="B7DDE8"/>
      </a:accent6>
      <a:hlink>
        <a:srgbClr val="D7E3BC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83</TotalTime>
  <Words>656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СИСТЕМА ГРЕЙДУВАННЯ ЯК СУЧАСНА ФОРМА ОПЛАТИ  ПРАЦІ НА ПІДПРИЄМСТВІ</vt:lpstr>
      <vt:lpstr>Слайд 2</vt:lpstr>
      <vt:lpstr>Грейдування переслідує наступні цілі: </vt:lpstr>
      <vt:lpstr>В основі грейдування посад лежать такі принципи: </vt:lpstr>
      <vt:lpstr>Процедура грейдування досить витратна. Для її проведення необхідні ресурси, а саме: </vt:lpstr>
      <vt:lpstr>Відмінності між тарифною системою та грейдами</vt:lpstr>
      <vt:lpstr>Переваги та можливості системи грейдування 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2014-05-01T14:34:21Z</dcterms:created>
  <dcterms:modified xsi:type="dcterms:W3CDTF">2014-05-01T15:58:20Z</dcterms:modified>
</cp:coreProperties>
</file>