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ru-RU" smtClean="0"/>
              <a:t>Образец заголовка</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798899C7-7A6C-4AFB-B197-BDA27139BD2D}" type="datetimeFigureOut">
              <a:rPr lang="ru-RU" smtClean="0"/>
              <a:t>27.04.2014</a:t>
            </a:fld>
            <a:endParaRPr lang="ru-RU"/>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ru-RU"/>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3180120A-9301-472C-81B9-C5FD1257DC6C}" type="slidenum">
              <a:rPr lang="ru-RU" smtClean="0"/>
              <a:t>‹#›</a:t>
            </a:fld>
            <a:endParaRPr lang="ru-RU"/>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98899C7-7A6C-4AFB-B197-BDA27139BD2D}" type="datetimeFigureOut">
              <a:rPr lang="ru-RU" smtClean="0"/>
              <a:t>27.04.2014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180120A-9301-472C-81B9-C5FD1257DC6C}"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ru-RU" smtClean="0"/>
              <a:t>Образец заголовка</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98899C7-7A6C-4AFB-B197-BDA27139BD2D}" type="datetimeFigureOut">
              <a:rPr lang="ru-RU" smtClean="0"/>
              <a:t>27.04.2014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180120A-9301-472C-81B9-C5FD1257DC6C}"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98899C7-7A6C-4AFB-B197-BDA27139BD2D}" type="datetimeFigureOut">
              <a:rPr lang="ru-RU" smtClean="0"/>
              <a:t>27.04.2014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180120A-9301-472C-81B9-C5FD1257DC6C}"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98899C7-7A6C-4AFB-B197-BDA27139BD2D}" type="datetimeFigureOut">
              <a:rPr lang="ru-RU" smtClean="0"/>
              <a:t>27.04.2014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180120A-9301-472C-81B9-C5FD1257DC6C}"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798899C7-7A6C-4AFB-B197-BDA27139BD2D}" type="datetimeFigureOut">
              <a:rPr lang="ru-RU" smtClean="0"/>
              <a:t>27.04.2014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180120A-9301-472C-81B9-C5FD1257DC6C}" type="slidenum">
              <a:rPr lang="ru-RU" smtClean="0"/>
              <a:t>‹#›</a:t>
            </a:fld>
            <a:endParaRPr lang="ru-RU"/>
          </a:p>
        </p:txBody>
      </p:sp>
      <p:sp>
        <p:nvSpPr>
          <p:cNvPr id="9" name="Content Placeholder 8"/>
          <p:cNvSpPr>
            <a:spLocks noGrp="1"/>
          </p:cNvSpPr>
          <p:nvPr>
            <p:ph sz="quarter" idx="13"/>
          </p:nvPr>
        </p:nvSpPr>
        <p:spPr>
          <a:xfrm>
            <a:off x="1042416" y="2313432"/>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798899C7-7A6C-4AFB-B197-BDA27139BD2D}" type="datetimeFigureOut">
              <a:rPr lang="ru-RU" smtClean="0"/>
              <a:t>27.04.2014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3180120A-9301-472C-81B9-C5FD1257DC6C}"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798899C7-7A6C-4AFB-B197-BDA27139BD2D}" type="datetimeFigureOut">
              <a:rPr lang="ru-RU" smtClean="0"/>
              <a:t>27.04.2014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3180120A-9301-472C-81B9-C5FD1257DC6C}"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8899C7-7A6C-4AFB-B197-BDA27139BD2D}" type="datetimeFigureOut">
              <a:rPr lang="ru-RU" smtClean="0"/>
              <a:t>27.04.2014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3180120A-9301-472C-81B9-C5FD1257DC6C}"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98899C7-7A6C-4AFB-B197-BDA27139BD2D}" type="datetimeFigureOut">
              <a:rPr lang="ru-RU" smtClean="0"/>
              <a:t>27.04.2014</a:t>
            </a:fld>
            <a:endParaRPr lang="ru-RU"/>
          </a:p>
        </p:txBody>
      </p:sp>
      <p:sp>
        <p:nvSpPr>
          <p:cNvPr id="7" name="Slide Number Placeholder 6"/>
          <p:cNvSpPr>
            <a:spLocks noGrp="1"/>
          </p:cNvSpPr>
          <p:nvPr>
            <p:ph type="sldNum" sz="quarter" idx="12"/>
          </p:nvPr>
        </p:nvSpPr>
        <p:spPr/>
        <p:txBody>
          <a:bodyPr/>
          <a:lstStyle/>
          <a:p>
            <a:fld id="{3180120A-9301-472C-81B9-C5FD1257DC6C}" type="slidenum">
              <a:rPr lang="ru-RU" smtClean="0"/>
              <a:t>‹#›</a:t>
            </a:fld>
            <a:endParaRPr lang="ru-RU"/>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ru-RU" smtClean="0"/>
              <a:t>Образец заголовка</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ru-RU" smtClean="0"/>
              <a:t>Образец заголовка</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98899C7-7A6C-4AFB-B197-BDA27139BD2D}" type="datetimeFigureOut">
              <a:rPr lang="ru-RU" smtClean="0"/>
              <a:t>27.04.2014</a:t>
            </a:fld>
            <a:endParaRPr lang="ru-RU"/>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7" name="Slide Number Placeholder 6"/>
          <p:cNvSpPr>
            <a:spLocks noGrp="1"/>
          </p:cNvSpPr>
          <p:nvPr>
            <p:ph type="sldNum" sz="quarter" idx="12"/>
          </p:nvPr>
        </p:nvSpPr>
        <p:spPr/>
        <p:txBody>
          <a:bodyPr/>
          <a:lstStyle/>
          <a:p>
            <a:fld id="{3180120A-9301-472C-81B9-C5FD1257DC6C}"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798899C7-7A6C-4AFB-B197-BDA27139BD2D}" type="datetimeFigureOut">
              <a:rPr lang="ru-RU" smtClean="0"/>
              <a:t>27.04.2014</a:t>
            </a:fld>
            <a:endParaRPr lang="ru-RU"/>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ru-RU"/>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3180120A-9301-472C-81B9-C5FD1257DC6C}"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71600" y="3645024"/>
            <a:ext cx="7200800" cy="990600"/>
          </a:xfrm>
        </p:spPr>
        <p:txBody>
          <a:bodyPr>
            <a:noAutofit/>
          </a:bodyPr>
          <a:lstStyle/>
          <a:p>
            <a:r>
              <a:rPr lang="en-US" sz="3600" b="1" dirty="0"/>
              <a:t>C</a:t>
            </a:r>
            <a:r>
              <a:rPr lang="uk-UA" sz="3600" b="1" dirty="0" err="1"/>
              <a:t>учасні</a:t>
            </a:r>
            <a:r>
              <a:rPr lang="uk-UA" sz="3600" b="1" dirty="0"/>
              <a:t> підходи до формування конкурентної стратегії розвитку підприємства</a:t>
            </a:r>
            <a:r>
              <a:rPr lang="ru-RU" sz="3600" dirty="0"/>
              <a:t/>
            </a:r>
            <a:br>
              <a:rPr lang="ru-RU" sz="3600" dirty="0"/>
            </a:br>
            <a:r>
              <a:rPr lang="uk-UA" sz="3600" i="1" dirty="0"/>
              <a:t> </a:t>
            </a:r>
            <a:r>
              <a:rPr lang="ru-RU" sz="3600" dirty="0"/>
              <a:t/>
            </a:r>
            <a:br>
              <a:rPr lang="ru-RU" sz="3600" dirty="0"/>
            </a:br>
            <a:endParaRPr lang="ru-RU" sz="3600" dirty="0"/>
          </a:p>
        </p:txBody>
      </p:sp>
      <p:sp>
        <p:nvSpPr>
          <p:cNvPr id="3" name="Подзаголовок 2"/>
          <p:cNvSpPr>
            <a:spLocks noGrp="1"/>
          </p:cNvSpPr>
          <p:nvPr>
            <p:ph type="subTitle" idx="1"/>
          </p:nvPr>
        </p:nvSpPr>
        <p:spPr/>
        <p:txBody>
          <a:bodyPr>
            <a:normAutofit/>
          </a:bodyPr>
          <a:lstStyle/>
          <a:p>
            <a:r>
              <a:rPr lang="uk-UA" dirty="0"/>
              <a:t>Чабан Анна</a:t>
            </a:r>
            <a:r>
              <a:rPr lang="ru-RU" dirty="0"/>
              <a:t>. (ф-т </a:t>
            </a:r>
            <a:r>
              <a:rPr lang="ru-RU" dirty="0" err="1"/>
              <a:t>економіки</a:t>
            </a:r>
            <a:r>
              <a:rPr lang="ru-RU" dirty="0"/>
              <a:t> та </a:t>
            </a:r>
            <a:r>
              <a:rPr lang="ru-RU" dirty="0" err="1"/>
              <a:t>управління</a:t>
            </a:r>
            <a:r>
              <a:rPr lang="ru-RU" dirty="0"/>
              <a:t>, </a:t>
            </a:r>
            <a:r>
              <a:rPr lang="ru-RU" dirty="0" err="1"/>
              <a:t>магістрант</a:t>
            </a:r>
            <a:r>
              <a:rPr lang="ru-RU" dirty="0"/>
              <a:t>)</a:t>
            </a:r>
            <a:endParaRPr lang="ru-RU" dirty="0"/>
          </a:p>
          <a:p>
            <a:r>
              <a:rPr lang="en-US" dirty="0"/>
              <a:t>annychaban@gmail.com</a:t>
            </a:r>
            <a:endParaRPr lang="ru-RU" dirty="0"/>
          </a:p>
        </p:txBody>
      </p:sp>
    </p:spTree>
    <p:extLst>
      <p:ext uri="{BB962C8B-B14F-4D97-AF65-F5344CB8AC3E}">
        <p14:creationId xmlns:p14="http://schemas.microsoft.com/office/powerpoint/2010/main" val="28699037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i="1" dirty="0" err="1"/>
              <a:t>Актуальність</a:t>
            </a:r>
            <a:endParaRPr lang="ru-RU" dirty="0"/>
          </a:p>
        </p:txBody>
      </p:sp>
      <p:sp>
        <p:nvSpPr>
          <p:cNvPr id="3" name="Объект 2"/>
          <p:cNvSpPr>
            <a:spLocks noGrp="1"/>
          </p:cNvSpPr>
          <p:nvPr>
            <p:ph idx="1"/>
          </p:nvPr>
        </p:nvSpPr>
        <p:spPr/>
        <p:txBody>
          <a:bodyPr>
            <a:normAutofit fontScale="77500" lnSpcReduction="20000"/>
          </a:bodyPr>
          <a:lstStyle/>
          <a:p>
            <a:r>
              <a:rPr lang="uk-UA" dirty="0"/>
              <a:t>Найважливіша проблема будь-якого підприємства (фірми), що працює в сучасних умовах, - це проблема його виживання і забезпечення безупинного  стратегічного розвитку. Ефективне вирішення цієї проблеми полягає у створенні й реалізації конкурентних переваг, що значною мірою можуть бути досягнуті на основі грамотно розробленої й ефективної стратегії розвитку підприємства. Стратегія є об’єктивною засадою для формування відповідей на такі важливі для підприємства питання: в якій галузі або на яких ринках повинне функціонувати підприємство; як розподілити найефективніше обмежені ресурси; як вести конкурентну боротьбу.</a:t>
            </a:r>
            <a:endParaRPr lang="ru-RU" dirty="0"/>
          </a:p>
          <a:p>
            <a:endParaRPr lang="ru-RU" dirty="0"/>
          </a:p>
        </p:txBody>
      </p:sp>
    </p:spTree>
    <p:extLst>
      <p:ext uri="{BB962C8B-B14F-4D97-AF65-F5344CB8AC3E}">
        <p14:creationId xmlns:p14="http://schemas.microsoft.com/office/powerpoint/2010/main" val="15549311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i="1" dirty="0"/>
              <a:t>Постановка </a:t>
            </a:r>
            <a:r>
              <a:rPr lang="ru-RU" i="1" dirty="0" err="1"/>
              <a:t>проблеми</a:t>
            </a:r>
            <a:endParaRPr lang="ru-RU" dirty="0"/>
          </a:p>
        </p:txBody>
      </p:sp>
      <p:sp>
        <p:nvSpPr>
          <p:cNvPr id="3" name="Объект 2"/>
          <p:cNvSpPr>
            <a:spLocks noGrp="1"/>
          </p:cNvSpPr>
          <p:nvPr>
            <p:ph idx="1"/>
          </p:nvPr>
        </p:nvSpPr>
        <p:spPr/>
        <p:txBody>
          <a:bodyPr/>
          <a:lstStyle/>
          <a:p>
            <a:r>
              <a:rPr lang="ru-RU" dirty="0"/>
              <a:t>Метою </a:t>
            </a:r>
            <a:r>
              <a:rPr lang="ru-RU" dirty="0" err="1"/>
              <a:t>цієї</a:t>
            </a:r>
            <a:r>
              <a:rPr lang="ru-RU" dirty="0"/>
              <a:t> </a:t>
            </a:r>
            <a:r>
              <a:rPr lang="ru-RU" dirty="0" err="1"/>
              <a:t>статті</a:t>
            </a:r>
            <a:r>
              <a:rPr lang="ru-RU" dirty="0"/>
              <a:t> є </a:t>
            </a:r>
            <a:r>
              <a:rPr lang="ru-RU" dirty="0" err="1"/>
              <a:t>дослідження</a:t>
            </a:r>
            <a:r>
              <a:rPr lang="ru-RU" dirty="0"/>
              <a:t> </a:t>
            </a:r>
            <a:r>
              <a:rPr lang="ru-RU" dirty="0" err="1"/>
              <a:t>теоретичних</a:t>
            </a:r>
            <a:r>
              <a:rPr lang="ru-RU" dirty="0"/>
              <a:t> засад </a:t>
            </a:r>
            <a:r>
              <a:rPr lang="ru-RU" dirty="0" err="1"/>
              <a:t>структурної</a:t>
            </a:r>
            <a:r>
              <a:rPr lang="ru-RU" dirty="0"/>
              <a:t> характеристики і и </a:t>
            </a:r>
            <a:r>
              <a:rPr lang="ru-RU" dirty="0" err="1"/>
              <a:t>вибору</a:t>
            </a:r>
            <a:r>
              <a:rPr lang="ru-RU" dirty="0"/>
              <a:t> </a:t>
            </a:r>
            <a:r>
              <a:rPr lang="ru-RU" dirty="0" err="1"/>
              <a:t>стратегії</a:t>
            </a:r>
            <a:r>
              <a:rPr lang="ru-RU" dirty="0"/>
              <a:t> </a:t>
            </a:r>
            <a:r>
              <a:rPr lang="ru-RU" dirty="0" err="1"/>
              <a:t>розвитку</a:t>
            </a:r>
            <a:r>
              <a:rPr lang="ru-RU" dirty="0"/>
              <a:t> </a:t>
            </a:r>
            <a:r>
              <a:rPr lang="ru-RU" dirty="0" err="1"/>
              <a:t>підприємств</a:t>
            </a:r>
            <a:r>
              <a:rPr lang="ru-RU" dirty="0"/>
              <a:t> як </a:t>
            </a:r>
            <a:r>
              <a:rPr lang="ru-RU" dirty="0" err="1"/>
              <a:t>важливого</a:t>
            </a:r>
            <a:r>
              <a:rPr lang="ru-RU" dirty="0"/>
              <a:t> </a:t>
            </a:r>
            <a:r>
              <a:rPr lang="ru-RU" dirty="0" err="1"/>
              <a:t>чинника</a:t>
            </a:r>
            <a:r>
              <a:rPr lang="ru-RU" dirty="0"/>
              <a:t> </a:t>
            </a:r>
            <a:r>
              <a:rPr lang="ru-RU" dirty="0" err="1"/>
              <a:t>управління</a:t>
            </a:r>
            <a:r>
              <a:rPr lang="ru-RU" dirty="0"/>
              <a:t> </a:t>
            </a:r>
            <a:r>
              <a:rPr lang="ru-RU" dirty="0" err="1"/>
              <a:t>ефективністю</a:t>
            </a:r>
            <a:r>
              <a:rPr lang="ru-RU" dirty="0"/>
              <a:t> </a:t>
            </a:r>
            <a:r>
              <a:rPr lang="ru-RU" dirty="0" err="1"/>
              <a:t>їх</a:t>
            </a:r>
            <a:r>
              <a:rPr lang="ru-RU" dirty="0"/>
              <a:t> </a:t>
            </a:r>
            <a:r>
              <a:rPr lang="ru-RU" dirty="0" err="1"/>
              <a:t>діяльності</a:t>
            </a:r>
            <a:endParaRPr lang="ru-RU" dirty="0"/>
          </a:p>
        </p:txBody>
      </p:sp>
    </p:spTree>
    <p:extLst>
      <p:ext uri="{BB962C8B-B14F-4D97-AF65-F5344CB8AC3E}">
        <p14:creationId xmlns:p14="http://schemas.microsoft.com/office/powerpoint/2010/main" val="35474891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i="1" dirty="0" err="1"/>
              <a:t>Результати</a:t>
            </a:r>
            <a:r>
              <a:rPr lang="ru-RU" i="1" dirty="0"/>
              <a:t> </a:t>
            </a:r>
            <a:r>
              <a:rPr lang="ru-RU" i="1" dirty="0" err="1"/>
              <a:t>дослідження</a:t>
            </a:r>
            <a:r>
              <a:rPr lang="ru-RU" dirty="0"/>
              <a:t>.</a:t>
            </a:r>
            <a:endParaRPr lang="ru-RU" dirty="0"/>
          </a:p>
        </p:txBody>
      </p:sp>
      <p:sp>
        <p:nvSpPr>
          <p:cNvPr id="3" name="Объект 2"/>
          <p:cNvSpPr>
            <a:spLocks noGrp="1"/>
          </p:cNvSpPr>
          <p:nvPr>
            <p:ph idx="1"/>
          </p:nvPr>
        </p:nvSpPr>
        <p:spPr/>
        <p:txBody>
          <a:bodyPr>
            <a:normAutofit fontScale="77500" lnSpcReduction="20000"/>
          </a:bodyPr>
          <a:lstStyle/>
          <a:p>
            <a:r>
              <a:rPr lang="uk-UA" dirty="0"/>
              <a:t>На сучасному етапі вагомий внесок щодо розробки теоретико-методологічних засад формування та реалізації стратегій розвитку підприємства внесли праці таких вітчизняних та зарубіжних учених, як Т.Ю. </a:t>
            </a:r>
            <a:r>
              <a:rPr lang="uk-UA" dirty="0" err="1"/>
              <a:t>Адаєвої</a:t>
            </a:r>
            <a:r>
              <a:rPr lang="uk-UA" dirty="0"/>
              <a:t>, Р.А. Єршової, І.І. </a:t>
            </a:r>
            <a:r>
              <a:rPr lang="uk-UA" dirty="0" err="1"/>
              <a:t>Пічуріна</a:t>
            </a:r>
            <a:r>
              <a:rPr lang="uk-UA" dirty="0"/>
              <a:t>, Ф.</a:t>
            </a:r>
            <a:r>
              <a:rPr lang="uk-UA" dirty="0" err="1"/>
              <a:t>Колера</a:t>
            </a:r>
            <a:r>
              <a:rPr lang="uk-UA" dirty="0"/>
              <a:t>, М.</a:t>
            </a:r>
            <a:r>
              <a:rPr lang="uk-UA" dirty="0" err="1"/>
              <a:t>Портера</a:t>
            </a:r>
            <a:r>
              <a:rPr lang="uk-UA" dirty="0"/>
              <a:t>, Р.А. </a:t>
            </a:r>
            <a:r>
              <a:rPr lang="uk-UA" dirty="0" err="1"/>
              <a:t>Фатхутдінова</a:t>
            </a:r>
            <a:r>
              <a:rPr lang="uk-UA" dirty="0"/>
              <a:t> та ін. Кожен науковець пропонує власне розуміння процесу формування стратегії розвитку, вибору оптимальної стратегічної альтернативи, акцентуючи увагу на тому чи іншому етапі розробки стратегії. Проте  висвітленню комплексного бачення процесу розробки та реалізації стратегії приділено недостатньо уваги, що потребує більш глибокого вивчення.</a:t>
            </a:r>
            <a:endParaRPr lang="ru-RU" dirty="0"/>
          </a:p>
          <a:p>
            <a:endParaRPr lang="ru-RU" dirty="0"/>
          </a:p>
        </p:txBody>
      </p:sp>
    </p:spTree>
    <p:extLst>
      <p:ext uri="{BB962C8B-B14F-4D97-AF65-F5344CB8AC3E}">
        <p14:creationId xmlns:p14="http://schemas.microsoft.com/office/powerpoint/2010/main" val="1383701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1800" dirty="0">
                <a:effectLst/>
              </a:rPr>
              <a:t>Існує безліч визначень  поняття « стратегія</a:t>
            </a:r>
            <a:r>
              <a:rPr lang="ru-RU" sz="1800" dirty="0">
                <a:effectLst/>
              </a:rPr>
              <a:t> </a:t>
            </a:r>
            <a:r>
              <a:rPr lang="ru-RU" sz="1800" dirty="0" err="1">
                <a:effectLst/>
              </a:rPr>
              <a:t>розви</a:t>
            </a:r>
            <a:r>
              <a:rPr lang="uk-UA" sz="1800" dirty="0" err="1">
                <a:effectLst/>
              </a:rPr>
              <a:t>тку</a:t>
            </a:r>
            <a:r>
              <a:rPr lang="uk-UA" sz="1800" dirty="0">
                <a:effectLst/>
              </a:rPr>
              <a:t> підприємства».</a:t>
            </a:r>
            <a:r>
              <a:rPr lang="ru-RU" sz="1800" dirty="0">
                <a:effectLst/>
              </a:rPr>
              <a:t/>
            </a:r>
            <a:br>
              <a:rPr lang="ru-RU" sz="1800" dirty="0">
                <a:effectLst/>
              </a:rPr>
            </a:br>
            <a:endParaRPr lang="ru-RU" sz="1800" dirty="0"/>
          </a:p>
        </p:txBody>
      </p:sp>
      <p:sp>
        <p:nvSpPr>
          <p:cNvPr id="3" name="Объект 2"/>
          <p:cNvSpPr>
            <a:spLocks noGrp="1"/>
          </p:cNvSpPr>
          <p:nvPr>
            <p:ph idx="1"/>
          </p:nvPr>
        </p:nvSpPr>
        <p:spPr/>
        <p:txBody>
          <a:bodyPr>
            <a:normAutofit fontScale="85000" lnSpcReduction="10000"/>
          </a:bodyPr>
          <a:lstStyle/>
          <a:p>
            <a:r>
              <a:rPr lang="ru-RU" sz="2000" dirty="0"/>
              <a:t>Г. </a:t>
            </a:r>
            <a:r>
              <a:rPr lang="ru-RU" sz="2000" dirty="0" err="1"/>
              <a:t>Мінцберг</a:t>
            </a:r>
            <a:r>
              <a:rPr lang="ru-RU" sz="2000" dirty="0"/>
              <a:t> </a:t>
            </a:r>
            <a:r>
              <a:rPr lang="ru-RU" sz="2000" dirty="0" err="1"/>
              <a:t>з’ясував</a:t>
            </a:r>
            <a:r>
              <a:rPr lang="ru-RU" sz="2000" dirty="0"/>
              <a:t>, </a:t>
            </a:r>
            <a:r>
              <a:rPr lang="ru-RU" sz="2000" dirty="0" err="1"/>
              <a:t>що</a:t>
            </a:r>
            <a:r>
              <a:rPr lang="ru-RU" sz="2000" dirty="0"/>
              <a:t> </a:t>
            </a:r>
            <a:r>
              <a:rPr lang="ru-RU" sz="2000" dirty="0" err="1"/>
              <a:t>стратегія</a:t>
            </a:r>
            <a:r>
              <a:rPr lang="ru-RU" sz="2000" dirty="0"/>
              <a:t> є не </a:t>
            </a:r>
            <a:r>
              <a:rPr lang="ru-RU" sz="2000" dirty="0" err="1"/>
              <a:t>тільки</a:t>
            </a:r>
            <a:r>
              <a:rPr lang="ru-RU" sz="2000" dirty="0"/>
              <a:t> планом, а комплексом </a:t>
            </a:r>
            <a:r>
              <a:rPr lang="ru-RU" sz="2000" dirty="0" err="1"/>
              <a:t>рішень</a:t>
            </a:r>
            <a:r>
              <a:rPr lang="ru-RU" sz="2000" dirty="0"/>
              <a:t> та </a:t>
            </a:r>
            <a:r>
              <a:rPr lang="ru-RU" sz="2000" dirty="0" err="1"/>
              <a:t>дій</a:t>
            </a:r>
            <a:r>
              <a:rPr lang="ru-RU" sz="2000" dirty="0"/>
              <a:t>; і є не </a:t>
            </a:r>
            <a:r>
              <a:rPr lang="ru-RU" sz="2000" dirty="0" err="1"/>
              <a:t>послідовністю</a:t>
            </a:r>
            <a:r>
              <a:rPr lang="ru-RU" sz="2000" dirty="0"/>
              <a:t> </a:t>
            </a:r>
            <a:r>
              <a:rPr lang="ru-RU" sz="2000" dirty="0" err="1"/>
              <a:t>виконання</a:t>
            </a:r>
            <a:r>
              <a:rPr lang="ru-RU" sz="2000" dirty="0"/>
              <a:t> </a:t>
            </a:r>
            <a:r>
              <a:rPr lang="ru-RU" sz="2000" dirty="0" err="1"/>
              <a:t>запланованого</a:t>
            </a:r>
            <a:r>
              <a:rPr lang="ru-RU" sz="2000" dirty="0"/>
              <a:t>, а прямо </a:t>
            </a:r>
            <a:r>
              <a:rPr lang="ru-RU" sz="2000" dirty="0" err="1"/>
              <a:t>протилежне</a:t>
            </a:r>
            <a:r>
              <a:rPr lang="ru-RU" sz="2000" dirty="0"/>
              <a:t> </a:t>
            </a:r>
            <a:r>
              <a:rPr lang="ru-RU" sz="2000" dirty="0" err="1"/>
              <a:t>цьому</a:t>
            </a:r>
            <a:r>
              <a:rPr lang="ru-RU" sz="2000" dirty="0"/>
              <a:t>, </a:t>
            </a:r>
            <a:r>
              <a:rPr lang="ru-RU" sz="2000" dirty="0" err="1"/>
              <a:t>це</a:t>
            </a:r>
            <a:r>
              <a:rPr lang="ru-RU" sz="2000" dirty="0"/>
              <a:t> </a:t>
            </a:r>
            <a:r>
              <a:rPr lang="ru-RU" sz="2000" dirty="0" err="1"/>
              <a:t>відправна</a:t>
            </a:r>
            <a:r>
              <a:rPr lang="ru-RU" sz="2000" dirty="0"/>
              <a:t> точка. </a:t>
            </a:r>
            <a:endParaRPr lang="ru-RU" sz="2000" dirty="0" smtClean="0"/>
          </a:p>
          <a:p>
            <a:r>
              <a:rPr lang="ru-RU" sz="2000" dirty="0"/>
              <a:t>М. Портер, </a:t>
            </a:r>
            <a:r>
              <a:rPr lang="ru-RU" sz="2000" dirty="0" err="1"/>
              <a:t>використовуючи</a:t>
            </a:r>
            <a:r>
              <a:rPr lang="ru-RU" sz="2000" dirty="0"/>
              <a:t> </a:t>
            </a:r>
            <a:r>
              <a:rPr lang="ru-RU" sz="2000" dirty="0" err="1"/>
              <a:t>ідею</a:t>
            </a:r>
            <a:r>
              <a:rPr lang="ru-RU" sz="2000" dirty="0"/>
              <a:t> </a:t>
            </a:r>
            <a:r>
              <a:rPr lang="ru-RU" sz="2000" dirty="0" err="1"/>
              <a:t>ланцюжка</a:t>
            </a:r>
            <a:r>
              <a:rPr lang="ru-RU" sz="2000" dirty="0"/>
              <a:t> </a:t>
            </a:r>
            <a:r>
              <a:rPr lang="ru-RU" sz="2000" dirty="0" err="1"/>
              <a:t>цінностей</a:t>
            </a:r>
            <a:r>
              <a:rPr lang="ru-RU" sz="2000" dirty="0"/>
              <a:t>, </a:t>
            </a:r>
            <a:r>
              <a:rPr lang="ru-RU" sz="2000" dirty="0" err="1"/>
              <a:t>пропонував</a:t>
            </a:r>
            <a:r>
              <a:rPr lang="ru-RU" sz="2000" dirty="0"/>
              <a:t> </a:t>
            </a:r>
            <a:r>
              <a:rPr lang="ru-RU" sz="2000" dirty="0" err="1"/>
              <a:t>стратегію</a:t>
            </a:r>
            <a:r>
              <a:rPr lang="ru-RU" sz="2000" dirty="0"/>
              <a:t> </a:t>
            </a:r>
            <a:r>
              <a:rPr lang="ru-RU" sz="2000" dirty="0" err="1"/>
              <a:t>розглядати</a:t>
            </a:r>
            <a:r>
              <a:rPr lang="ru-RU" sz="2000" dirty="0"/>
              <a:t> як </a:t>
            </a:r>
            <a:r>
              <a:rPr lang="ru-RU" sz="2000" dirty="0" err="1"/>
              <a:t>аналіз</a:t>
            </a:r>
            <a:r>
              <a:rPr lang="ru-RU" sz="2000" dirty="0"/>
              <a:t> </a:t>
            </a:r>
            <a:r>
              <a:rPr lang="ru-RU" sz="2000" dirty="0" err="1"/>
              <a:t>внутрішніх</a:t>
            </a:r>
            <a:r>
              <a:rPr lang="ru-RU" sz="2000" dirty="0"/>
              <a:t> </a:t>
            </a:r>
            <a:r>
              <a:rPr lang="ru-RU" sz="2000" dirty="0" err="1"/>
              <a:t>процесів</a:t>
            </a:r>
            <a:r>
              <a:rPr lang="ru-RU" sz="2000" dirty="0"/>
              <a:t> та </a:t>
            </a:r>
            <a:r>
              <a:rPr lang="ru-RU" sz="2000" dirty="0" err="1"/>
              <a:t>взаємодій</a:t>
            </a:r>
            <a:r>
              <a:rPr lang="ru-RU" sz="2000" dirty="0"/>
              <a:t> </a:t>
            </a:r>
            <a:r>
              <a:rPr lang="ru-RU" sz="2000" dirty="0" err="1"/>
              <a:t>між</a:t>
            </a:r>
            <a:r>
              <a:rPr lang="ru-RU" sz="2000" dirty="0"/>
              <a:t> </a:t>
            </a:r>
            <a:r>
              <a:rPr lang="ru-RU" sz="2000" dirty="0" err="1"/>
              <a:t>різними</a:t>
            </a:r>
            <a:r>
              <a:rPr lang="ru-RU" sz="2000" dirty="0"/>
              <a:t> </a:t>
            </a:r>
            <a:r>
              <a:rPr lang="ru-RU" sz="2000" dirty="0" err="1"/>
              <a:t>складовими</a:t>
            </a:r>
            <a:r>
              <a:rPr lang="ru-RU" sz="2000" dirty="0"/>
              <a:t> </a:t>
            </a:r>
            <a:r>
              <a:rPr lang="ru-RU" sz="2000" dirty="0" err="1"/>
              <a:t>організації</a:t>
            </a:r>
            <a:r>
              <a:rPr lang="ru-RU" sz="2000" dirty="0"/>
              <a:t> для того </a:t>
            </a:r>
            <a:r>
              <a:rPr lang="ru-RU" sz="2000" dirty="0" err="1"/>
              <a:t>щоб</a:t>
            </a:r>
            <a:r>
              <a:rPr lang="ru-RU" sz="2000" dirty="0"/>
              <a:t> </a:t>
            </a:r>
            <a:r>
              <a:rPr lang="ru-RU" sz="2000" dirty="0" err="1"/>
              <a:t>визначити</a:t>
            </a:r>
            <a:r>
              <a:rPr lang="ru-RU" sz="2000" dirty="0"/>
              <a:t>, як і де </a:t>
            </a:r>
            <a:r>
              <a:rPr lang="ru-RU" sz="2000" dirty="0" err="1"/>
              <a:t>додається</a:t>
            </a:r>
            <a:r>
              <a:rPr lang="ru-RU" sz="2000" dirty="0"/>
              <a:t> </a:t>
            </a:r>
            <a:r>
              <a:rPr lang="ru-RU" sz="2000" dirty="0" err="1"/>
              <a:t>цінність</a:t>
            </a:r>
            <a:r>
              <a:rPr lang="ru-RU" sz="2000" dirty="0"/>
              <a:t>. При </a:t>
            </a:r>
            <a:r>
              <a:rPr lang="ru-RU" sz="2000" dirty="0" err="1"/>
              <a:t>цьому</a:t>
            </a:r>
            <a:r>
              <a:rPr lang="ru-RU" sz="2000" dirty="0"/>
              <a:t> </a:t>
            </a:r>
            <a:r>
              <a:rPr lang="ru-RU" sz="2000" dirty="0" err="1"/>
              <a:t>стратегія</a:t>
            </a:r>
            <a:r>
              <a:rPr lang="ru-RU" sz="2000" dirty="0"/>
              <a:t> - </a:t>
            </a:r>
            <a:r>
              <a:rPr lang="ru-RU" sz="2000" dirty="0" err="1"/>
              <a:t>це</a:t>
            </a:r>
            <a:r>
              <a:rPr lang="ru-RU" sz="2000" dirty="0"/>
              <a:t> </a:t>
            </a:r>
            <a:r>
              <a:rPr lang="ru-RU" sz="2000" dirty="0" err="1"/>
              <a:t>позиціонування</a:t>
            </a:r>
            <a:r>
              <a:rPr lang="ru-RU" sz="2000" dirty="0"/>
              <a:t> </a:t>
            </a:r>
            <a:r>
              <a:rPr lang="ru-RU" sz="2000" dirty="0" err="1"/>
              <a:t>організації</a:t>
            </a:r>
            <a:r>
              <a:rPr lang="ru-RU" sz="2000" dirty="0"/>
              <a:t> </a:t>
            </a:r>
            <a:r>
              <a:rPr lang="ru-RU" sz="2000" dirty="0" err="1"/>
              <a:t>щодо</a:t>
            </a:r>
            <a:r>
              <a:rPr lang="ru-RU" sz="2000" dirty="0"/>
              <a:t> </a:t>
            </a:r>
            <a:r>
              <a:rPr lang="ru-RU" sz="2000" dirty="0" err="1"/>
              <a:t>галузевого</a:t>
            </a:r>
            <a:r>
              <a:rPr lang="ru-RU" sz="2000" dirty="0"/>
              <a:t> </a:t>
            </a:r>
            <a:r>
              <a:rPr lang="ru-RU" sz="2000" dirty="0" err="1"/>
              <a:t>середовища</a:t>
            </a:r>
            <a:r>
              <a:rPr lang="ru-RU" sz="2000" dirty="0"/>
              <a:t> </a:t>
            </a:r>
            <a:endParaRPr lang="ru-RU" sz="2000" dirty="0" smtClean="0"/>
          </a:p>
          <a:p>
            <a:r>
              <a:rPr lang="uk-UA" sz="2000" dirty="0"/>
              <a:t>Більш точно розкриває суть даного поняття Ф.</a:t>
            </a:r>
            <a:r>
              <a:rPr lang="uk-UA" sz="2000" dirty="0" err="1"/>
              <a:t>Котлер</a:t>
            </a:r>
            <a:r>
              <a:rPr lang="uk-UA" sz="2000" dirty="0"/>
              <a:t>, однак, як правильно підкреслює М.Портер, при визначенні  стратегії  розвитку слід враховувати сферу діяльності, у якій  вона досягається </a:t>
            </a:r>
            <a:endParaRPr lang="ru-RU" sz="2000" dirty="0"/>
          </a:p>
          <a:p>
            <a:endParaRPr lang="ru-RU" sz="2000" dirty="0"/>
          </a:p>
        </p:txBody>
      </p:sp>
    </p:spTree>
    <p:extLst>
      <p:ext uri="{BB962C8B-B14F-4D97-AF65-F5344CB8AC3E}">
        <p14:creationId xmlns:p14="http://schemas.microsoft.com/office/powerpoint/2010/main" val="984915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nSpc>
                <a:spcPct val="100000"/>
              </a:lnSpc>
            </a:pPr>
            <a:r>
              <a:rPr lang="uk-UA" sz="2000" dirty="0">
                <a:effectLst/>
              </a:rPr>
              <a:t>У загальному випадку, на підприємстві може бути розроблено та реалізовано чотири основних типи стратегій:</a:t>
            </a:r>
            <a:r>
              <a:rPr lang="ru-RU" sz="2000" dirty="0">
                <a:effectLst/>
              </a:rPr>
              <a:t/>
            </a:r>
            <a:br>
              <a:rPr lang="ru-RU" sz="2000" dirty="0">
                <a:effectLst/>
              </a:rPr>
            </a:br>
            <a:endParaRPr lang="ru-RU" sz="2000" dirty="0"/>
          </a:p>
        </p:txBody>
      </p:sp>
      <p:sp>
        <p:nvSpPr>
          <p:cNvPr id="3" name="Объект 2"/>
          <p:cNvSpPr>
            <a:spLocks noGrp="1"/>
          </p:cNvSpPr>
          <p:nvPr>
            <p:ph idx="1"/>
          </p:nvPr>
        </p:nvSpPr>
        <p:spPr/>
        <p:txBody>
          <a:bodyPr>
            <a:normAutofit fontScale="85000" lnSpcReduction="20000"/>
          </a:bodyPr>
          <a:lstStyle/>
          <a:p>
            <a:r>
              <a:rPr lang="uk-UA" i="1" dirty="0"/>
              <a:t>Стратегії концентрованого зростання</a:t>
            </a:r>
            <a:r>
              <a:rPr lang="uk-UA" dirty="0"/>
              <a:t> - стратегія посилення позицій на ринку, стратегія розвитку ринку, стратегія розвитку продукту.</a:t>
            </a:r>
            <a:endParaRPr lang="ru-RU" dirty="0"/>
          </a:p>
          <a:p>
            <a:r>
              <a:rPr lang="uk-UA" i="1" dirty="0"/>
              <a:t>Стратегії інтегрованого зростання</a:t>
            </a:r>
            <a:r>
              <a:rPr lang="uk-UA" dirty="0"/>
              <a:t> - стратегія зворотної вертикальної інтеграції, стратегія вперед йде вертикальної інтеграції.</a:t>
            </a:r>
            <a:endParaRPr lang="ru-RU" dirty="0"/>
          </a:p>
          <a:p>
            <a:r>
              <a:rPr lang="uk-UA" i="1" dirty="0"/>
              <a:t>Стратегії диверсифікаційного зростання</a:t>
            </a:r>
            <a:r>
              <a:rPr lang="uk-UA" dirty="0"/>
              <a:t> - стратегія центрованої диверсифікації, стратегія горизонтальної диверсифікації.</a:t>
            </a:r>
            <a:endParaRPr lang="ru-RU" dirty="0"/>
          </a:p>
          <a:p>
            <a:r>
              <a:rPr lang="uk-UA" i="1" dirty="0"/>
              <a:t>Стратегії скорочення</a:t>
            </a:r>
            <a:r>
              <a:rPr lang="uk-UA" dirty="0"/>
              <a:t> - стратегія ліквідації, стратегія «збору врожаю», стратегія скорочення, стратегія скорочення витрат </a:t>
            </a:r>
            <a:endParaRPr lang="ru-RU" dirty="0"/>
          </a:p>
        </p:txBody>
      </p:sp>
    </p:spTree>
    <p:extLst>
      <p:ext uri="{BB962C8B-B14F-4D97-AF65-F5344CB8AC3E}">
        <p14:creationId xmlns:p14="http://schemas.microsoft.com/office/powerpoint/2010/main" val="33499492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i="1" dirty="0">
                <a:effectLst/>
              </a:rPr>
              <a:t>Висновки</a:t>
            </a:r>
            <a:r>
              <a:rPr lang="uk-UA" dirty="0">
                <a:effectLst/>
              </a:rPr>
              <a:t>.</a:t>
            </a:r>
            <a:endParaRPr lang="ru-RU" dirty="0"/>
          </a:p>
        </p:txBody>
      </p:sp>
      <p:sp>
        <p:nvSpPr>
          <p:cNvPr id="3" name="Объект 2"/>
          <p:cNvSpPr>
            <a:spLocks noGrp="1"/>
          </p:cNvSpPr>
          <p:nvPr>
            <p:ph idx="1"/>
          </p:nvPr>
        </p:nvSpPr>
        <p:spPr/>
        <p:txBody>
          <a:bodyPr>
            <a:normAutofit fontScale="70000" lnSpcReduction="20000"/>
          </a:bodyPr>
          <a:lstStyle/>
          <a:p>
            <a:r>
              <a:rPr lang="uk-UA" dirty="0"/>
              <a:t>стратегію розвитку можна розглядати як засіб, завдяки якому фірма переміщається з поточної ринкової позиції до бажаної</a:t>
            </a:r>
            <a:r>
              <a:rPr lang="uk-UA" dirty="0" smtClean="0"/>
              <a:t>..</a:t>
            </a:r>
            <a:endParaRPr lang="ru-RU" dirty="0"/>
          </a:p>
          <a:p>
            <a:r>
              <a:rPr lang="uk-UA" dirty="0"/>
              <a:t>В умовах зростання конкуренції практичний інтерес з боку комерційних організацій до конкурентних стратегій розвитку посилюється, тому проблеми, пов’язані з розробленням і реалізацією стратегій, украй актуальні. При впровадженні ефективної конкурентної стратегії розвитку підприємство повинно враховувати комплексне системне використання внутрішніх потенційних можливостей створення конкурентних переваг, що забезпечуватимуть адекватну реакцію на зміни факторів зовнішнього середовища, упереджуватимуть заходи конкурентів і сприятимуть сталому розвитку  підприємства у визначеному стратегічному періоді.</a:t>
            </a:r>
            <a:endParaRPr lang="ru-RU" dirty="0"/>
          </a:p>
          <a:p>
            <a:endParaRPr lang="ru-RU" dirty="0"/>
          </a:p>
        </p:txBody>
      </p:sp>
    </p:spTree>
    <p:extLst>
      <p:ext uri="{BB962C8B-B14F-4D97-AF65-F5344CB8AC3E}">
        <p14:creationId xmlns:p14="http://schemas.microsoft.com/office/powerpoint/2010/main" val="675417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a:effectLst/>
              </a:rPr>
              <a:t>ЛІТЕРАТУРА</a:t>
            </a:r>
            <a:r>
              <a:rPr lang="ru-RU" dirty="0">
                <a:effectLst/>
              </a:rPr>
              <a:t/>
            </a:r>
            <a:br>
              <a:rPr lang="ru-RU" dirty="0">
                <a:effectLst/>
              </a:rPr>
            </a:br>
            <a:endParaRPr lang="ru-RU" dirty="0"/>
          </a:p>
        </p:txBody>
      </p:sp>
      <p:sp>
        <p:nvSpPr>
          <p:cNvPr id="3" name="Объект 2"/>
          <p:cNvSpPr>
            <a:spLocks noGrp="1"/>
          </p:cNvSpPr>
          <p:nvPr>
            <p:ph idx="1"/>
          </p:nvPr>
        </p:nvSpPr>
        <p:spPr/>
        <p:txBody>
          <a:bodyPr>
            <a:normAutofit fontScale="77500" lnSpcReduction="20000"/>
          </a:bodyPr>
          <a:lstStyle/>
          <a:p>
            <a:pPr lvl="0"/>
            <a:r>
              <a:rPr lang="uk-UA" i="1" dirty="0" err="1"/>
              <a:t>Конкурентная</a:t>
            </a:r>
            <a:r>
              <a:rPr lang="uk-UA" i="1" dirty="0"/>
              <a:t> </a:t>
            </a:r>
            <a:r>
              <a:rPr lang="uk-UA" i="1" dirty="0" err="1"/>
              <a:t>стратегия</a:t>
            </a:r>
            <a:r>
              <a:rPr lang="uk-UA" i="1" dirty="0"/>
              <a:t>: Методика </a:t>
            </a:r>
            <a:r>
              <a:rPr lang="uk-UA" i="1" dirty="0" err="1"/>
              <a:t>анализа</a:t>
            </a:r>
            <a:r>
              <a:rPr lang="uk-UA" i="1" dirty="0"/>
              <a:t> </a:t>
            </a:r>
            <a:r>
              <a:rPr lang="uk-UA" i="1" dirty="0" err="1"/>
              <a:t>отраслей</a:t>
            </a:r>
            <a:r>
              <a:rPr lang="uk-UA" i="1" dirty="0"/>
              <a:t> и </a:t>
            </a:r>
            <a:r>
              <a:rPr lang="uk-UA" i="1" dirty="0" err="1"/>
              <a:t>конкурентов</a:t>
            </a:r>
            <a:r>
              <a:rPr lang="uk-UA" i="1" dirty="0"/>
              <a:t>/Майкл Е. Портер; Пер. с англ. — М.: </a:t>
            </a:r>
            <a:r>
              <a:rPr lang="uk-UA" i="1" dirty="0" err="1"/>
              <a:t>Альпина</a:t>
            </a:r>
            <a:r>
              <a:rPr lang="uk-UA" i="1" dirty="0"/>
              <a:t> </a:t>
            </a:r>
            <a:r>
              <a:rPr lang="uk-UA" i="1" dirty="0" err="1"/>
              <a:t>Бизнес</a:t>
            </a:r>
            <a:r>
              <a:rPr lang="uk-UA" i="1" dirty="0"/>
              <a:t> Букс, 2005. — 454 с.</a:t>
            </a:r>
            <a:endParaRPr lang="ru-RU" dirty="0"/>
          </a:p>
          <a:p>
            <a:pPr lvl="0"/>
            <a:r>
              <a:rPr lang="uk-UA" i="1" dirty="0"/>
              <a:t>Соціально-економічний розвиток України на початку ХХІ сто-З 41 </a:t>
            </a:r>
            <a:r>
              <a:rPr lang="uk-UA" i="1" dirty="0" err="1"/>
              <a:t>ліття</a:t>
            </a:r>
            <a:r>
              <a:rPr lang="uk-UA" i="1" dirty="0"/>
              <a:t>: Зб. </a:t>
            </a:r>
            <a:r>
              <a:rPr lang="uk-UA" i="1" dirty="0" err="1"/>
              <a:t>доп</a:t>
            </a:r>
            <a:r>
              <a:rPr lang="uk-UA" i="1" dirty="0"/>
              <a:t>. 76-ї наук. </a:t>
            </a:r>
            <a:r>
              <a:rPr lang="uk-UA" i="1" dirty="0" err="1"/>
              <a:t>конф</a:t>
            </a:r>
            <a:r>
              <a:rPr lang="uk-UA" i="1" dirty="0"/>
              <a:t>. </a:t>
            </a:r>
            <a:r>
              <a:rPr lang="uk-UA" i="1" dirty="0" err="1"/>
              <a:t>студ</a:t>
            </a:r>
            <a:r>
              <a:rPr lang="uk-UA" i="1" dirty="0"/>
              <a:t>. КНЕУ. 22—23 квіт. 200</a:t>
            </a:r>
            <a:r>
              <a:rPr lang="ru-RU" i="1" dirty="0"/>
              <a:t>7 </a:t>
            </a:r>
            <a:r>
              <a:rPr lang="uk-UA" i="1" dirty="0"/>
              <a:t>р. /</a:t>
            </a:r>
            <a:r>
              <a:rPr lang="uk-UA" i="1" dirty="0" err="1"/>
              <a:t>Відп</a:t>
            </a:r>
            <a:r>
              <a:rPr lang="uk-UA" i="1" dirty="0"/>
              <a:t>. за вип.: М. І. </a:t>
            </a:r>
            <a:r>
              <a:rPr lang="uk-UA" i="1" dirty="0" err="1"/>
              <a:t>Мирун</a:t>
            </a:r>
            <a:r>
              <a:rPr lang="uk-UA" i="1" dirty="0"/>
              <a:t>, О. А. </a:t>
            </a:r>
            <a:r>
              <a:rPr lang="uk-UA" i="1" dirty="0" err="1"/>
              <a:t>Петухова</a:t>
            </a:r>
            <a:r>
              <a:rPr lang="uk-UA" i="1" dirty="0"/>
              <a:t>. — К.: КНЕУ, 2009. —390, [2] с.</a:t>
            </a:r>
            <a:endParaRPr lang="ru-RU" dirty="0"/>
          </a:p>
          <a:p>
            <a:pPr lvl="0"/>
            <a:r>
              <a:rPr lang="uk-UA" i="1" dirty="0" err="1"/>
              <a:t>Управление</a:t>
            </a:r>
            <a:r>
              <a:rPr lang="uk-UA" i="1" dirty="0"/>
              <a:t> </a:t>
            </a:r>
            <a:r>
              <a:rPr lang="uk-UA" i="1" dirty="0" err="1"/>
              <a:t>конкурентоспособностью</a:t>
            </a:r>
            <a:r>
              <a:rPr lang="uk-UA" i="1" dirty="0"/>
              <a:t> </a:t>
            </a:r>
            <a:r>
              <a:rPr lang="uk-UA" i="1" dirty="0" err="1"/>
              <a:t>организации</a:t>
            </a:r>
            <a:r>
              <a:rPr lang="uk-UA" i="1" dirty="0"/>
              <a:t>. </a:t>
            </a:r>
            <a:r>
              <a:rPr lang="uk-UA" i="1" dirty="0" err="1"/>
              <a:t>Учебник</a:t>
            </a:r>
            <a:r>
              <a:rPr lang="uk-UA" i="1" dirty="0"/>
              <a:t>. – 2-е </a:t>
            </a:r>
            <a:r>
              <a:rPr lang="uk-UA" i="1" dirty="0" err="1"/>
              <a:t>издание</a:t>
            </a:r>
            <a:r>
              <a:rPr lang="uk-UA" i="1" dirty="0"/>
              <a:t>, </a:t>
            </a:r>
            <a:r>
              <a:rPr lang="uk-UA" i="1" dirty="0" err="1"/>
              <a:t>испр</a:t>
            </a:r>
            <a:r>
              <a:rPr lang="uk-UA" i="1" dirty="0"/>
              <a:t>. и </a:t>
            </a:r>
            <a:r>
              <a:rPr lang="uk-UA" i="1" dirty="0" err="1"/>
              <a:t>доп</a:t>
            </a:r>
            <a:r>
              <a:rPr lang="uk-UA" i="1" dirty="0"/>
              <a:t>. – М.: </a:t>
            </a:r>
            <a:r>
              <a:rPr lang="uk-UA" i="1" dirty="0" err="1"/>
              <a:t>Изд-во</a:t>
            </a:r>
            <a:r>
              <a:rPr lang="uk-UA" i="1" dirty="0"/>
              <a:t> </a:t>
            </a:r>
            <a:r>
              <a:rPr lang="ru-RU" i="1" dirty="0" err="1"/>
              <a:t>Эскмо</a:t>
            </a:r>
            <a:r>
              <a:rPr lang="ru-RU" i="1" dirty="0"/>
              <a:t>, 2005. – 544с.</a:t>
            </a:r>
            <a:endParaRPr lang="ru-RU" dirty="0"/>
          </a:p>
          <a:p>
            <a:pPr lvl="0"/>
            <a:r>
              <a:rPr lang="uk-UA" i="1" dirty="0"/>
              <a:t>Е.А. </a:t>
            </a:r>
            <a:r>
              <a:rPr lang="uk-UA" i="1" dirty="0" err="1"/>
              <a:t>Сысоева</a:t>
            </a:r>
            <a:r>
              <a:rPr lang="uk-UA" i="1" dirty="0"/>
              <a:t> </a:t>
            </a:r>
            <a:r>
              <a:rPr lang="uk-UA" i="1" dirty="0" err="1"/>
              <a:t>Факторы</a:t>
            </a:r>
            <a:r>
              <a:rPr lang="uk-UA" i="1" dirty="0"/>
              <a:t> </a:t>
            </a:r>
            <a:r>
              <a:rPr lang="uk-UA" i="1" dirty="0" err="1"/>
              <a:t>конкурентоспособности</a:t>
            </a:r>
            <a:r>
              <a:rPr lang="uk-UA" i="1" dirty="0"/>
              <a:t> </a:t>
            </a:r>
            <a:r>
              <a:rPr lang="uk-UA" i="1" dirty="0" err="1"/>
              <a:t>предприятия</a:t>
            </a:r>
            <a:r>
              <a:rPr lang="uk-UA" i="1" dirty="0"/>
              <a:t>:</a:t>
            </a:r>
            <a:r>
              <a:rPr lang="uk-UA" i="1" dirty="0" err="1"/>
              <a:t>подходы</a:t>
            </a:r>
            <a:r>
              <a:rPr lang="uk-UA" i="1" dirty="0"/>
              <a:t> и </a:t>
            </a:r>
            <a:r>
              <a:rPr lang="uk-UA" i="1" dirty="0" err="1"/>
              <a:t>составляющие</a:t>
            </a:r>
            <a:r>
              <a:rPr lang="uk-UA" i="1" dirty="0"/>
              <a:t>,//</a:t>
            </a:r>
            <a:r>
              <a:rPr lang="uk-UA" i="1" dirty="0" err="1"/>
              <a:t>Экономические</a:t>
            </a:r>
            <a:r>
              <a:rPr lang="uk-UA" i="1" dirty="0"/>
              <a:t> науки, 2010, 12(73).</a:t>
            </a:r>
            <a:endParaRPr lang="ru-RU" dirty="0"/>
          </a:p>
          <a:p>
            <a:endParaRPr lang="ru-RU" dirty="0"/>
          </a:p>
        </p:txBody>
      </p:sp>
    </p:spTree>
    <p:extLst>
      <p:ext uri="{BB962C8B-B14F-4D97-AF65-F5344CB8AC3E}">
        <p14:creationId xmlns:p14="http://schemas.microsoft.com/office/powerpoint/2010/main" val="27422933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стин">
  <a:themeElements>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Остин">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Остин">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10</TotalTime>
  <Words>647</Words>
  <Application>Microsoft Office PowerPoint</Application>
  <PresentationFormat>Экран (4:3)</PresentationFormat>
  <Paragraphs>26</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Остин</vt:lpstr>
      <vt:lpstr>Cучасні підходи до формування конкурентної стратегії розвитку підприємства   </vt:lpstr>
      <vt:lpstr>Актуальність</vt:lpstr>
      <vt:lpstr>Постановка проблеми</vt:lpstr>
      <vt:lpstr>Результати дослідження.</vt:lpstr>
      <vt:lpstr>Існує безліч визначень  поняття « стратегія розвитку підприємства». </vt:lpstr>
      <vt:lpstr>У загальному випадку, на підприємстві може бути розроблено та реалізовано чотири основних типи стратегій: </vt:lpstr>
      <vt:lpstr>Висновки.</vt:lpstr>
      <vt:lpstr>ЛІТЕРАТУРА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Cучасні підходи до формування конкурентної стратегії розвитку підприємства   </dc:title>
  <dc:creator>Anna</dc:creator>
  <cp:lastModifiedBy>Anna</cp:lastModifiedBy>
  <cp:revision>2</cp:revision>
  <dcterms:created xsi:type="dcterms:W3CDTF">2014-04-27T18:42:14Z</dcterms:created>
  <dcterms:modified xsi:type="dcterms:W3CDTF">2014-04-27T18:52:18Z</dcterms:modified>
</cp:coreProperties>
</file>