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6" r:id="rId6"/>
    <p:sldId id="278" r:id="rId7"/>
    <p:sldId id="280" r:id="rId8"/>
    <p:sldId id="279" r:id="rId9"/>
    <p:sldId id="262" r:id="rId10"/>
    <p:sldId id="268" r:id="rId11"/>
    <p:sldId id="281" r:id="rId12"/>
    <p:sldId id="267" r:id="rId13"/>
    <p:sldId id="271" r:id="rId14"/>
    <p:sldId id="270" r:id="rId15"/>
    <p:sldId id="269" r:id="rId16"/>
    <p:sldId id="272" r:id="rId17"/>
    <p:sldId id="265" r:id="rId18"/>
    <p:sldId id="274" r:id="rId19"/>
    <p:sldId id="263" r:id="rId20"/>
    <p:sldId id="264" r:id="rId21"/>
    <p:sldId id="275" r:id="rId22"/>
    <p:sldId id="276" r:id="rId23"/>
    <p:sldId id="277" r:id="rId24"/>
    <p:sldId id="282" r:id="rId25"/>
    <p:sldId id="283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3;&#1077;&#1079;&#1088;&#1086;&#1073;&#1110;&#1090;&#1090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3;&#1077;&#1079;&#1088;&#1086;&#1073;&#1110;&#1090;&#1090;&#110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3;&#1077;&#1079;&#1088;&#1086;&#1073;&#1110;&#1090;&#109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Лист1!$T$3</c:f>
              <c:strCache>
                <c:ptCount val="1"/>
                <c:pt idx="0">
                  <c:v>Рівень безробіття</c:v>
                </c:pt>
              </c:strCache>
            </c:strRef>
          </c:tx>
          <c:cat>
            <c:numRef>
              <c:f>Лист1!$S$4:$S$9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Лист1!$U$4:$U$9</c:f>
              <c:numCache>
                <c:formatCode>0%</c:formatCode>
                <c:ptCount val="6"/>
                <c:pt idx="0">
                  <c:v>6.0000000000000067E-2</c:v>
                </c:pt>
                <c:pt idx="1">
                  <c:v>6.0000000000000067E-2</c:v>
                </c:pt>
                <c:pt idx="2">
                  <c:v>6.0000000000000067E-2</c:v>
                </c:pt>
                <c:pt idx="3">
                  <c:v>6.0000000000000067E-2</c:v>
                </c:pt>
                <c:pt idx="4">
                  <c:v>6.0000000000000067E-2</c:v>
                </c:pt>
                <c:pt idx="5">
                  <c:v>6.0000000000000067E-2</c:v>
                </c:pt>
              </c:numCache>
            </c:numRef>
          </c:val>
        </c:ser>
        <c:ser>
          <c:idx val="1"/>
          <c:order val="1"/>
          <c:tx>
            <c:strRef>
              <c:f>Лист1!$U$3</c:f>
              <c:strCache>
                <c:ptCount val="1"/>
              </c:strCache>
            </c:strRef>
          </c:tx>
          <c:cat>
            <c:numRef>
              <c:f>Лист1!$S$4:$S$9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Лист1!$V$4:$V$9</c:f>
              <c:numCache>
                <c:formatCode>0.0%</c:formatCode>
                <c:ptCount val="6"/>
                <c:pt idx="0">
                  <c:v>1.6000000000000025E-2</c:v>
                </c:pt>
                <c:pt idx="1">
                  <c:v>4.6000000000000013E-2</c:v>
                </c:pt>
                <c:pt idx="2">
                  <c:v>3.8000000000000041E-2</c:v>
                </c:pt>
                <c:pt idx="3">
                  <c:v>3.6000000000000039E-2</c:v>
                </c:pt>
                <c:pt idx="4">
                  <c:v>3.1000000000000048E-2</c:v>
                </c:pt>
                <c:pt idx="5">
                  <c:v>2.5999999999999995E-2</c:v>
                </c:pt>
              </c:numCache>
            </c:numRef>
          </c:val>
        </c:ser>
        <c:shape val="box"/>
        <c:axId val="49282048"/>
        <c:axId val="49547520"/>
        <c:axId val="0"/>
      </c:bar3DChart>
      <c:catAx>
        <c:axId val="49282048"/>
        <c:scaling>
          <c:orientation val="minMax"/>
        </c:scaling>
        <c:axPos val="b"/>
        <c:numFmt formatCode="General" sourceLinked="1"/>
        <c:tickLblPos val="nextTo"/>
        <c:crossAx val="49547520"/>
        <c:crosses val="autoZero"/>
        <c:auto val="1"/>
        <c:lblAlgn val="ctr"/>
        <c:lblOffset val="100"/>
      </c:catAx>
      <c:valAx>
        <c:axId val="49547520"/>
        <c:scaling>
          <c:orientation val="minMax"/>
        </c:scaling>
        <c:axPos val="l"/>
        <c:majorGridlines/>
        <c:numFmt formatCode="0%" sourceLinked="1"/>
        <c:tickLblPos val="nextTo"/>
        <c:crossAx val="49282048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Лист1!$M$2:$M$3</c:f>
              <c:strCache>
                <c:ptCount val="1"/>
                <c:pt idx="0">
                  <c:v>Рівень безробіття 15-24</c:v>
                </c:pt>
              </c:strCache>
            </c:strRef>
          </c:tx>
          <c:cat>
            <c:numRef>
              <c:f>Лист1!$F$4:$F$9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Лист1!$M$4:$M$9</c:f>
              <c:numCache>
                <c:formatCode>0.0%</c:formatCode>
                <c:ptCount val="6"/>
                <c:pt idx="0">
                  <c:v>0.13267131724524467</c:v>
                </c:pt>
                <c:pt idx="1">
                  <c:v>0.17823608257885706</c:v>
                </c:pt>
                <c:pt idx="2">
                  <c:v>0.17399777913748973</c:v>
                </c:pt>
                <c:pt idx="3">
                  <c:v>0.18670155338089928</c:v>
                </c:pt>
                <c:pt idx="4">
                  <c:v>0.17300000000000001</c:v>
                </c:pt>
                <c:pt idx="5">
                  <c:v>0.17400000000000004</c:v>
                </c:pt>
              </c:numCache>
            </c:numRef>
          </c:val>
        </c:ser>
        <c:ser>
          <c:idx val="1"/>
          <c:order val="1"/>
          <c:tx>
            <c:strRef>
              <c:f>Лист1!$N$2:$N$3</c:f>
              <c:strCache>
                <c:ptCount val="1"/>
                <c:pt idx="0">
                  <c:v>Рівень безробіття 25-29</c:v>
                </c:pt>
              </c:strCache>
            </c:strRef>
          </c:tx>
          <c:cat>
            <c:numRef>
              <c:f>Лист1!$F$4:$F$9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Лист1!$N$4:$N$9</c:f>
              <c:numCache>
                <c:formatCode>0.0%</c:formatCode>
                <c:ptCount val="6"/>
                <c:pt idx="0">
                  <c:v>7.0533631448883194E-2</c:v>
                </c:pt>
                <c:pt idx="1">
                  <c:v>0.10450982269891648</c:v>
                </c:pt>
                <c:pt idx="2">
                  <c:v>9.8368475328941912E-2</c:v>
                </c:pt>
                <c:pt idx="3">
                  <c:v>9.161261522368469E-2</c:v>
                </c:pt>
                <c:pt idx="4">
                  <c:v>9.5000000000000043E-2</c:v>
                </c:pt>
                <c:pt idx="5">
                  <c:v>8.7000000000000022E-2</c:v>
                </c:pt>
              </c:numCache>
            </c:numRef>
          </c:val>
        </c:ser>
        <c:ser>
          <c:idx val="2"/>
          <c:order val="2"/>
          <c:tx>
            <c:strRef>
              <c:f>Лист1!$O$2:$O$3</c:f>
              <c:strCache>
                <c:ptCount val="1"/>
                <c:pt idx="0">
                  <c:v>Рівень безробіття 30-35</c:v>
                </c:pt>
              </c:strCache>
            </c:strRef>
          </c:tx>
          <c:cat>
            <c:numRef>
              <c:f>Лист1!$F$4:$F$9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Лист1!$O$4:$O$9</c:f>
              <c:numCache>
                <c:formatCode>0.0%</c:formatCode>
                <c:ptCount val="6"/>
                <c:pt idx="0">
                  <c:v>5.439134692936979E-2</c:v>
                </c:pt>
                <c:pt idx="1">
                  <c:v>8.5199459503784547E-2</c:v>
                </c:pt>
                <c:pt idx="2">
                  <c:v>7.8987538607491109E-2</c:v>
                </c:pt>
                <c:pt idx="3">
                  <c:v>7.3644838627412085E-2</c:v>
                </c:pt>
                <c:pt idx="4">
                  <c:v>6.7000000000000004E-2</c:v>
                </c:pt>
                <c:pt idx="5">
                  <c:v>6.4000000000000057E-2</c:v>
                </c:pt>
              </c:numCache>
            </c:numRef>
          </c:val>
        </c:ser>
        <c:ser>
          <c:idx val="3"/>
          <c:order val="3"/>
          <c:tx>
            <c:strRef>
              <c:f>Лист1!$P$2:$P$3</c:f>
              <c:strCache>
                <c:ptCount val="1"/>
                <c:pt idx="0">
                  <c:v>Рівень безробіття Всього</c:v>
                </c:pt>
              </c:strCache>
            </c:strRef>
          </c:tx>
          <c:cat>
            <c:numRef>
              <c:f>Лист1!$F$4:$F$9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Лист1!$P$4:$P$9</c:f>
              <c:numCache>
                <c:formatCode>0.0%</c:formatCode>
                <c:ptCount val="6"/>
                <c:pt idx="0">
                  <c:v>6.8873121587177219E-2</c:v>
                </c:pt>
                <c:pt idx="1">
                  <c:v>9.6281788835524629E-2</c:v>
                </c:pt>
                <c:pt idx="2">
                  <c:v>8.8236312293837604E-2</c:v>
                </c:pt>
                <c:pt idx="3">
                  <c:v>8.5524918633537408E-2</c:v>
                </c:pt>
                <c:pt idx="4">
                  <c:v>8.1231765023169145E-2</c:v>
                </c:pt>
                <c:pt idx="5">
                  <c:v>7.6999999999999999E-2</c:v>
                </c:pt>
              </c:numCache>
            </c:numRef>
          </c:val>
        </c:ser>
        <c:shape val="cylinder"/>
        <c:axId val="50585984"/>
        <c:axId val="51798784"/>
        <c:axId val="0"/>
      </c:bar3DChart>
      <c:catAx>
        <c:axId val="50585984"/>
        <c:scaling>
          <c:orientation val="minMax"/>
        </c:scaling>
        <c:axPos val="b"/>
        <c:numFmt formatCode="General" sourceLinked="1"/>
        <c:majorTickMark val="none"/>
        <c:tickLblPos val="nextTo"/>
        <c:crossAx val="51798784"/>
        <c:crosses val="autoZero"/>
        <c:auto val="1"/>
        <c:lblAlgn val="ctr"/>
        <c:lblOffset val="100"/>
      </c:catAx>
      <c:valAx>
        <c:axId val="51798784"/>
        <c:scaling>
          <c:orientation val="minMax"/>
        </c:scaling>
        <c:axPos val="l"/>
        <c:majorGridlines/>
        <c:numFmt formatCode="0.0%" sourceLinked="1"/>
        <c:majorTickMark val="none"/>
        <c:tickLblPos val="nextTo"/>
        <c:crossAx val="505859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uk-UA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/>
          <a:lstStyle/>
          <a:p>
            <a:pPr>
              <a:defRPr/>
            </a:pPr>
            <a:r>
              <a:rPr lang="uk-UA" dirty="0"/>
              <a:t>Рівень безробіття серед молоді у країнах ЄС, % </a:t>
            </a:r>
          </a:p>
          <a:p>
            <a:pPr>
              <a:defRPr/>
            </a:pPr>
            <a:r>
              <a:rPr lang="uk-UA" dirty="0"/>
              <a:t>(За даними </a:t>
            </a:r>
            <a:r>
              <a:rPr lang="uk-UA" dirty="0" err="1"/>
              <a:t>Євростат</a:t>
            </a:r>
            <a:r>
              <a:rPr lang="uk-UA" dirty="0"/>
              <a:t>)</a:t>
            </a:r>
          </a:p>
        </c:rich>
      </c:tx>
      <c:layout>
        <c:manualLayout>
          <c:xMode val="edge"/>
          <c:yMode val="edge"/>
          <c:x val="0.34838378700610134"/>
          <c:y val="2.7714931466900052E-2"/>
        </c:manualLayout>
      </c:layout>
    </c:title>
    <c:plotArea>
      <c:layout>
        <c:manualLayout>
          <c:layoutTarget val="inner"/>
          <c:xMode val="edge"/>
          <c:yMode val="edge"/>
          <c:x val="5.3576857852651823E-2"/>
          <c:y val="3.0389358562787006E-2"/>
          <c:w val="0.92034679800341468"/>
          <c:h val="0.5189813141533387"/>
        </c:manualLayout>
      </c:layout>
      <c:barChart>
        <c:barDir val="col"/>
        <c:grouping val="clustered"/>
        <c:ser>
          <c:idx val="0"/>
          <c:order val="0"/>
          <c:tx>
            <c:strRef>
              <c:f>Лист1!$D$32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Лист1!$E$31:$AG$31</c:f>
              <c:strCache>
                <c:ptCount val="29"/>
                <c:pt idx="0">
                  <c:v>Євросоюз</c:v>
                </c:pt>
                <c:pt idx="1">
                  <c:v>Єврозона</c:v>
                </c:pt>
                <c:pt idx="2">
                  <c:v>Бельгія</c:v>
                </c:pt>
                <c:pt idx="3">
                  <c:v>Болгарія</c:v>
                </c:pt>
                <c:pt idx="4">
                  <c:v>Чехія</c:v>
                </c:pt>
                <c:pt idx="5">
                  <c:v>Данія</c:v>
                </c:pt>
                <c:pt idx="6">
                  <c:v>Німеччина</c:v>
                </c:pt>
                <c:pt idx="7">
                  <c:v>Естонія</c:v>
                </c:pt>
                <c:pt idx="8">
                  <c:v>Ірландія</c:v>
                </c:pt>
                <c:pt idx="9">
                  <c:v>Греція</c:v>
                </c:pt>
                <c:pt idx="10">
                  <c:v>Іспанія</c:v>
                </c:pt>
                <c:pt idx="11">
                  <c:v>Франція</c:v>
                </c:pt>
                <c:pt idx="12">
                  <c:v>Італія</c:v>
                </c:pt>
                <c:pt idx="13">
                  <c:v>Кіпр</c:v>
                </c:pt>
                <c:pt idx="14">
                  <c:v>Латвія</c:v>
                </c:pt>
                <c:pt idx="15">
                  <c:v>Литва</c:v>
                </c:pt>
                <c:pt idx="16">
                  <c:v>Люксембург</c:v>
                </c:pt>
                <c:pt idx="17">
                  <c:v>Угорщина</c:v>
                </c:pt>
                <c:pt idx="18">
                  <c:v>Мальта</c:v>
                </c:pt>
                <c:pt idx="19">
                  <c:v>Нідерланди</c:v>
                </c:pt>
                <c:pt idx="20">
                  <c:v>Австрія</c:v>
                </c:pt>
                <c:pt idx="21">
                  <c:v>Польща</c:v>
                </c:pt>
                <c:pt idx="22">
                  <c:v>Португалія</c:v>
                </c:pt>
                <c:pt idx="23">
                  <c:v>Румунія</c:v>
                </c:pt>
                <c:pt idx="24">
                  <c:v>Словенія</c:v>
                </c:pt>
                <c:pt idx="25">
                  <c:v>Словаччина</c:v>
                </c:pt>
                <c:pt idx="26">
                  <c:v>Фінляндія</c:v>
                </c:pt>
                <c:pt idx="27">
                  <c:v>Швеція</c:v>
                </c:pt>
                <c:pt idx="28">
                  <c:v>Великобританія</c:v>
                </c:pt>
              </c:strCache>
            </c:strRef>
          </c:cat>
          <c:val>
            <c:numRef>
              <c:f>Лист1!$E$32:$AG$32</c:f>
              <c:numCache>
                <c:formatCode>General</c:formatCode>
                <c:ptCount val="29"/>
                <c:pt idx="0">
                  <c:v>21.1</c:v>
                </c:pt>
                <c:pt idx="1">
                  <c:v>20.9</c:v>
                </c:pt>
                <c:pt idx="2">
                  <c:v>22.4</c:v>
                </c:pt>
                <c:pt idx="3">
                  <c:v>21.8</c:v>
                </c:pt>
                <c:pt idx="4">
                  <c:v>18.3</c:v>
                </c:pt>
                <c:pt idx="5">
                  <c:v>14</c:v>
                </c:pt>
                <c:pt idx="6">
                  <c:v>9.9</c:v>
                </c:pt>
                <c:pt idx="7">
                  <c:v>32.9</c:v>
                </c:pt>
                <c:pt idx="8">
                  <c:v>27.6</c:v>
                </c:pt>
                <c:pt idx="9">
                  <c:v>32.9</c:v>
                </c:pt>
                <c:pt idx="10">
                  <c:v>41.6</c:v>
                </c:pt>
                <c:pt idx="11">
                  <c:v>23.6</c:v>
                </c:pt>
                <c:pt idx="12">
                  <c:v>27.8</c:v>
                </c:pt>
                <c:pt idx="13">
                  <c:v>16.600000000000001</c:v>
                </c:pt>
                <c:pt idx="14">
                  <c:v>37.200000000000003</c:v>
                </c:pt>
                <c:pt idx="15">
                  <c:v>35.300000000000004</c:v>
                </c:pt>
                <c:pt idx="16">
                  <c:v>15.8</c:v>
                </c:pt>
                <c:pt idx="17">
                  <c:v>26.6</c:v>
                </c:pt>
                <c:pt idx="18">
                  <c:v>13.1</c:v>
                </c:pt>
                <c:pt idx="19">
                  <c:v>8.7000000000000011</c:v>
                </c:pt>
                <c:pt idx="20">
                  <c:v>8.8000000000000007</c:v>
                </c:pt>
                <c:pt idx="21">
                  <c:v>23.7</c:v>
                </c:pt>
                <c:pt idx="22">
                  <c:v>27.7</c:v>
                </c:pt>
                <c:pt idx="23">
                  <c:v>22.1</c:v>
                </c:pt>
                <c:pt idx="24">
                  <c:v>14.7</c:v>
                </c:pt>
                <c:pt idx="25">
                  <c:v>33.9</c:v>
                </c:pt>
                <c:pt idx="26">
                  <c:v>21.4</c:v>
                </c:pt>
                <c:pt idx="27">
                  <c:v>24.8</c:v>
                </c:pt>
                <c:pt idx="28">
                  <c:v>19.600000000000001</c:v>
                </c:pt>
              </c:numCache>
            </c:numRef>
          </c:val>
        </c:ser>
        <c:ser>
          <c:idx val="1"/>
          <c:order val="1"/>
          <c:tx>
            <c:strRef>
              <c:f>Лист1!$D$33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Лист1!$E$31:$AG$31</c:f>
              <c:strCache>
                <c:ptCount val="29"/>
                <c:pt idx="0">
                  <c:v>Євросоюз</c:v>
                </c:pt>
                <c:pt idx="1">
                  <c:v>Єврозона</c:v>
                </c:pt>
                <c:pt idx="2">
                  <c:v>Бельгія</c:v>
                </c:pt>
                <c:pt idx="3">
                  <c:v>Болгарія</c:v>
                </c:pt>
                <c:pt idx="4">
                  <c:v>Чехія</c:v>
                </c:pt>
                <c:pt idx="5">
                  <c:v>Данія</c:v>
                </c:pt>
                <c:pt idx="6">
                  <c:v>Німеччина</c:v>
                </c:pt>
                <c:pt idx="7">
                  <c:v>Естонія</c:v>
                </c:pt>
                <c:pt idx="8">
                  <c:v>Ірландія</c:v>
                </c:pt>
                <c:pt idx="9">
                  <c:v>Греція</c:v>
                </c:pt>
                <c:pt idx="10">
                  <c:v>Іспанія</c:v>
                </c:pt>
                <c:pt idx="11">
                  <c:v>Франція</c:v>
                </c:pt>
                <c:pt idx="12">
                  <c:v>Італія</c:v>
                </c:pt>
                <c:pt idx="13">
                  <c:v>Кіпр</c:v>
                </c:pt>
                <c:pt idx="14">
                  <c:v>Латвія</c:v>
                </c:pt>
                <c:pt idx="15">
                  <c:v>Литва</c:v>
                </c:pt>
                <c:pt idx="16">
                  <c:v>Люксембург</c:v>
                </c:pt>
                <c:pt idx="17">
                  <c:v>Угорщина</c:v>
                </c:pt>
                <c:pt idx="18">
                  <c:v>Мальта</c:v>
                </c:pt>
                <c:pt idx="19">
                  <c:v>Нідерланди</c:v>
                </c:pt>
                <c:pt idx="20">
                  <c:v>Австрія</c:v>
                </c:pt>
                <c:pt idx="21">
                  <c:v>Польща</c:v>
                </c:pt>
                <c:pt idx="22">
                  <c:v>Португалія</c:v>
                </c:pt>
                <c:pt idx="23">
                  <c:v>Румунія</c:v>
                </c:pt>
                <c:pt idx="24">
                  <c:v>Словенія</c:v>
                </c:pt>
                <c:pt idx="25">
                  <c:v>Словаччина</c:v>
                </c:pt>
                <c:pt idx="26">
                  <c:v>Фінляндія</c:v>
                </c:pt>
                <c:pt idx="27">
                  <c:v>Швеція</c:v>
                </c:pt>
                <c:pt idx="28">
                  <c:v>Великобританія</c:v>
                </c:pt>
              </c:strCache>
            </c:strRef>
          </c:cat>
          <c:val>
            <c:numRef>
              <c:f>Лист1!$E$33:$AG$33</c:f>
              <c:numCache>
                <c:formatCode>General</c:formatCode>
                <c:ptCount val="29"/>
                <c:pt idx="0">
                  <c:v>21.4</c:v>
                </c:pt>
                <c:pt idx="1">
                  <c:v>20.8</c:v>
                </c:pt>
                <c:pt idx="2">
                  <c:v>18.7</c:v>
                </c:pt>
                <c:pt idx="3">
                  <c:v>25</c:v>
                </c:pt>
                <c:pt idx="4">
                  <c:v>18.100000000000001</c:v>
                </c:pt>
                <c:pt idx="5">
                  <c:v>14.2</c:v>
                </c:pt>
                <c:pt idx="6">
                  <c:v>8.6</c:v>
                </c:pt>
                <c:pt idx="7">
                  <c:v>22.3</c:v>
                </c:pt>
                <c:pt idx="8">
                  <c:v>29.1</c:v>
                </c:pt>
                <c:pt idx="9">
                  <c:v>44.4</c:v>
                </c:pt>
                <c:pt idx="10">
                  <c:v>46.4</c:v>
                </c:pt>
                <c:pt idx="11">
                  <c:v>22.8</c:v>
                </c:pt>
                <c:pt idx="12">
                  <c:v>29.1</c:v>
                </c:pt>
                <c:pt idx="13">
                  <c:v>22.4</c:v>
                </c:pt>
                <c:pt idx="14">
                  <c:v>31</c:v>
                </c:pt>
                <c:pt idx="15">
                  <c:v>32.200000000000003</c:v>
                </c:pt>
                <c:pt idx="16">
                  <c:v>16.399999999999999</c:v>
                </c:pt>
                <c:pt idx="17">
                  <c:v>26.1</c:v>
                </c:pt>
                <c:pt idx="18">
                  <c:v>13.8</c:v>
                </c:pt>
                <c:pt idx="19">
                  <c:v>7.6</c:v>
                </c:pt>
                <c:pt idx="20">
                  <c:v>8.3000000000000007</c:v>
                </c:pt>
                <c:pt idx="21">
                  <c:v>25.8</c:v>
                </c:pt>
                <c:pt idx="22">
                  <c:v>30.1</c:v>
                </c:pt>
                <c:pt idx="23">
                  <c:v>23.7</c:v>
                </c:pt>
                <c:pt idx="24">
                  <c:v>15.7</c:v>
                </c:pt>
                <c:pt idx="25">
                  <c:v>33.5</c:v>
                </c:pt>
                <c:pt idx="26">
                  <c:v>20.100000000000001</c:v>
                </c:pt>
                <c:pt idx="27">
                  <c:v>22.8</c:v>
                </c:pt>
                <c:pt idx="28">
                  <c:v>21.1</c:v>
                </c:pt>
              </c:numCache>
            </c:numRef>
          </c:val>
        </c:ser>
        <c:ser>
          <c:idx val="2"/>
          <c:order val="2"/>
          <c:tx>
            <c:strRef>
              <c:f>Лист1!$D$34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Лист1!$E$31:$AG$31</c:f>
              <c:strCache>
                <c:ptCount val="29"/>
                <c:pt idx="0">
                  <c:v>Євросоюз</c:v>
                </c:pt>
                <c:pt idx="1">
                  <c:v>Єврозона</c:v>
                </c:pt>
                <c:pt idx="2">
                  <c:v>Бельгія</c:v>
                </c:pt>
                <c:pt idx="3">
                  <c:v>Болгарія</c:v>
                </c:pt>
                <c:pt idx="4">
                  <c:v>Чехія</c:v>
                </c:pt>
                <c:pt idx="5">
                  <c:v>Данія</c:v>
                </c:pt>
                <c:pt idx="6">
                  <c:v>Німеччина</c:v>
                </c:pt>
                <c:pt idx="7">
                  <c:v>Естонія</c:v>
                </c:pt>
                <c:pt idx="8">
                  <c:v>Ірландія</c:v>
                </c:pt>
                <c:pt idx="9">
                  <c:v>Греція</c:v>
                </c:pt>
                <c:pt idx="10">
                  <c:v>Іспанія</c:v>
                </c:pt>
                <c:pt idx="11">
                  <c:v>Франція</c:v>
                </c:pt>
                <c:pt idx="12">
                  <c:v>Італія</c:v>
                </c:pt>
                <c:pt idx="13">
                  <c:v>Кіпр</c:v>
                </c:pt>
                <c:pt idx="14">
                  <c:v>Латвія</c:v>
                </c:pt>
                <c:pt idx="15">
                  <c:v>Литва</c:v>
                </c:pt>
                <c:pt idx="16">
                  <c:v>Люксембург</c:v>
                </c:pt>
                <c:pt idx="17">
                  <c:v>Угорщина</c:v>
                </c:pt>
                <c:pt idx="18">
                  <c:v>Мальта</c:v>
                </c:pt>
                <c:pt idx="19">
                  <c:v>Нідерланди</c:v>
                </c:pt>
                <c:pt idx="20">
                  <c:v>Австрія</c:v>
                </c:pt>
                <c:pt idx="21">
                  <c:v>Польща</c:v>
                </c:pt>
                <c:pt idx="22">
                  <c:v>Португалія</c:v>
                </c:pt>
                <c:pt idx="23">
                  <c:v>Румунія</c:v>
                </c:pt>
                <c:pt idx="24">
                  <c:v>Словенія</c:v>
                </c:pt>
                <c:pt idx="25">
                  <c:v>Словаччина</c:v>
                </c:pt>
                <c:pt idx="26">
                  <c:v>Фінляндія</c:v>
                </c:pt>
                <c:pt idx="27">
                  <c:v>Швеція</c:v>
                </c:pt>
                <c:pt idx="28">
                  <c:v>Великобританія</c:v>
                </c:pt>
              </c:strCache>
            </c:strRef>
          </c:cat>
          <c:val>
            <c:numRef>
              <c:f>Лист1!$E$34:$AG$34</c:f>
              <c:numCache>
                <c:formatCode>General</c:formatCode>
                <c:ptCount val="29"/>
                <c:pt idx="0">
                  <c:v>22.8</c:v>
                </c:pt>
                <c:pt idx="1">
                  <c:v>23</c:v>
                </c:pt>
                <c:pt idx="2">
                  <c:v>19.8</c:v>
                </c:pt>
                <c:pt idx="3">
                  <c:v>28.1</c:v>
                </c:pt>
                <c:pt idx="4">
                  <c:v>19.5</c:v>
                </c:pt>
                <c:pt idx="5">
                  <c:v>14.1</c:v>
                </c:pt>
                <c:pt idx="6">
                  <c:v>8.1</c:v>
                </c:pt>
                <c:pt idx="7">
                  <c:v>20.9</c:v>
                </c:pt>
                <c:pt idx="8">
                  <c:v>30.4</c:v>
                </c:pt>
                <c:pt idx="9">
                  <c:v>55.3</c:v>
                </c:pt>
                <c:pt idx="10">
                  <c:v>53.2</c:v>
                </c:pt>
                <c:pt idx="11">
                  <c:v>24.3</c:v>
                </c:pt>
                <c:pt idx="12">
                  <c:v>35.300000000000004</c:v>
                </c:pt>
                <c:pt idx="13">
                  <c:v>27.8</c:v>
                </c:pt>
                <c:pt idx="14">
                  <c:v>28.4</c:v>
                </c:pt>
                <c:pt idx="15">
                  <c:v>26.4</c:v>
                </c:pt>
                <c:pt idx="16">
                  <c:v>18.100000000000001</c:v>
                </c:pt>
                <c:pt idx="17">
                  <c:v>28.1</c:v>
                </c:pt>
                <c:pt idx="18">
                  <c:v>14.2</c:v>
                </c:pt>
                <c:pt idx="19">
                  <c:v>9.5</c:v>
                </c:pt>
                <c:pt idx="20">
                  <c:v>8.7000000000000011</c:v>
                </c:pt>
                <c:pt idx="21">
                  <c:v>26.5</c:v>
                </c:pt>
                <c:pt idx="22">
                  <c:v>37.700000000000003</c:v>
                </c:pt>
                <c:pt idx="23">
                  <c:v>22.7</c:v>
                </c:pt>
                <c:pt idx="24">
                  <c:v>20.6</c:v>
                </c:pt>
                <c:pt idx="25">
                  <c:v>34</c:v>
                </c:pt>
                <c:pt idx="26">
                  <c:v>19</c:v>
                </c:pt>
                <c:pt idx="27">
                  <c:v>24.1</c:v>
                </c:pt>
                <c:pt idx="28">
                  <c:v>21</c:v>
                </c:pt>
              </c:numCache>
            </c:numRef>
          </c:val>
        </c:ser>
        <c:gapWidth val="75"/>
        <c:overlap val="-25"/>
        <c:axId val="55578624"/>
        <c:axId val="55581312"/>
      </c:barChart>
      <c:catAx>
        <c:axId val="55578624"/>
        <c:scaling>
          <c:orientation val="minMax"/>
        </c:scaling>
        <c:axPos val="b"/>
        <c:majorTickMark val="none"/>
        <c:tickLblPos val="nextTo"/>
        <c:crossAx val="55581312"/>
        <c:crosses val="autoZero"/>
        <c:auto val="1"/>
        <c:lblAlgn val="ctr"/>
        <c:lblOffset val="100"/>
      </c:catAx>
      <c:valAx>
        <c:axId val="555813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55578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7301141437132701"/>
          <c:y val="0.79244867308253164"/>
          <c:w val="0.25860847087907363"/>
          <c:h val="5.287661890431241E-2"/>
        </c:manualLayout>
      </c:layout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uk-UA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E95E70-254E-4CC5-8C62-6A6CB04BBF8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4026A357-4C7D-4864-AECA-1894D884A0B7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15-24 роки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362887D8-B87F-452C-914E-C5AB26727102}" type="parTrans" cxnId="{22CCF87C-CD5B-4729-AA9C-B067C8C1F105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AC617904-36F0-40FB-A0BD-EA793E6A22D5}" type="sibTrans" cxnId="{22CCF87C-CD5B-4729-AA9C-B067C8C1F105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FFA5B739-BD04-462F-BC25-3986AA392F85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25-29 років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CAAD0361-881D-4D4D-A8C4-A8BCEC004903}" type="parTrans" cxnId="{D2D0B28D-A839-434D-9E35-2390E9AE3E13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7F3E61D9-8829-47D2-ACA0-80CA2218FE79}" type="sibTrans" cxnId="{D2D0B28D-A839-434D-9E35-2390E9AE3E13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C48BD574-D3E2-4F3A-BE07-4AD817B5C17B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30-34 роки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7C0A2ACB-3FAA-47AF-A6D0-48042FD05B29}" type="parTrans" cxnId="{CC5AE249-26E6-4C8C-95AC-867754F9BE6F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2812CC03-14BB-4974-8419-AC6A7E484628}" type="sibTrans" cxnId="{CC5AE249-26E6-4C8C-95AC-867754F9BE6F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53475705-2F57-4D3C-AF64-F3CFCB5F31B1}" type="pres">
      <dgm:prSet presAssocID="{86E95E70-254E-4CC5-8C62-6A6CB04BBF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7FCA2C2-C0CB-4E69-88BF-1BB59B21C1F4}" type="pres">
      <dgm:prSet presAssocID="{4026A357-4C7D-4864-AECA-1894D884A0B7}" presName="parentLin" presStyleCnt="0"/>
      <dgm:spPr/>
    </dgm:pt>
    <dgm:pt modelId="{90067EDE-5421-40BF-B4F3-CB564D3382DF}" type="pres">
      <dgm:prSet presAssocID="{4026A357-4C7D-4864-AECA-1894D884A0B7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52334CEA-F015-4F3F-96E9-14875E18BBD9}" type="pres">
      <dgm:prSet presAssocID="{4026A357-4C7D-4864-AECA-1894D884A0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0871D6-2400-46F9-8A2C-FAE26306D2F0}" type="pres">
      <dgm:prSet presAssocID="{4026A357-4C7D-4864-AECA-1894D884A0B7}" presName="negativeSpace" presStyleCnt="0"/>
      <dgm:spPr/>
    </dgm:pt>
    <dgm:pt modelId="{9A32D312-560D-423F-912E-6497BB8784FA}" type="pres">
      <dgm:prSet presAssocID="{4026A357-4C7D-4864-AECA-1894D884A0B7}" presName="childText" presStyleLbl="conFgAcc1" presStyleIdx="0" presStyleCnt="3">
        <dgm:presLayoutVars>
          <dgm:bulletEnabled val="1"/>
        </dgm:presLayoutVars>
      </dgm:prSet>
      <dgm:spPr/>
    </dgm:pt>
    <dgm:pt modelId="{993320B9-5BD9-4FC3-A609-DAA26CBAD086}" type="pres">
      <dgm:prSet presAssocID="{AC617904-36F0-40FB-A0BD-EA793E6A22D5}" presName="spaceBetweenRectangles" presStyleCnt="0"/>
      <dgm:spPr/>
    </dgm:pt>
    <dgm:pt modelId="{840521E0-BE22-4541-B668-E2E8EC369911}" type="pres">
      <dgm:prSet presAssocID="{FFA5B739-BD04-462F-BC25-3986AA392F85}" presName="parentLin" presStyleCnt="0"/>
      <dgm:spPr/>
    </dgm:pt>
    <dgm:pt modelId="{7D27BD9D-FEDC-4035-AF47-A525E9193018}" type="pres">
      <dgm:prSet presAssocID="{FFA5B739-BD04-462F-BC25-3986AA392F85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5F706AD2-8EDB-43A2-832F-AFF3B6464BDB}" type="pres">
      <dgm:prSet presAssocID="{FFA5B739-BD04-462F-BC25-3986AA392F8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0A26BF-15A4-4686-B340-D4B63A66CA0B}" type="pres">
      <dgm:prSet presAssocID="{FFA5B739-BD04-462F-BC25-3986AA392F85}" presName="negativeSpace" presStyleCnt="0"/>
      <dgm:spPr/>
    </dgm:pt>
    <dgm:pt modelId="{A992F3F1-16E1-4D5F-8E35-85B02A837C54}" type="pres">
      <dgm:prSet presAssocID="{FFA5B739-BD04-462F-BC25-3986AA392F85}" presName="childText" presStyleLbl="conFgAcc1" presStyleIdx="1" presStyleCnt="3">
        <dgm:presLayoutVars>
          <dgm:bulletEnabled val="1"/>
        </dgm:presLayoutVars>
      </dgm:prSet>
      <dgm:spPr/>
    </dgm:pt>
    <dgm:pt modelId="{4EAD10F8-1F94-4F1E-BA0C-CA305E26F07F}" type="pres">
      <dgm:prSet presAssocID="{7F3E61D9-8829-47D2-ACA0-80CA2218FE79}" presName="spaceBetweenRectangles" presStyleCnt="0"/>
      <dgm:spPr/>
    </dgm:pt>
    <dgm:pt modelId="{59F6C99D-F1A6-433C-8B56-F068A626655D}" type="pres">
      <dgm:prSet presAssocID="{C48BD574-D3E2-4F3A-BE07-4AD817B5C17B}" presName="parentLin" presStyleCnt="0"/>
      <dgm:spPr/>
    </dgm:pt>
    <dgm:pt modelId="{F7EEE5F1-8434-4EA3-84AD-8DEEECAFE8E2}" type="pres">
      <dgm:prSet presAssocID="{C48BD574-D3E2-4F3A-BE07-4AD817B5C17B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4D01D825-FF1D-493A-82B3-64EB24717125}" type="pres">
      <dgm:prSet presAssocID="{C48BD574-D3E2-4F3A-BE07-4AD817B5C1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51A2A2-1E2F-43F3-AB69-81E27EBA4373}" type="pres">
      <dgm:prSet presAssocID="{C48BD574-D3E2-4F3A-BE07-4AD817B5C17B}" presName="negativeSpace" presStyleCnt="0"/>
      <dgm:spPr/>
    </dgm:pt>
    <dgm:pt modelId="{E23C082A-5889-453F-AAE5-DB43188B2212}" type="pres">
      <dgm:prSet presAssocID="{C48BD574-D3E2-4F3A-BE07-4AD817B5C17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0EE592B-35A2-482C-92CE-95C9E63EBE19}" type="presOf" srcId="{86E95E70-254E-4CC5-8C62-6A6CB04BBF8B}" destId="{53475705-2F57-4D3C-AF64-F3CFCB5F31B1}" srcOrd="0" destOrd="0" presId="urn:microsoft.com/office/officeart/2005/8/layout/list1"/>
    <dgm:cxn modelId="{887C7318-5309-4865-800F-468D95AB0D6C}" type="presOf" srcId="{C48BD574-D3E2-4F3A-BE07-4AD817B5C17B}" destId="{F7EEE5F1-8434-4EA3-84AD-8DEEECAFE8E2}" srcOrd="0" destOrd="0" presId="urn:microsoft.com/office/officeart/2005/8/layout/list1"/>
    <dgm:cxn modelId="{D2D0B28D-A839-434D-9E35-2390E9AE3E13}" srcId="{86E95E70-254E-4CC5-8C62-6A6CB04BBF8B}" destId="{FFA5B739-BD04-462F-BC25-3986AA392F85}" srcOrd="1" destOrd="0" parTransId="{CAAD0361-881D-4D4D-A8C4-A8BCEC004903}" sibTransId="{7F3E61D9-8829-47D2-ACA0-80CA2218FE79}"/>
    <dgm:cxn modelId="{CC5AE249-26E6-4C8C-95AC-867754F9BE6F}" srcId="{86E95E70-254E-4CC5-8C62-6A6CB04BBF8B}" destId="{C48BD574-D3E2-4F3A-BE07-4AD817B5C17B}" srcOrd="2" destOrd="0" parTransId="{7C0A2ACB-3FAA-47AF-A6D0-48042FD05B29}" sibTransId="{2812CC03-14BB-4974-8419-AC6A7E484628}"/>
    <dgm:cxn modelId="{F553239B-A3F1-4D0F-B319-7E2DEDD50FF4}" type="presOf" srcId="{4026A357-4C7D-4864-AECA-1894D884A0B7}" destId="{52334CEA-F015-4F3F-96E9-14875E18BBD9}" srcOrd="1" destOrd="0" presId="urn:microsoft.com/office/officeart/2005/8/layout/list1"/>
    <dgm:cxn modelId="{22CCF87C-CD5B-4729-AA9C-B067C8C1F105}" srcId="{86E95E70-254E-4CC5-8C62-6A6CB04BBF8B}" destId="{4026A357-4C7D-4864-AECA-1894D884A0B7}" srcOrd="0" destOrd="0" parTransId="{362887D8-B87F-452C-914E-C5AB26727102}" sibTransId="{AC617904-36F0-40FB-A0BD-EA793E6A22D5}"/>
    <dgm:cxn modelId="{B14639A0-21C5-49DF-9843-1840DE1812FF}" type="presOf" srcId="{4026A357-4C7D-4864-AECA-1894D884A0B7}" destId="{90067EDE-5421-40BF-B4F3-CB564D3382DF}" srcOrd="0" destOrd="0" presId="urn:microsoft.com/office/officeart/2005/8/layout/list1"/>
    <dgm:cxn modelId="{D162C5AB-0BBD-475B-9409-EA3D1181A117}" type="presOf" srcId="{FFA5B739-BD04-462F-BC25-3986AA392F85}" destId="{7D27BD9D-FEDC-4035-AF47-A525E9193018}" srcOrd="0" destOrd="0" presId="urn:microsoft.com/office/officeart/2005/8/layout/list1"/>
    <dgm:cxn modelId="{B6290385-6564-4FFB-AD18-E2008379703D}" type="presOf" srcId="{FFA5B739-BD04-462F-BC25-3986AA392F85}" destId="{5F706AD2-8EDB-43A2-832F-AFF3B6464BDB}" srcOrd="1" destOrd="0" presId="urn:microsoft.com/office/officeart/2005/8/layout/list1"/>
    <dgm:cxn modelId="{F6AC096B-9755-4E83-A317-5108F243FF2B}" type="presOf" srcId="{C48BD574-D3E2-4F3A-BE07-4AD817B5C17B}" destId="{4D01D825-FF1D-493A-82B3-64EB24717125}" srcOrd="1" destOrd="0" presId="urn:microsoft.com/office/officeart/2005/8/layout/list1"/>
    <dgm:cxn modelId="{76B5194F-7D03-44EC-AA2B-83BA6A6626B2}" type="presParOf" srcId="{53475705-2F57-4D3C-AF64-F3CFCB5F31B1}" destId="{C7FCA2C2-C0CB-4E69-88BF-1BB59B21C1F4}" srcOrd="0" destOrd="0" presId="urn:microsoft.com/office/officeart/2005/8/layout/list1"/>
    <dgm:cxn modelId="{71D8E176-A91B-402E-A85B-EB8393366918}" type="presParOf" srcId="{C7FCA2C2-C0CB-4E69-88BF-1BB59B21C1F4}" destId="{90067EDE-5421-40BF-B4F3-CB564D3382DF}" srcOrd="0" destOrd="0" presId="urn:microsoft.com/office/officeart/2005/8/layout/list1"/>
    <dgm:cxn modelId="{7027EFC7-2CD5-484C-AAC4-1A2AC8EE3813}" type="presParOf" srcId="{C7FCA2C2-C0CB-4E69-88BF-1BB59B21C1F4}" destId="{52334CEA-F015-4F3F-96E9-14875E18BBD9}" srcOrd="1" destOrd="0" presId="urn:microsoft.com/office/officeart/2005/8/layout/list1"/>
    <dgm:cxn modelId="{05DD2300-82EA-4AC7-A847-F4801BBD633B}" type="presParOf" srcId="{53475705-2F57-4D3C-AF64-F3CFCB5F31B1}" destId="{A90871D6-2400-46F9-8A2C-FAE26306D2F0}" srcOrd="1" destOrd="0" presId="urn:microsoft.com/office/officeart/2005/8/layout/list1"/>
    <dgm:cxn modelId="{D537852D-83CD-4366-B2B9-E1A6D1A6EB9F}" type="presParOf" srcId="{53475705-2F57-4D3C-AF64-F3CFCB5F31B1}" destId="{9A32D312-560D-423F-912E-6497BB8784FA}" srcOrd="2" destOrd="0" presId="urn:microsoft.com/office/officeart/2005/8/layout/list1"/>
    <dgm:cxn modelId="{16265922-927D-47BD-8BD4-3FAF09411DDC}" type="presParOf" srcId="{53475705-2F57-4D3C-AF64-F3CFCB5F31B1}" destId="{993320B9-5BD9-4FC3-A609-DAA26CBAD086}" srcOrd="3" destOrd="0" presId="urn:microsoft.com/office/officeart/2005/8/layout/list1"/>
    <dgm:cxn modelId="{2F6A549F-1F2E-4A36-BD8E-459B1052E7C0}" type="presParOf" srcId="{53475705-2F57-4D3C-AF64-F3CFCB5F31B1}" destId="{840521E0-BE22-4541-B668-E2E8EC369911}" srcOrd="4" destOrd="0" presId="urn:microsoft.com/office/officeart/2005/8/layout/list1"/>
    <dgm:cxn modelId="{8A0B0C30-9DDF-45BE-9E0F-9519B02086B2}" type="presParOf" srcId="{840521E0-BE22-4541-B668-E2E8EC369911}" destId="{7D27BD9D-FEDC-4035-AF47-A525E9193018}" srcOrd="0" destOrd="0" presId="urn:microsoft.com/office/officeart/2005/8/layout/list1"/>
    <dgm:cxn modelId="{4C5C15AA-C280-4368-98D6-2B8E10660824}" type="presParOf" srcId="{840521E0-BE22-4541-B668-E2E8EC369911}" destId="{5F706AD2-8EDB-43A2-832F-AFF3B6464BDB}" srcOrd="1" destOrd="0" presId="urn:microsoft.com/office/officeart/2005/8/layout/list1"/>
    <dgm:cxn modelId="{7BA8D5D5-C538-4900-B72A-4B3BBC07B2E9}" type="presParOf" srcId="{53475705-2F57-4D3C-AF64-F3CFCB5F31B1}" destId="{830A26BF-15A4-4686-B340-D4B63A66CA0B}" srcOrd="5" destOrd="0" presId="urn:microsoft.com/office/officeart/2005/8/layout/list1"/>
    <dgm:cxn modelId="{515ECDB5-63CA-4846-B049-56811236C759}" type="presParOf" srcId="{53475705-2F57-4D3C-AF64-F3CFCB5F31B1}" destId="{A992F3F1-16E1-4D5F-8E35-85B02A837C54}" srcOrd="6" destOrd="0" presId="urn:microsoft.com/office/officeart/2005/8/layout/list1"/>
    <dgm:cxn modelId="{11E1A01B-EC98-48B7-8149-C8B9E106318D}" type="presParOf" srcId="{53475705-2F57-4D3C-AF64-F3CFCB5F31B1}" destId="{4EAD10F8-1F94-4F1E-BA0C-CA305E26F07F}" srcOrd="7" destOrd="0" presId="urn:microsoft.com/office/officeart/2005/8/layout/list1"/>
    <dgm:cxn modelId="{162B2643-762C-4559-A974-0C29A2DAA0F5}" type="presParOf" srcId="{53475705-2F57-4D3C-AF64-F3CFCB5F31B1}" destId="{59F6C99D-F1A6-433C-8B56-F068A626655D}" srcOrd="8" destOrd="0" presId="urn:microsoft.com/office/officeart/2005/8/layout/list1"/>
    <dgm:cxn modelId="{B91CB335-1ED5-4288-8D81-080B9791ECAA}" type="presParOf" srcId="{59F6C99D-F1A6-433C-8B56-F068A626655D}" destId="{F7EEE5F1-8434-4EA3-84AD-8DEEECAFE8E2}" srcOrd="0" destOrd="0" presId="urn:microsoft.com/office/officeart/2005/8/layout/list1"/>
    <dgm:cxn modelId="{3858FC6E-E070-4749-BAD7-E96D4B0F0FA2}" type="presParOf" srcId="{59F6C99D-F1A6-433C-8B56-F068A626655D}" destId="{4D01D825-FF1D-493A-82B3-64EB24717125}" srcOrd="1" destOrd="0" presId="urn:microsoft.com/office/officeart/2005/8/layout/list1"/>
    <dgm:cxn modelId="{EA441834-B1F4-4B55-9C72-31E66E0FCD5C}" type="presParOf" srcId="{53475705-2F57-4D3C-AF64-F3CFCB5F31B1}" destId="{DA51A2A2-1E2F-43F3-AB69-81E27EBA4373}" srcOrd="9" destOrd="0" presId="urn:microsoft.com/office/officeart/2005/8/layout/list1"/>
    <dgm:cxn modelId="{C23ABD61-CD23-479B-AA9F-9A43E836DDB2}" type="presParOf" srcId="{53475705-2F57-4D3C-AF64-F3CFCB5F31B1}" destId="{E23C082A-5889-453F-AAE5-DB43188B2212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32D312-560D-423F-912E-6497BB8784FA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34CEA-F015-4F3F-96E9-14875E18BBD9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latin typeface="Times New Roman" pitchFamily="18" charset="0"/>
              <a:cs typeface="Times New Roman" pitchFamily="18" charset="0"/>
            </a:rPr>
            <a:t>15-24 роки</a:t>
          </a:r>
          <a:endParaRPr lang="uk-UA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6459"/>
        <a:ext cx="4267200" cy="915120"/>
      </dsp:txXfrm>
    </dsp:sp>
    <dsp:sp modelId="{A992F3F1-16E1-4D5F-8E35-85B02A837C54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06AD2-8EDB-43A2-832F-AFF3B6464BDB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latin typeface="Times New Roman" pitchFamily="18" charset="0"/>
              <a:cs typeface="Times New Roman" pitchFamily="18" charset="0"/>
            </a:rPr>
            <a:t>25-29 років</a:t>
          </a:r>
          <a:endParaRPr lang="uk-UA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1412619"/>
        <a:ext cx="4267200" cy="915120"/>
      </dsp:txXfrm>
    </dsp:sp>
    <dsp:sp modelId="{E23C082A-5889-453F-AAE5-DB43188B2212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1D825-FF1D-493A-82B3-64EB24717125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latin typeface="Times New Roman" pitchFamily="18" charset="0"/>
              <a:cs typeface="Times New Roman" pitchFamily="18" charset="0"/>
            </a:rPr>
            <a:t>30-34 роки</a:t>
          </a:r>
          <a:endParaRPr lang="uk-UA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2818780"/>
        <a:ext cx="4267200" cy="91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D84A0-0371-4424-B7CD-5BAEAC4FBC9D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2957C-BDE2-4F49-BA06-45078A3B61B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2957C-BDE2-4F49-BA06-45078A3B61BE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97B5-1D7D-43A0-85ED-5C3331879667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1FC8-1893-4053-83ED-F08790255A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97B5-1D7D-43A0-85ED-5C3331879667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1FC8-1893-4053-83ED-F08790255A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97B5-1D7D-43A0-85ED-5C3331879667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1FC8-1893-4053-83ED-F08790255A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97B5-1D7D-43A0-85ED-5C3331879667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1FC8-1893-4053-83ED-F08790255A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97B5-1D7D-43A0-85ED-5C3331879667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1FC8-1893-4053-83ED-F08790255A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97B5-1D7D-43A0-85ED-5C3331879667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1FC8-1893-4053-83ED-F08790255A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97B5-1D7D-43A0-85ED-5C3331879667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1FC8-1893-4053-83ED-F08790255A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97B5-1D7D-43A0-85ED-5C3331879667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1FC8-1893-4053-83ED-F08790255A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97B5-1D7D-43A0-85ED-5C3331879667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1FC8-1893-4053-83ED-F08790255A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97B5-1D7D-43A0-85ED-5C3331879667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1FC8-1893-4053-83ED-F08790255A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97B5-1D7D-43A0-85ED-5C3331879667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1FC8-1893-4053-83ED-F08790255A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097B5-1D7D-43A0-85ED-5C3331879667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71FC8-1893-4053-83ED-F08790255AC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sconf.com/rus/archive_%20view/634" TargetMode="External"/><Relationship Id="rId7" Type="http://schemas.openxmlformats.org/officeDocument/2006/relationships/hyperlink" Target="http://www.viche.info/news/2304/" TargetMode="External"/><Relationship Id="rId2" Type="http://schemas.openxmlformats.org/officeDocument/2006/relationships/hyperlink" Target="http://www.ukrstat.gov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ld.niss.gov.ua/Monitor/December2009/15.htm" TargetMode="External"/><Relationship Id="rId5" Type="http://schemas.openxmlformats.org/officeDocument/2006/relationships/hyperlink" Target="http://www.unfpa.org.ua/%20files/articles/1/73/Youth%20and%20Youth%20Policy%20-%20Demo%20%20Aspects%20(UA).pdf" TargetMode="External"/><Relationship Id="rId4" Type="http://schemas.openxmlformats.org/officeDocument/2006/relationships/hyperlink" Target="http://www.epravda.com.ua/publications/2013/10/2/397038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136904" cy="233412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МОЛОДІЖНЕ БЕЗРОБІТТЯ В УКРАЇНІ: ПРОБЛЕМИ ТА ШЛЯХИ ВИРІШЕННЯ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3528392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Солов’янчик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А.В. </a:t>
            </a:r>
          </a:p>
          <a:p>
            <a:pPr algn="l"/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ф-т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економіки та управління, магістрант 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aljona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solo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ukr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net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924944"/>
            <a:ext cx="4896544" cy="368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Співвідношення попиту та пропозиції на ринку праці України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1567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616530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Статистичний збірник “Україна-2012”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вільне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робоче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2005 та 2012 роках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569649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645333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Статистичний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щорічник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2012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Державна служба статистики України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Розподіл випускників ВНЗ України за галузями знань, %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49447" t="20299" r="33850" b="6866"/>
          <a:stretch>
            <a:fillRect/>
          </a:stretch>
        </p:blipFill>
        <p:spPr bwMode="auto">
          <a:xfrm rot="5400000">
            <a:off x="2213990" y="-657200"/>
            <a:ext cx="4392488" cy="882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621166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Джерело: дані Держкомстату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Основні наміри молодих спеціалістів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7956375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6488668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Джерело: соціально-демографічне обстеження «Молодь України, 2010»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Тільки половина працюють за фахом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208912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6519446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Джерело: соціально-демографічне обстеження «Молодь України, 2010»</a:t>
            </a: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27280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Розподіл молоді за причинами, через які вона працює не за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спеціальністю, (% до загальної кількості цієї групи респондентів)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6309320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Джерело: соціально-демографічне обстеження «Молодь України, 2010»</a:t>
            </a: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b="5098"/>
          <a:stretch>
            <a:fillRect/>
          </a:stretch>
        </p:blipFill>
        <p:spPr bwMode="auto">
          <a:xfrm>
            <a:off x="0" y="332656"/>
            <a:ext cx="648072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292080" y="0"/>
            <a:ext cx="3851920" cy="3212976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маркетолог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інтернет-порталу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Rabota.ua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Віктор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Закотій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констатує: «нині в Україні найбільший попит, це менеджери з продажу, робітники (ті ж самі будівельники або слюсарі), фахівці з обслуговування комп’ютерних мереж, інженери (після занепаду цей фах знову стає популярним у працедавців), бухгалтери, аудитори, розробники програмного забезпечення, торгові представники, а також менеджери, зайняті доставкою товарів і зберіганням їх на складі. Також зараз просто необхідні люди з технічними спеціальностями».</a:t>
            </a:r>
          </a:p>
          <a:p>
            <a:pPr algn="just"/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1475656" y="908720"/>
            <a:ext cx="6696744" cy="5544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149080"/>
            <a:ext cx="2004303" cy="200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1941838" cy="262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140968"/>
            <a:ext cx="18002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2483768" y="501317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56176" y="508518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67744" y="43651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абітурієнт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429309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Кваліфіковані спеціалісти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51571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Робоча сила</a:t>
            </a:r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6804248" y="5733256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Попит на ринку праці</a:t>
            </a:r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6612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Пропозиція на ринку праці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04664"/>
            <a:ext cx="41764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/>
          <p:nvPr/>
        </p:nvCxnSpPr>
        <p:spPr>
          <a:xfrm>
            <a:off x="4644008" y="2708920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03848" y="285293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Інвестиції,</a:t>
            </a:r>
          </a:p>
          <a:p>
            <a:r>
              <a:rPr lang="uk-UA" dirty="0" smtClean="0"/>
              <a:t>Державне замовлення</a:t>
            </a:r>
          </a:p>
          <a:p>
            <a:endParaRPr lang="uk-UA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940152" y="321297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860032" y="2708920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32040" y="32849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Необхідні спеціалісти</a:t>
            </a:r>
            <a:endParaRPr lang="uk-UA" dirty="0"/>
          </a:p>
        </p:txBody>
      </p:sp>
      <p:sp>
        <p:nvSpPr>
          <p:cNvPr id="37" name="TextBox 36"/>
          <p:cNvSpPr txBox="1"/>
          <p:nvPr/>
        </p:nvSpPr>
        <p:spPr>
          <a:xfrm>
            <a:off x="7740352" y="1484784"/>
            <a:ext cx="140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Бюджетні видатки та доходи</a:t>
            </a:r>
            <a:endParaRPr lang="uk-UA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6948264" y="1916832"/>
            <a:ext cx="936104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55576" y="1700808"/>
            <a:ext cx="15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Молодіжна політика</a:t>
            </a:r>
            <a:endParaRPr lang="uk-UA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1835696" y="1988840"/>
            <a:ext cx="864096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88640"/>
            <a:ext cx="4330824" cy="7920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Держава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11071"/>
          <a:stretch>
            <a:fillRect/>
          </a:stretch>
        </p:blipFill>
        <p:spPr bwMode="auto">
          <a:xfrm>
            <a:off x="0" y="3356992"/>
            <a:ext cx="375264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196751"/>
          <a:ext cx="8568952" cy="493776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534260"/>
                <a:gridCol w="5034692"/>
              </a:tblGrid>
              <a:tr h="257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latin typeface="Times New Roman" pitchFamily="18" charset="0"/>
                          <a:cs typeface="Times New Roman" pitchFamily="18" charset="0"/>
                        </a:rPr>
                        <a:t>цілі</a:t>
                      </a:r>
                      <a:endParaRPr lang="uk-UA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latin typeface="Times New Roman" pitchFamily="18" charset="0"/>
                          <a:cs typeface="Times New Roman" pitchFamily="18" charset="0"/>
                        </a:rPr>
                        <a:t>як досягти</a:t>
                      </a:r>
                      <a:endParaRPr lang="uk-UA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/>
                </a:tc>
              </a:tr>
              <a:tr h="368766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1800" dirty="0">
                          <a:latin typeface="Times New Roman" pitchFamily="18" charset="0"/>
                          <a:cs typeface="Times New Roman" pitchFamily="18" charset="0"/>
                        </a:rPr>
                        <a:t>отримати максимальну вигоду від інвестицій в освіту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1800" dirty="0">
                          <a:latin typeface="Times New Roman" pitchFamily="18" charset="0"/>
                          <a:cs typeface="Times New Roman" pitchFamily="18" charset="0"/>
                        </a:rPr>
                        <a:t>підготувати майбутніх платників податків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1800" dirty="0">
                          <a:latin typeface="Times New Roman" pitchFamily="18" charset="0"/>
                          <a:cs typeface="Times New Roman" pitchFamily="18" charset="0"/>
                        </a:rPr>
                        <a:t>підготувати необхідних спеціалістів</a:t>
                      </a:r>
                      <a:endParaRPr lang="uk-UA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uk-UA" sz="1800" dirty="0">
                          <a:latin typeface="Times New Roman" pitchFamily="18" charset="0"/>
                          <a:cs typeface="Times New Roman" pitchFamily="18" charset="0"/>
                        </a:rPr>
                        <a:t>створити пільги для роботодавців у разі влаштування спеціаліста на перше робоче місце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uk-UA" sz="1800" dirty="0">
                          <a:latin typeface="Times New Roman" pitchFamily="18" charset="0"/>
                          <a:cs typeface="Times New Roman" pitchFamily="18" charset="0"/>
                        </a:rPr>
                        <a:t>збільшити </a:t>
                      </a:r>
                      <a:r>
                        <a:rPr lang="uk-UA" sz="1800" dirty="0" err="1"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r>
                        <a:rPr lang="uk-UA" sz="1800" dirty="0">
                          <a:latin typeface="Times New Roman" pitchFamily="18" charset="0"/>
                          <a:cs typeface="Times New Roman" pitchFamily="18" charset="0"/>
                        </a:rPr>
                        <a:t> місць державного замовлення для непопулярних професій та натомість скоротити фінансування популярних спеціальностей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uk-UA" sz="1800" dirty="0">
                          <a:latin typeface="Times New Roman" pitchFamily="18" charset="0"/>
                          <a:cs typeface="Times New Roman" pitchFamily="18" charset="0"/>
                        </a:rPr>
                        <a:t>відмовитися від прямого державного фінансування навчання, а надавати цільові субсидії для підготовки спеціалістів для підприємств, які зобов’язуються працевлаштувати студентів після закінчення </a:t>
                      </a:r>
                      <a:r>
                        <a:rPr lang="uk-UA" sz="1800" dirty="0" err="1">
                          <a:latin typeface="Times New Roman" pitchFamily="18" charset="0"/>
                          <a:cs typeface="Times New Roman" pitchFamily="18" charset="0"/>
                        </a:rPr>
                        <a:t>ВУЗу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uk-UA" sz="1800" dirty="0">
                          <a:latin typeface="Times New Roman" pitchFamily="18" charset="0"/>
                          <a:cs typeface="Times New Roman" pitchFamily="18" charset="0"/>
                        </a:rPr>
                        <a:t>збільшити кількість центів перепрофілювання спеціалістів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uk-UA" sz="1800" dirty="0">
                          <a:latin typeface="Times New Roman" pitchFamily="18" charset="0"/>
                          <a:cs typeface="Times New Roman" pitchFamily="18" charset="0"/>
                        </a:rPr>
                        <a:t>створити портал пошуку роботи для студентів та випускників</a:t>
                      </a:r>
                      <a:endParaRPr lang="uk-UA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320480" cy="8640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Молоді люди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2636911"/>
          <a:ext cx="8136904" cy="345948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3356061"/>
                <a:gridCol w="4780843"/>
              </a:tblGrid>
              <a:tr h="72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u="sng" dirty="0">
                          <a:latin typeface="Times New Roman" pitchFamily="18" charset="0"/>
                          <a:cs typeface="Times New Roman" pitchFamily="18" charset="0"/>
                        </a:rPr>
                        <a:t>цілі</a:t>
                      </a:r>
                      <a:endParaRPr lang="uk-UA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u="sng" dirty="0">
                          <a:latin typeface="Times New Roman" pitchFamily="18" charset="0"/>
                          <a:cs typeface="Times New Roman" pitchFamily="18" charset="0"/>
                        </a:rPr>
                        <a:t>як досягти</a:t>
                      </a:r>
                      <a:endParaRPr lang="uk-UA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/>
                </a:tc>
              </a:tr>
              <a:tr h="220368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здобути вищу освіту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набути певних вмінь та навичок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стати конкурентними на ринку праці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знайти високооплачувану роботу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розвиватися по кар’єрній сходинці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проходити тренінги, </a:t>
                      </a:r>
                      <a:r>
                        <a:rPr lang="uk-UA" sz="2000" dirty="0" err="1">
                          <a:latin typeface="Times New Roman" pitchFamily="18" charset="0"/>
                          <a:cs typeface="Times New Roman" pitchFamily="18" charset="0"/>
                        </a:rPr>
                        <a:t>мастер-класи</a:t>
                      </a: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 з отриманням сертифікатів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брати участь в програмах стажування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відвідувати ярмарки вакансій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розміщувати резюме на порталах пошуку роботи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постійно </a:t>
                      </a:r>
                      <a:r>
                        <a:rPr lang="uk-UA" sz="2000" dirty="0" err="1">
                          <a:latin typeface="Times New Roman" pitchFamily="18" charset="0"/>
                          <a:cs typeface="Times New Roman" pitchFamily="18" charset="0"/>
                        </a:rPr>
                        <a:t>моніторити</a:t>
                      </a: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 ринок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6136" y="188640"/>
            <a:ext cx="291581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5776" y="476672"/>
            <a:ext cx="5832648" cy="468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Безробіття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3429000"/>
            <a:ext cx="2016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Попит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2276872"/>
            <a:ext cx="38611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Пропозиція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836712"/>
            <a:ext cx="2376264" cy="255454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Стимулює  до підвищення конкурентоспроможності робочої сили, мобільності та адаптації до змін навколишнього середовища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рест 7"/>
          <p:cNvSpPr/>
          <p:nvPr/>
        </p:nvSpPr>
        <p:spPr>
          <a:xfrm>
            <a:off x="1115616" y="188640"/>
            <a:ext cx="576064" cy="504056"/>
          </a:xfrm>
          <a:prstGeom prst="plus">
            <a:avLst>
              <a:gd name="adj" fmla="val 3337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5301208"/>
            <a:ext cx="5832648" cy="13234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Породжує зниження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купівельної спроможності населення, зростає ризик соціального напруження, з’являються додаткові витрати на підтримку безробітних,  а бюджет втрачає платників податків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68344" y="4797152"/>
            <a:ext cx="936104" cy="216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2636912"/>
            <a:ext cx="3717852" cy="284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92211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Роботодавці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556792"/>
          <a:ext cx="8496944" cy="399288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3504559"/>
                <a:gridCol w="49923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200" u="sng" dirty="0">
                          <a:latin typeface="Times New Roman" pitchFamily="18" charset="0"/>
                          <a:cs typeface="Times New Roman" pitchFamily="18" charset="0"/>
                        </a:rPr>
                        <a:t>цілі</a:t>
                      </a:r>
                      <a:endParaRPr lang="uk-UA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200" u="sng" dirty="0">
                          <a:latin typeface="Times New Roman" pitchFamily="18" charset="0"/>
                          <a:cs typeface="Times New Roman" pitchFamily="18" charset="0"/>
                        </a:rPr>
                        <a:t>як досягти</a:t>
                      </a:r>
                      <a:endParaRPr lang="uk-UA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знайти гарних спеціалістів</a:t>
                      </a:r>
                      <a:endParaRPr lang="uk-UA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пропонувати програми стажування, практики для молодих спеціалісті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проводити день відкритих дверей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розвивати молодіжні проекти (пр..: </a:t>
                      </a:r>
                      <a:r>
                        <a:rPr lang="uk-UA" sz="2000" dirty="0" err="1">
                          <a:latin typeface="Times New Roman" pitchFamily="18" charset="0"/>
                          <a:cs typeface="Times New Roman" pitchFamily="18" charset="0"/>
                        </a:rPr>
                        <a:t>старт-ап</a:t>
                      </a: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), залучати додаткові інвестицій у цей напрямок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створити літні програми працевлаштування студентів, що дозволять здобути досвід до отримання диплому</a:t>
                      </a:r>
                      <a:endParaRPr lang="uk-UA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85010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Навчальні заклади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1556792"/>
          <a:ext cx="7920880" cy="486156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240360"/>
                <a:gridCol w="46805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u="sng" dirty="0">
                          <a:latin typeface="Times New Roman" pitchFamily="18" charset="0"/>
                          <a:cs typeface="Times New Roman" pitchFamily="18" charset="0"/>
                        </a:rPr>
                        <a:t>цілі</a:t>
                      </a:r>
                      <a:endParaRPr lang="uk-UA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u="sng" dirty="0">
                          <a:latin typeface="Times New Roman" pitchFamily="18" charset="0"/>
                          <a:cs typeface="Times New Roman" pitchFamily="18" charset="0"/>
                        </a:rPr>
                        <a:t>як досягти</a:t>
                      </a:r>
                      <a:endParaRPr lang="uk-UA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отримати більшу кількість державного замовлення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 заповнити всі контрактні місця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вдосконалити програми практики для студентів випускних курсів, а саме, надавати бази практики та контролювати за її проходженням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проводити обов’язкові конференції для абітурієнтів, студентів з питань проблем на ринку праці;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переглянути навчальні програми </a:t>
                      </a:r>
                      <a:r>
                        <a:rPr lang="uk-UA" sz="2000" dirty="0" err="1">
                          <a:latin typeface="Times New Roman" pitchFamily="18" charset="0"/>
                          <a:cs typeface="Times New Roman" pitchFamily="18" charset="0"/>
                        </a:rPr>
                        <a:t>ВУЗів</a:t>
                      </a: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, орієнтуватися на практичні семінари та лекції практикуючих спеціалістів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вдосконалити та розвивати ярмарки вакансій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7584" y="3789040"/>
            <a:ext cx="30963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 пропонують роботодавці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151216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Компанія "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Зентіва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професійні конференції та семінари для студентів фармацевтичних та хімічних факультетів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780928"/>
            <a:ext cx="8208912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KPMG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стажування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Бізнес-гра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майстер-клас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моделювання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КПМГ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Бізнес-гра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майстер-клас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КПМГ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Практичні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аудиту»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Бізнес-гра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КПМГ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Трансфертне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Юридичний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конкурс КПМГ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Кращий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студент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права"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відкритих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дверей в КПМГ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 t="35280" b="34481"/>
          <a:stretch>
            <a:fillRect/>
          </a:stretch>
        </p:blipFill>
        <p:spPr bwMode="auto">
          <a:xfrm>
            <a:off x="4355976" y="980728"/>
            <a:ext cx="28575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 t="27419" b="29493"/>
          <a:stretch>
            <a:fillRect/>
          </a:stretch>
        </p:blipFill>
        <p:spPr bwMode="auto">
          <a:xfrm>
            <a:off x="3851920" y="2708920"/>
            <a:ext cx="248602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4320480" cy="2376264"/>
          </a:xfr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Ernst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Young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"Університет "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Ernst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Young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", 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конкурс бізнес-кейсів, 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проект "Кава з партнером",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День відкритих дверей</a:t>
            </a: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851920" y="4007676"/>
            <a:ext cx="4752528" cy="193899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«P&amp;G»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Семінари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P&amp;G та молодіжні організації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Освітні програми в університетах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Он-лайн кейс стаді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20688"/>
            <a:ext cx="3199763" cy="188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2764083" cy="166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Література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71691"/>
            <a:ext cx="84969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Офіційний сайт Державної служби статистики України: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http://www.ukrstat.gov.ua/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Молодіжне безробіття в Україні: сутність, причини та шляхи розв’язання. [Електронний ресурс]. – Режим доступу: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http://asconf.com/rus/archive_ </a:t>
            </a:r>
            <a:r>
              <a:rPr lang="uk-UA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view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/634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Молодіжне безробіття: втрачене покоління? [Електронний ресурс]. – Режим доступу: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http://www.epravda.com.ua/publications/2013/10/2/397038/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Причини безробіття молоді в Україні. Н. М. Яценко, Я. Ю. Яковенко.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-Вісник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КрНУ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імені Михайла Остроградського. Випуск 1/2013 (78).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Проблеми молодіжного безробіття та шляхи його подолання. Л.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Кудіна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Л.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Яцюк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К: ГО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“Молодіжна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Альтернатива”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2011, 64 стор. 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Соціально-демографічне дослідження "Молодь України 2010" [Електронний ресурс]. – Режим доступу: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http://www.unfpa.org.ua/ </a:t>
            </a:r>
            <a:r>
              <a:rPr lang="uk-UA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files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uk-UA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articles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/1/73/</a:t>
            </a:r>
            <a:r>
              <a:rPr lang="uk-UA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Youth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%20and%20Youth%20Policy%20-%20Demo%20 </a:t>
            </a:r>
            <a:r>
              <a:rPr lang="uk-UA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Aspects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%20(UA)</a:t>
            </a:r>
            <a:r>
              <a:rPr lang="uk-UA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.pdf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Щодо перспектив запровадження в Україні гарантованого забезпечення молоді першим робочим місцем. [Електронний ресурс]. – Режим доступу: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http://old.niss.gov.ua/Monitor/December2009/15.htm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 подолати молодіжне безробіття? [Електронний ресурс]. – Режим доступу: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http://www.viche.info/news/2304/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Статистичний звіт «Україна-2012».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Статистичний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щорічник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2012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Дякую за увагу!!!</a:t>
            </a:r>
            <a:endParaRPr lang="uk-UA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683568" y="1484784"/>
          <a:ext cx="79928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83768" y="47667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uk-UA" sz="3200" dirty="0"/>
              <a:t>Рівень безробіття в Україні за 2008-2013 </a:t>
            </a:r>
            <a:r>
              <a:rPr lang="uk-UA" sz="3200" dirty="0" err="1"/>
              <a:t>рр</a:t>
            </a:r>
            <a:endParaRPr lang="uk-UA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4437112"/>
            <a:ext cx="5765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Природний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рівень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296144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молодь – громадяни України віком від 14 до 35 років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70892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941168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9940" y="836712"/>
            <a:ext cx="29216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Чи можна змінювати вікові межі молоді?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971600" y="1268760"/>
            <a:ext cx="70695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5949280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Розподіл молоді щодо матримоніальних планів на майбутнє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(% респондентів, які планують і не планують подружнє життя)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Джерело: соціально-демографічне обстеження «Молодь України, 2010»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Динаміка рівня безробіття молоді в Україні за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2008–2013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роки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Безробітні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(за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методологією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МОП) за причинами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незайнятості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статтю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2012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t="2540" r="2277"/>
          <a:stretch>
            <a:fillRect/>
          </a:stretch>
        </p:blipFill>
        <p:spPr bwMode="auto">
          <a:xfrm>
            <a:off x="611560" y="1052736"/>
            <a:ext cx="7704856" cy="5525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594928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У 2013 році особливих зрушень не спостерігається, показники на тому ж рівні</a:t>
            </a:r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194920" cy="7780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Чому???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64502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1340768"/>
            <a:ext cx="5544616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Ендогенні фактори: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недосконалі програми розвитку молоді;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диспропорції між попитом та пропозицією на ринку праці;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популяризація університетської освіти;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невідповідність кваліфікації молодих спеціалістів вимогам роботодавців;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недосконалість законодавства з питань зайнятості, суперечності щодо вікових меж молоді України;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недостатня поінформованість абітурієнтів про потреби ринку;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різний рівень розвитку регіонів України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692696"/>
            <a:ext cx="288032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Екзогенні фактори: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світова фінансово-економічна криза;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міграційні процеси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380312" y="2780928"/>
            <a:ext cx="72008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>
            <a:off x="5940152" y="4221088"/>
            <a:ext cx="648072" cy="86409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992</Words>
  <Application>Microsoft Office PowerPoint</Application>
  <PresentationFormat>Экран (4:3)</PresentationFormat>
  <Paragraphs>135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МОЛОДІЖНЕ БЕЗРОБІТТЯ В УКРАЇНІ: ПРОБЛЕМИ ТА ШЛЯХИ ВИРІШЕННЯ</vt:lpstr>
      <vt:lpstr>Безробіття</vt:lpstr>
      <vt:lpstr>Слайд 3</vt:lpstr>
      <vt:lpstr>Слайд 4</vt:lpstr>
      <vt:lpstr>Чи можна змінювати вікові межі молоді?</vt:lpstr>
      <vt:lpstr>Динаміка рівня безробіття молоді в Україні за 2008–2013 роки</vt:lpstr>
      <vt:lpstr>Безробітні (за методологією МОП) за причинами незайнятості за статтю у 2012 році</vt:lpstr>
      <vt:lpstr>Слайд 8</vt:lpstr>
      <vt:lpstr>Чому???</vt:lpstr>
      <vt:lpstr>Співвідношення попиту та пропозиції на ринку праці України</vt:lpstr>
      <vt:lpstr>Навантаження на одне вільне робоче місце у  2005 та 2012 роках</vt:lpstr>
      <vt:lpstr>Розподіл випускників ВНЗ України за галузями знань, %</vt:lpstr>
      <vt:lpstr>Основні наміри молодих спеціалістів</vt:lpstr>
      <vt:lpstr>Тільки половина працюють за фахом</vt:lpstr>
      <vt:lpstr>Слайд 15</vt:lpstr>
      <vt:lpstr>Слайд 16</vt:lpstr>
      <vt:lpstr>Слайд 17</vt:lpstr>
      <vt:lpstr>Держава</vt:lpstr>
      <vt:lpstr>Молоді люди</vt:lpstr>
      <vt:lpstr>Роботодавці</vt:lpstr>
      <vt:lpstr>Навчальні заклади</vt:lpstr>
      <vt:lpstr>Що пропонують роботодавці</vt:lpstr>
      <vt:lpstr>Слайд 23</vt:lpstr>
      <vt:lpstr>Література</vt:lpstr>
      <vt:lpstr>Дякую за увагу!!!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МОЛОДІЖНЕ БЕЗРОБІТТЯ В УКРАЇНІ: ПРОБЛЕМИ ТА ШЛЯХИ ВИРІШЕННЯ</dc:title>
  <dc:creator>Алена</dc:creator>
  <cp:lastModifiedBy>Лідія-ПК</cp:lastModifiedBy>
  <cp:revision>39</cp:revision>
  <dcterms:created xsi:type="dcterms:W3CDTF">2014-03-23T12:27:22Z</dcterms:created>
  <dcterms:modified xsi:type="dcterms:W3CDTF">2014-04-28T15:00:48Z</dcterms:modified>
</cp:coreProperties>
</file>