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Стандартный раздел" id="{F175865C-50DD-3D4D-96A1-113466E22F5D}">
          <p14:sldIdLst>
            <p14:sldId id="256"/>
            <p14:sldId id="257"/>
            <p14:sldId id="258"/>
            <p14:sldId id="259"/>
            <p14:sldId id="279"/>
            <p14:sldId id="260"/>
            <p14:sldId id="261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6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18"/>
  <c:chart>
    <c:title>
      <c:layout/>
      <c:txPr>
        <a:bodyPr/>
        <a:lstStyle/>
        <a:p>
          <a:pPr>
            <a:defRPr lang="ru-RU"/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2.0168398391269906E-2"/>
          <c:y val="7.0542150958317923E-2"/>
          <c:w val="0.61891683070866099"/>
          <c:h val="0.928375246062992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Сільськогосподарська діяльність, млрд.грн</c:v>
                </c:pt>
              </c:strCache>
            </c:strRef>
          </c:tx>
          <c:explosion val="25"/>
          <c:dPt>
            <c:idx val="1"/>
            <c:explosion val="0"/>
          </c:dPt>
          <c:dLbls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2012 рік</c:v>
                </c:pt>
                <c:pt idx="1">
                  <c:v>2013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24.1</c:v>
                </c:pt>
                <c:pt idx="1">
                  <c:v>12.5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3584924831793"/>
          <c:y val="0.25124224824358593"/>
          <c:w val="0.20222854178268901"/>
          <c:h val="0.21385549415510005"/>
        </c:manualLayout>
      </c:layout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18"/>
  <c:chart>
    <c:title>
      <c:layout/>
      <c:txPr>
        <a:bodyPr/>
        <a:lstStyle/>
        <a:p>
          <a:pPr>
            <a:defRPr lang="ru-RU"/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9.7261683825064324E-2"/>
          <c:y val="0.21675602873697003"/>
          <c:w val="0.54889598095734593"/>
          <c:h val="0.73597964260370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Урожай млн.тонн</c:v>
                </c:pt>
              </c:strCache>
            </c:strRef>
          </c:tx>
          <c:explosion val="25"/>
          <c:dPt>
            <c:idx val="1"/>
            <c:explosion val="0"/>
          </c:dPt>
          <c:dLbls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2012 рік</c:v>
                </c:pt>
                <c:pt idx="1">
                  <c:v>2013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58.4</c:v>
                </c:pt>
                <c:pt idx="1">
                  <c:v>63.5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18"/>
  <c:chart>
    <c:title>
      <c:layout/>
      <c:txPr>
        <a:bodyPr/>
        <a:lstStyle/>
        <a:p>
          <a:pPr>
            <a:defRPr lang="ru-RU"/>
          </a:pPr>
          <a:endParaRPr lang="uk-UA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Рентабельність,%</c:v>
                </c:pt>
              </c:strCache>
            </c:strRef>
          </c:tx>
          <c:dPt>
            <c:idx val="1"/>
            <c:explosion val="11"/>
          </c:dPt>
          <c:dLbls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2012 рік</c:v>
                </c:pt>
                <c:pt idx="1">
                  <c:v>2013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20.2</c:v>
                </c:pt>
                <c:pt idx="1">
                  <c:v>11.5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812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70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1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75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36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6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2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54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965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390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77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0884-E301-0049-B67B-4877D2626CBE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4712-2425-9D42-98E8-3EA5C2915E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06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455"/>
            <a:ext cx="912595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2636" y="600364"/>
            <a:ext cx="5830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ПЕРСПЕКТИВИ РОЗВИТКУ АГРОПРОМИСЛОВОЇ ГАЛУЗІ ЗА УМОВИ ІНТЕГРАЦІЇ УКРАЇНИ В ЄС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954" y="5934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FFFFFF"/>
                </a:solidFill>
              </a:rPr>
              <a:t>Звонникова Д.О.</a:t>
            </a:r>
          </a:p>
          <a:p>
            <a:pPr algn="r"/>
            <a:r>
              <a:rPr lang="ru-RU" dirty="0" smtClean="0">
                <a:solidFill>
                  <a:srgbClr val="FFFFFF"/>
                </a:solidFill>
              </a:rPr>
              <a:t>ф-т економіки та управління, магістрант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0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09" y="311727"/>
            <a:ext cx="8624455" cy="6280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Незважаючи на позитивну динаміку в агропромисловій галузі України, їй необхідні реформи</a:t>
            </a:r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091"/>
            <a:ext cx="9144000" cy="5691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30072"/>
            <a:ext cx="762000" cy="6119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289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62818" y="6373091"/>
            <a:ext cx="604982" cy="3649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2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437" y="6384636"/>
            <a:ext cx="399472" cy="4733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01364" y="6280727"/>
            <a:ext cx="466436" cy="4573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57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000" y="6396182"/>
            <a:ext cx="604982" cy="3418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55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82182" y="6338455"/>
            <a:ext cx="385618" cy="3996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8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50980"/>
            <a:ext cx="8229600" cy="8799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АПК України 2013</a:t>
            </a:r>
            <a:endParaRPr lang="ru-RU" sz="32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b="56927"/>
          <a:stretch/>
        </p:blipFill>
        <p:spPr>
          <a:xfrm>
            <a:off x="260926" y="2193636"/>
            <a:ext cx="3295073" cy="456045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/>
          <a:srcRect t="42593"/>
          <a:stretch/>
        </p:blipFill>
        <p:spPr>
          <a:xfrm>
            <a:off x="5380182" y="2043547"/>
            <a:ext cx="3532909" cy="4710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925" y="598511"/>
            <a:ext cx="8652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Результат аграрного року − 63,4 млн тонн, абсолютний рекорд в історії країни</a:t>
            </a:r>
            <a:r>
              <a:rPr lang="uk-UA" dirty="0" smtClean="0"/>
              <a:t>.</a:t>
            </a:r>
            <a:r>
              <a:rPr lang="uk-UA" dirty="0"/>
              <a:t> У 2013 році більшість областей задекларували двозначні цифри темпів приросту валового виробництва. У топ-3 регіонів із максимальною динамікою увійшли Одеський − з приростом на 40%, Миколаївський − 33% і Кіровоградський − 32%.</a:t>
            </a:r>
            <a:r>
              <a:rPr lang="uk-UA" dirty="0" smtClean="0"/>
              <a:t>  Проте це не забезпечело позитивної фінансової динаміки.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36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837" b="837"/>
          <a:stretch>
            <a:fillRect/>
          </a:stretch>
        </p:blipFill>
        <p:spPr>
          <a:xfrm>
            <a:off x="854362" y="2251566"/>
            <a:ext cx="7486073" cy="4117052"/>
          </a:xfrm>
        </p:spPr>
      </p:pic>
      <p:sp>
        <p:nvSpPr>
          <p:cNvPr id="5" name="TextBox 4"/>
          <p:cNvSpPr txBox="1"/>
          <p:nvPr/>
        </p:nvSpPr>
        <p:spPr>
          <a:xfrm>
            <a:off x="457200" y="150092"/>
            <a:ext cx="8144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rgbClr val="FF0000"/>
                </a:solidFill>
              </a:rPr>
              <a:t>2013 рік</a:t>
            </a:r>
            <a:r>
              <a:rPr lang="uk-UA" dirty="0" smtClean="0"/>
              <a:t>: замість </a:t>
            </a:r>
            <a:r>
              <a:rPr lang="uk-UA" dirty="0"/>
              <a:t>повноцінної земельної реформи – спроби створення монополіста на ринку землі. Замість підтримки аграрного сектору – намагання збільшити податкове навантаження. Замість стратегії розвитку АПК – документ-пустушка. Єдиний високий результат, який показало АПК – це високі </a:t>
            </a:r>
            <a:r>
              <a:rPr lang="uk-UA" dirty="0" smtClean="0"/>
              <a:t>врожаї. </a:t>
            </a:r>
            <a:r>
              <a:rPr lang="uk-UA" dirty="0"/>
              <a:t>М</a:t>
            </a:r>
            <a:r>
              <a:rPr lang="uk-UA" dirty="0" smtClean="0"/>
              <a:t>іністерство не </a:t>
            </a:r>
            <a:r>
              <a:rPr lang="uk-UA" dirty="0"/>
              <a:t>компенсувало </a:t>
            </a:r>
            <a:r>
              <a:rPr lang="uk-UA" dirty="0" smtClean="0"/>
              <a:t>падіння </a:t>
            </a:r>
            <a:r>
              <a:rPr lang="uk-UA" dirty="0"/>
              <a:t>доходів аграріїв через зниження закупівельних цін. Зараз лунають пропозиції ще й у 2014 році не повертати ПДВ експортерам </a:t>
            </a:r>
            <a:r>
              <a:rPr lang="uk-UA" dirty="0" smtClean="0"/>
              <a:t>зерна.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10" y="6380317"/>
            <a:ext cx="890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РЕНТАБЕЛЬНІСТЬ СІЛЬСЬКОГОСПОДАРСЬКОГО ВИРОБНИЦТВА 2011-2013 Р.Р.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8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3651"/>
            <a:ext cx="8024092" cy="68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72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818"/>
            <a:ext cx="8229600" cy="6361546"/>
          </a:xfrm>
          <a:solidFill>
            <a:srgbClr val="FFFF00">
              <a:alpha val="79000"/>
            </a:srgbClr>
          </a:solidFill>
        </p:spPr>
        <p:txBody>
          <a:bodyPr>
            <a:normAutofit fontScale="85000" lnSpcReduction="10000"/>
          </a:bodyPr>
          <a:lstStyle/>
          <a:p>
            <a:pPr marL="270000" indent="378000" algn="just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Європейська інтеграція і членство в Європейському Союзі є стратегічною метою України </a:t>
            </a:r>
            <a:endParaRPr lang="uk-UA" dirty="0" smtClean="0">
              <a:latin typeface="Times New Roman"/>
              <a:cs typeface="Times New Roman"/>
            </a:endParaRPr>
          </a:p>
          <a:p>
            <a:pPr marL="270000" indent="378000" algn="just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Для України європейська інтеграція - це шлях модернізації економіки, подолання технологічної відсталості, залучення іноземних інвестицій і новітніх технологій, створення нових робочих місць, підвищення конкурентної спро­можності вітчизняного товаровироб­ника, вихід на світові ринки</a:t>
            </a:r>
            <a:endParaRPr lang="uk-UA" dirty="0" smtClean="0">
              <a:latin typeface="Times New Roman"/>
              <a:cs typeface="Times New Roman"/>
            </a:endParaRPr>
          </a:p>
          <a:p>
            <a:pPr marL="270000" indent="378000" algn="just"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Основними політичними вигодами послідовної європейської інтеграції є зміцнення стабільності демократичної політичної системи та ЇЇ інститутів, модернізація правового поля і забез­печення прозорості національного законодавства, поглиблення культури демократії і повага до прав людини</a:t>
            </a:r>
            <a:r>
              <a:rPr lang="uk-UA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98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5879" b="5879"/>
          <a:stretch>
            <a:fillRect/>
          </a:stretch>
        </p:blipFill>
        <p:spPr>
          <a:xfrm>
            <a:off x="-1" y="0"/>
            <a:ext cx="913204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4455" y="1028343"/>
            <a:ext cx="7516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Україна є одним з найбільших виробників сільськогосподарської продукції на пострадянському просторі. АПК традиційно являється одним з найважливіших секторів української економіки. Біля 70% площі країни займають землі сільськогосподарського призначення. В 2012р. Агропромисловий комплекс забезпечував 8,2% ВВП України і 14,5% торгового експорту країни. Україна являється ярко виразним нетто-експортером сільськогосподарської продукції, Протягом 2003-2012 рр. Об</a:t>
            </a:r>
            <a:r>
              <a:rPr lang="en-US" sz="2400" dirty="0"/>
              <a:t>’</a:t>
            </a:r>
            <a:r>
              <a:rPr lang="uk-UA" sz="2400" dirty="0"/>
              <a:t>єм єкспорта в сільськогосподарській продукції з країни виріс в 5,3 рази (до 12,8 млрд.долл. в 2012р.), а об</a:t>
            </a:r>
            <a:r>
              <a:rPr lang="en-US" sz="2400" dirty="0"/>
              <a:t>’</a:t>
            </a:r>
            <a:r>
              <a:rPr lang="uk-UA" sz="2400" dirty="0"/>
              <a:t>єм імпорту – в 5,8 разів (до 6,4 млрд.долл. в 2012р.)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7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5800" y="6126163"/>
            <a:ext cx="762000" cy="6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17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207819" y="80818"/>
            <a:ext cx="8762999" cy="6696364"/>
          </a:xfrm>
        </p:spPr>
      </p:pic>
    </p:spTree>
    <p:extLst>
      <p:ext uri="{BB962C8B-B14F-4D97-AF65-F5344CB8AC3E}">
        <p14:creationId xmlns:p14="http://schemas.microsoft.com/office/powerpoint/2010/main" xmlns="" val="147203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62221772"/>
              </p:ext>
            </p:extLst>
          </p:nvPr>
        </p:nvGraphicFramePr>
        <p:xfrm>
          <a:off x="138544" y="161636"/>
          <a:ext cx="5668819" cy="35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911002749"/>
              </p:ext>
            </p:extLst>
          </p:nvPr>
        </p:nvGraphicFramePr>
        <p:xfrm>
          <a:off x="4329545" y="1812637"/>
          <a:ext cx="4814455" cy="359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550893630"/>
              </p:ext>
            </p:extLst>
          </p:nvPr>
        </p:nvGraphicFramePr>
        <p:xfrm>
          <a:off x="0" y="3475181"/>
          <a:ext cx="4883727" cy="33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862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05800" y="6246091"/>
            <a:ext cx="762000" cy="6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573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89109" y="6246091"/>
            <a:ext cx="327891" cy="6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93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5800" y="6585383"/>
            <a:ext cx="762000" cy="27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70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2012рік у цифрах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25246" y="958274"/>
            <a:ext cx="8561554" cy="5611090"/>
          </a:xfrm>
        </p:spPr>
      </p:pic>
    </p:spTree>
    <p:extLst>
      <p:ext uri="{BB962C8B-B14F-4D97-AF65-F5344CB8AC3E}">
        <p14:creationId xmlns:p14="http://schemas.microsoft.com/office/powerpoint/2010/main" xmlns="" val="3567062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358</Words>
  <Application>Microsoft Macintosh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2012рік у цифрах</vt:lpstr>
      <vt:lpstr>Слайд 10</vt:lpstr>
      <vt:lpstr>Слайд 11</vt:lpstr>
      <vt:lpstr>Слайд 12</vt:lpstr>
      <vt:lpstr>Слайд 13</vt:lpstr>
      <vt:lpstr>Слайд 14</vt:lpstr>
      <vt:lpstr>Слайд 15</vt:lpstr>
      <vt:lpstr>АПК України 2013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User</dc:creator>
  <cp:lastModifiedBy>Лідія-ПК</cp:lastModifiedBy>
  <cp:revision>18</cp:revision>
  <dcterms:created xsi:type="dcterms:W3CDTF">2014-04-03T11:22:37Z</dcterms:created>
  <dcterms:modified xsi:type="dcterms:W3CDTF">2014-04-28T14:42:46Z</dcterms:modified>
</cp:coreProperties>
</file>