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10.xml" ContentType="application/vnd.ms-office.drawingml.diagramDrawing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85" autoAdjust="0"/>
    <p:restoredTop sz="94434" autoAdjust="0"/>
  </p:normalViewPr>
  <p:slideViewPr>
    <p:cSldViewPr snapToGrid="0">
      <p:cViewPr varScale="1">
        <p:scale>
          <a:sx n="29" d="100"/>
          <a:sy n="29" d="100"/>
        </p:scale>
        <p:origin x="-77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80B767-0DCC-4701-8C2C-8F6553771934}" type="doc">
      <dgm:prSet loTypeId="urn:microsoft.com/office/officeart/2005/8/layout/default#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A583FDF-D00B-4410-8DC6-AE14781CD54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Звернемося до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положень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стандарту ISO 9001:2001. Як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зазначає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словник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термінів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стандарту, "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результативність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" (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effectiveness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–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ступінь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реалізації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запланованої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досягнення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запланованих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результатів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70C0C7-2214-4C91-B7A1-2D78984186E5}" type="parTrans" cxnId="{797A0FD9-1E2D-4380-B9D7-DA69E5C6771D}">
      <dgm:prSet/>
      <dgm:spPr/>
      <dgm:t>
        <a:bodyPr/>
        <a:lstStyle/>
        <a:p>
          <a:endParaRPr lang="ru-RU"/>
        </a:p>
      </dgm:t>
    </dgm:pt>
    <dgm:pt modelId="{0EFC0D8F-25B8-4BEE-B396-AE4332059607}" type="sibTrans" cxnId="{797A0FD9-1E2D-4380-B9D7-DA69E5C6771D}">
      <dgm:prSet/>
      <dgm:spPr/>
      <dgm:t>
        <a:bodyPr/>
        <a:lstStyle/>
        <a:p>
          <a:endParaRPr lang="ru-RU"/>
        </a:p>
      </dgm:t>
    </dgm:pt>
    <dgm:pt modelId="{155723FA-8D57-4394-A576-9A56DBE8A9DF}">
      <dgm:prSet/>
      <dgm:spPr/>
      <dgm:t>
        <a:bodyPr/>
        <a:lstStyle/>
        <a:p>
          <a:r>
            <a:rPr lang="ru-RU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Результативність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складне,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багатоелементне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багатоаспектне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явище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яке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характеризується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низкою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показників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міри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досягнення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встановлених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цілей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суб'єкта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господарювання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є "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зовнішнім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проявом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" (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негативний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позитивний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52A68C03-F57A-4E7E-8A2B-BA4FF49F182B}" type="parTrans" cxnId="{642CA6AE-A778-4DDE-8E3F-80E90060F9C1}">
      <dgm:prSet/>
      <dgm:spPr/>
      <dgm:t>
        <a:bodyPr/>
        <a:lstStyle/>
        <a:p>
          <a:endParaRPr lang="ru-RU"/>
        </a:p>
      </dgm:t>
    </dgm:pt>
    <dgm:pt modelId="{03772B4E-7CDD-46F0-BFAA-AA7401361901}" type="sibTrans" cxnId="{642CA6AE-A778-4DDE-8E3F-80E90060F9C1}">
      <dgm:prSet/>
      <dgm:spPr/>
      <dgm:t>
        <a:bodyPr/>
        <a:lstStyle/>
        <a:p>
          <a:endParaRPr lang="ru-RU"/>
        </a:p>
      </dgm:t>
    </dgm:pt>
    <dgm:pt modelId="{9A56499B-897E-4196-A885-31CFAAF14E1C}">
      <dgm:prSet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Результативність менеджменту</a:t>
          </a:r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це спроможність системи управління створювати умови для реалізації цілей і стабільного розвитку економічної ефективності, що, зокрема, залежить від міри і кількості досягнутих результатів підприємства за визначений термін.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D674EA-2D4E-4C6F-AB55-0EA23971D6D5}" type="parTrans" cxnId="{93E80C09-CE6F-41C7-97B0-777F79C238CC}">
      <dgm:prSet/>
      <dgm:spPr/>
      <dgm:t>
        <a:bodyPr/>
        <a:lstStyle/>
        <a:p>
          <a:endParaRPr lang="ru-RU"/>
        </a:p>
      </dgm:t>
    </dgm:pt>
    <dgm:pt modelId="{8E11A67F-5F54-4987-8EC4-1D85A0BC6F8D}" type="sibTrans" cxnId="{93E80C09-CE6F-41C7-97B0-777F79C238CC}">
      <dgm:prSet/>
      <dgm:spPr/>
      <dgm:t>
        <a:bodyPr/>
        <a:lstStyle/>
        <a:p>
          <a:endParaRPr lang="ru-RU"/>
        </a:p>
      </dgm:t>
    </dgm:pt>
    <dgm:pt modelId="{0371D1DC-CD01-43D4-A46D-879425DF06D1}" type="pres">
      <dgm:prSet presAssocID="{8D80B767-0DCC-4701-8C2C-8F65537719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EF860B-F486-46DD-BC68-EE79A85415C7}" type="pres">
      <dgm:prSet presAssocID="{1A583FDF-D00B-4410-8DC6-AE14781CD54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A843B-D0A1-484D-B879-C969753E4CC1}" type="pres">
      <dgm:prSet presAssocID="{0EFC0D8F-25B8-4BEE-B396-AE4332059607}" presName="sibTrans" presStyleCnt="0"/>
      <dgm:spPr/>
    </dgm:pt>
    <dgm:pt modelId="{0FDAB7E7-893C-4AEB-B629-4C56D7CB8116}" type="pres">
      <dgm:prSet presAssocID="{155723FA-8D57-4394-A576-9A56DBE8A9D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62092-31DA-4661-8206-DD062882E4EC}" type="pres">
      <dgm:prSet presAssocID="{03772B4E-7CDD-46F0-BFAA-AA7401361901}" presName="sibTrans" presStyleCnt="0"/>
      <dgm:spPr/>
    </dgm:pt>
    <dgm:pt modelId="{3EC63A62-F7F3-405A-8C2B-FDB5DCF5BD3E}" type="pres">
      <dgm:prSet presAssocID="{9A56499B-897E-4196-A885-31CFAAF14E1C}" presName="node" presStyleLbl="node1" presStyleIdx="2" presStyleCnt="3" custScaleX="156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CE4BB6-428F-4868-A8F7-7BA863F9737D}" type="presOf" srcId="{155723FA-8D57-4394-A576-9A56DBE8A9DF}" destId="{0FDAB7E7-893C-4AEB-B629-4C56D7CB8116}" srcOrd="0" destOrd="0" presId="urn:microsoft.com/office/officeart/2005/8/layout/default#1"/>
    <dgm:cxn modelId="{797A0FD9-1E2D-4380-B9D7-DA69E5C6771D}" srcId="{8D80B767-0DCC-4701-8C2C-8F6553771934}" destId="{1A583FDF-D00B-4410-8DC6-AE14781CD545}" srcOrd="0" destOrd="0" parTransId="{E770C0C7-2214-4C91-B7A1-2D78984186E5}" sibTransId="{0EFC0D8F-25B8-4BEE-B396-AE4332059607}"/>
    <dgm:cxn modelId="{93E80C09-CE6F-41C7-97B0-777F79C238CC}" srcId="{8D80B767-0DCC-4701-8C2C-8F6553771934}" destId="{9A56499B-897E-4196-A885-31CFAAF14E1C}" srcOrd="2" destOrd="0" parTransId="{6CD674EA-2D4E-4C6F-AB55-0EA23971D6D5}" sibTransId="{8E11A67F-5F54-4987-8EC4-1D85A0BC6F8D}"/>
    <dgm:cxn modelId="{58FB3017-EB56-47CA-9320-B63652800E35}" type="presOf" srcId="{8D80B767-0DCC-4701-8C2C-8F6553771934}" destId="{0371D1DC-CD01-43D4-A46D-879425DF06D1}" srcOrd="0" destOrd="0" presId="urn:microsoft.com/office/officeart/2005/8/layout/default#1"/>
    <dgm:cxn modelId="{EF12F420-FE17-4832-87C0-CF98B45456C6}" type="presOf" srcId="{1A583FDF-D00B-4410-8DC6-AE14781CD545}" destId="{12EF860B-F486-46DD-BC68-EE79A85415C7}" srcOrd="0" destOrd="0" presId="urn:microsoft.com/office/officeart/2005/8/layout/default#1"/>
    <dgm:cxn modelId="{642CA6AE-A778-4DDE-8E3F-80E90060F9C1}" srcId="{8D80B767-0DCC-4701-8C2C-8F6553771934}" destId="{155723FA-8D57-4394-A576-9A56DBE8A9DF}" srcOrd="1" destOrd="0" parTransId="{52A68C03-F57A-4E7E-8A2B-BA4FF49F182B}" sibTransId="{03772B4E-7CDD-46F0-BFAA-AA7401361901}"/>
    <dgm:cxn modelId="{4FC9CA1C-823E-4DF6-8FF9-BBF30248E793}" type="presOf" srcId="{9A56499B-897E-4196-A885-31CFAAF14E1C}" destId="{3EC63A62-F7F3-405A-8C2B-FDB5DCF5BD3E}" srcOrd="0" destOrd="0" presId="urn:microsoft.com/office/officeart/2005/8/layout/default#1"/>
    <dgm:cxn modelId="{226FF275-61B9-4F53-AE2A-E6A1214BA085}" type="presParOf" srcId="{0371D1DC-CD01-43D4-A46D-879425DF06D1}" destId="{12EF860B-F486-46DD-BC68-EE79A85415C7}" srcOrd="0" destOrd="0" presId="urn:microsoft.com/office/officeart/2005/8/layout/default#1"/>
    <dgm:cxn modelId="{5BA7C25C-FDCA-44C2-B05C-B5720A8940A5}" type="presParOf" srcId="{0371D1DC-CD01-43D4-A46D-879425DF06D1}" destId="{5C9A843B-D0A1-484D-B879-C969753E4CC1}" srcOrd="1" destOrd="0" presId="urn:microsoft.com/office/officeart/2005/8/layout/default#1"/>
    <dgm:cxn modelId="{ED56A446-A0CC-44AC-8D81-BD5B0294BF10}" type="presParOf" srcId="{0371D1DC-CD01-43D4-A46D-879425DF06D1}" destId="{0FDAB7E7-893C-4AEB-B629-4C56D7CB8116}" srcOrd="2" destOrd="0" presId="urn:microsoft.com/office/officeart/2005/8/layout/default#1"/>
    <dgm:cxn modelId="{1780ED6D-DDD7-4DCB-89E5-C165A49B49DA}" type="presParOf" srcId="{0371D1DC-CD01-43D4-A46D-879425DF06D1}" destId="{CE462092-31DA-4661-8206-DD062882E4EC}" srcOrd="3" destOrd="0" presId="urn:microsoft.com/office/officeart/2005/8/layout/default#1"/>
    <dgm:cxn modelId="{0A8D9055-FF5D-40E6-A8CF-6E236EB36D04}" type="presParOf" srcId="{0371D1DC-CD01-43D4-A46D-879425DF06D1}" destId="{3EC63A62-F7F3-405A-8C2B-FDB5DCF5BD3E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AADFBD8-6E73-4F10-B00E-CFB351617E4C}" type="doc">
      <dgm:prSet loTypeId="urn:microsoft.com/office/officeart/2005/8/layout/hProcess9" loCatId="process" qsTypeId="urn:microsoft.com/office/officeart/2005/8/quickstyle/simple1" qsCatId="simple" csTypeId="urn:microsoft.com/office/officeart/2005/8/colors/colorful1#4" csCatId="colorful" phldr="1"/>
      <dgm:spPr/>
    </dgm:pt>
    <dgm:pt modelId="{AAC65B6B-7AB9-45AA-AFCE-22EB8DD68950}">
      <dgm:prSet phldrT="[Текст]" custT="1"/>
      <dgm:spPr/>
      <dgm:t>
        <a:bodyPr/>
        <a:lstStyle/>
        <a:p>
          <a:r>
            <a:rPr lang="uk-UA" sz="1600" b="1" smtClean="0">
              <a:solidFill>
                <a:schemeClr val="tx1"/>
              </a:solidFill>
            </a:rPr>
            <a:t>забезпечення зростання обсягів діяльності;</a:t>
          </a:r>
          <a:endParaRPr lang="ru-RU" sz="1600" dirty="0">
            <a:solidFill>
              <a:schemeClr val="tx1"/>
            </a:solidFill>
          </a:endParaRPr>
        </a:p>
      </dgm:t>
    </dgm:pt>
    <dgm:pt modelId="{83111ACA-74A5-4522-B6BE-B24FF2754CF6}" type="parTrans" cxnId="{E6B03790-BE88-415E-80D1-29F6C187B095}">
      <dgm:prSet/>
      <dgm:spPr/>
      <dgm:t>
        <a:bodyPr/>
        <a:lstStyle/>
        <a:p>
          <a:endParaRPr lang="ru-RU"/>
        </a:p>
      </dgm:t>
    </dgm:pt>
    <dgm:pt modelId="{8A1B1DD2-B7E7-4F65-8748-B9F353F61F21}" type="sibTrans" cxnId="{E6B03790-BE88-415E-80D1-29F6C187B095}">
      <dgm:prSet/>
      <dgm:spPr/>
      <dgm:t>
        <a:bodyPr/>
        <a:lstStyle/>
        <a:p>
          <a:endParaRPr lang="ru-RU"/>
        </a:p>
      </dgm:t>
    </dgm:pt>
    <dgm:pt modelId="{C714F7DD-A0E4-4210-9C2B-BF496656732B}">
      <dgm:prSet custT="1"/>
      <dgm:spPr/>
      <dgm:t>
        <a:bodyPr/>
        <a:lstStyle/>
        <a:p>
          <a:r>
            <a:rPr lang="uk-UA" sz="1600" b="1" smtClean="0">
              <a:solidFill>
                <a:schemeClr val="tx1"/>
              </a:solidFill>
            </a:rPr>
            <a:t>ефективного управління витратами; </a:t>
          </a:r>
          <a:endParaRPr lang="uk-UA" sz="1600" b="1" dirty="0">
            <a:solidFill>
              <a:schemeClr val="tx1"/>
            </a:solidFill>
          </a:endParaRPr>
        </a:p>
      </dgm:t>
    </dgm:pt>
    <dgm:pt modelId="{97654EA4-3368-423C-943E-B6E993FF1D4D}" type="parTrans" cxnId="{EE113260-1BC5-49A0-A043-8540B89DF734}">
      <dgm:prSet/>
      <dgm:spPr/>
      <dgm:t>
        <a:bodyPr/>
        <a:lstStyle/>
        <a:p>
          <a:endParaRPr lang="ru-RU"/>
        </a:p>
      </dgm:t>
    </dgm:pt>
    <dgm:pt modelId="{1E39EC9E-8BD6-47E5-9FC9-7A980A70F0FB}" type="sibTrans" cxnId="{EE113260-1BC5-49A0-A043-8540B89DF734}">
      <dgm:prSet/>
      <dgm:spPr/>
      <dgm:t>
        <a:bodyPr/>
        <a:lstStyle/>
        <a:p>
          <a:endParaRPr lang="ru-RU"/>
        </a:p>
      </dgm:t>
    </dgm:pt>
    <dgm:pt modelId="{484EF9C2-69EC-4738-976A-A1670E93C2E1}">
      <dgm:prSet custT="1"/>
      <dgm:spPr/>
      <dgm:t>
        <a:bodyPr/>
        <a:lstStyle/>
        <a:p>
          <a:r>
            <a:rPr lang="uk-UA" sz="1600" b="1" smtClean="0">
              <a:solidFill>
                <a:schemeClr val="tx1"/>
              </a:solidFill>
            </a:rPr>
            <a:t>підвищення ефективності використання матеріально-технічної бази;</a:t>
          </a:r>
          <a:endParaRPr lang="uk-UA" sz="1600" b="1" dirty="0">
            <a:solidFill>
              <a:schemeClr val="tx1"/>
            </a:solidFill>
          </a:endParaRPr>
        </a:p>
      </dgm:t>
    </dgm:pt>
    <dgm:pt modelId="{F522DC9C-CFD7-4FC8-AE14-15149506CC95}" type="parTrans" cxnId="{B40A193F-AC03-499F-9775-7A4841B3A9D6}">
      <dgm:prSet/>
      <dgm:spPr/>
      <dgm:t>
        <a:bodyPr/>
        <a:lstStyle/>
        <a:p>
          <a:endParaRPr lang="ru-RU"/>
        </a:p>
      </dgm:t>
    </dgm:pt>
    <dgm:pt modelId="{91D8E643-0AD1-4EED-8606-FF6CEC05B040}" type="sibTrans" cxnId="{B40A193F-AC03-499F-9775-7A4841B3A9D6}">
      <dgm:prSet/>
      <dgm:spPr/>
      <dgm:t>
        <a:bodyPr/>
        <a:lstStyle/>
        <a:p>
          <a:endParaRPr lang="ru-RU"/>
        </a:p>
      </dgm:t>
    </dgm:pt>
    <dgm:pt modelId="{DE5C2C2B-40CC-4FDA-9189-E22C31EE57F1}">
      <dgm:prSet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оптимізації складу та структури обігових коштів; </a:t>
          </a:r>
          <a:endParaRPr lang="uk-UA" sz="1600" b="1" dirty="0">
            <a:solidFill>
              <a:schemeClr val="tx1"/>
            </a:solidFill>
          </a:endParaRPr>
        </a:p>
      </dgm:t>
    </dgm:pt>
    <dgm:pt modelId="{1ADBDBD2-FC39-436A-B3BD-86FDAF7F4F3C}" type="parTrans" cxnId="{BA9E1BA2-ADE6-433C-AF73-4B1A05803AEA}">
      <dgm:prSet/>
      <dgm:spPr/>
      <dgm:t>
        <a:bodyPr/>
        <a:lstStyle/>
        <a:p>
          <a:endParaRPr lang="ru-RU"/>
        </a:p>
      </dgm:t>
    </dgm:pt>
    <dgm:pt modelId="{4A22EC21-7BF4-4BE5-A45B-3A73FF9DD483}" type="sibTrans" cxnId="{BA9E1BA2-ADE6-433C-AF73-4B1A05803AEA}">
      <dgm:prSet/>
      <dgm:spPr/>
      <dgm:t>
        <a:bodyPr/>
        <a:lstStyle/>
        <a:p>
          <a:endParaRPr lang="ru-RU"/>
        </a:p>
      </dgm:t>
    </dgm:pt>
    <dgm:pt modelId="{A6CE7393-B3FF-493D-90C8-E26BD8DD53C4}">
      <dgm:prSet custT="1"/>
      <dgm:spPr/>
      <dgm:t>
        <a:bodyPr/>
        <a:lstStyle/>
        <a:p>
          <a:r>
            <a:rPr lang="uk-UA" sz="1600" b="1" smtClean="0">
              <a:solidFill>
                <a:schemeClr val="tx1"/>
              </a:solidFill>
            </a:rPr>
            <a:t>підвищення продуктивності праці;</a:t>
          </a:r>
          <a:endParaRPr lang="uk-UA" sz="1600" b="1" dirty="0">
            <a:solidFill>
              <a:schemeClr val="tx1"/>
            </a:solidFill>
          </a:endParaRPr>
        </a:p>
      </dgm:t>
    </dgm:pt>
    <dgm:pt modelId="{76179C3C-9D54-406F-BC2D-18182170759B}" type="parTrans" cxnId="{4D3A0665-C95D-4EB9-AFB0-963754AB2383}">
      <dgm:prSet/>
      <dgm:spPr/>
      <dgm:t>
        <a:bodyPr/>
        <a:lstStyle/>
        <a:p>
          <a:endParaRPr lang="ru-RU"/>
        </a:p>
      </dgm:t>
    </dgm:pt>
    <dgm:pt modelId="{D9C10D0E-3534-4E2B-99A3-4F71D518D03C}" type="sibTrans" cxnId="{4D3A0665-C95D-4EB9-AFB0-963754AB2383}">
      <dgm:prSet/>
      <dgm:spPr/>
      <dgm:t>
        <a:bodyPr/>
        <a:lstStyle/>
        <a:p>
          <a:endParaRPr lang="ru-RU"/>
        </a:p>
      </dgm:t>
    </dgm:pt>
    <dgm:pt modelId="{6C66E200-6941-43BC-9A6F-2ECB90F2B299}">
      <dgm:prSet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вдосконалення системи управління підприємством.</a:t>
          </a:r>
          <a:endParaRPr lang="ru-RU" sz="1600" b="1" dirty="0">
            <a:solidFill>
              <a:schemeClr val="tx1"/>
            </a:solidFill>
          </a:endParaRPr>
        </a:p>
      </dgm:t>
    </dgm:pt>
    <dgm:pt modelId="{76F7C167-6631-4CF2-9CEC-CA3111C1715A}" type="parTrans" cxnId="{FA49A114-36D1-4A11-A49D-05E6EFB97576}">
      <dgm:prSet/>
      <dgm:spPr/>
      <dgm:t>
        <a:bodyPr/>
        <a:lstStyle/>
        <a:p>
          <a:endParaRPr lang="ru-RU"/>
        </a:p>
      </dgm:t>
    </dgm:pt>
    <dgm:pt modelId="{AAB870F7-0421-4AF8-AEC6-9F43202B353F}" type="sibTrans" cxnId="{FA49A114-36D1-4A11-A49D-05E6EFB97576}">
      <dgm:prSet/>
      <dgm:spPr/>
      <dgm:t>
        <a:bodyPr/>
        <a:lstStyle/>
        <a:p>
          <a:endParaRPr lang="ru-RU"/>
        </a:p>
      </dgm:t>
    </dgm:pt>
    <dgm:pt modelId="{070ED833-386F-4612-B38A-12A59BE0A683}" type="pres">
      <dgm:prSet presAssocID="{7AADFBD8-6E73-4F10-B00E-CFB351617E4C}" presName="CompostProcess" presStyleCnt="0">
        <dgm:presLayoutVars>
          <dgm:dir/>
          <dgm:resizeHandles val="exact"/>
        </dgm:presLayoutVars>
      </dgm:prSet>
      <dgm:spPr/>
    </dgm:pt>
    <dgm:pt modelId="{F96E1238-597D-489E-BB2B-BECE54B1F53A}" type="pres">
      <dgm:prSet presAssocID="{7AADFBD8-6E73-4F10-B00E-CFB351617E4C}" presName="arrow" presStyleLbl="bgShp" presStyleIdx="0" presStyleCnt="1"/>
      <dgm:spPr/>
    </dgm:pt>
    <dgm:pt modelId="{3652DEFC-8929-41F1-9B3F-D08672BEFC85}" type="pres">
      <dgm:prSet presAssocID="{7AADFBD8-6E73-4F10-B00E-CFB351617E4C}" presName="linearProcess" presStyleCnt="0"/>
      <dgm:spPr/>
    </dgm:pt>
    <dgm:pt modelId="{D4F08720-9C1D-495C-91EF-8197F219B9D9}" type="pres">
      <dgm:prSet presAssocID="{AAC65B6B-7AB9-45AA-AFCE-22EB8DD68950}" presName="textNode" presStyleLbl="node1" presStyleIdx="0" presStyleCnt="6" custScaleX="64885" custScaleY="71467" custLinFactX="1712" custLinFactNeighborX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958D58-E9DF-4E21-B55E-F615F33070B2}" type="pres">
      <dgm:prSet presAssocID="{8A1B1DD2-B7E7-4F65-8748-B9F353F61F21}" presName="sibTrans" presStyleCnt="0"/>
      <dgm:spPr/>
    </dgm:pt>
    <dgm:pt modelId="{AA21035C-C1F9-446E-BCA9-AA3EFEB6BCD4}" type="pres">
      <dgm:prSet presAssocID="{C714F7DD-A0E4-4210-9C2B-BF496656732B}" presName="textNode" presStyleLbl="node1" presStyleIdx="1" presStyleCnt="6" custScaleX="62119" custScaleY="72726" custLinFactNeighborX="-64372" custLinFactNeighborY="6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46E16AE-7A6E-4FE5-BA44-DFE55F8EDD5F}" type="pres">
      <dgm:prSet presAssocID="{1E39EC9E-8BD6-47E5-9FC9-7A980A70F0FB}" presName="sibTrans" presStyleCnt="0"/>
      <dgm:spPr/>
    </dgm:pt>
    <dgm:pt modelId="{9785B90B-2220-427E-9C4A-A304E9CB913C}" type="pres">
      <dgm:prSet presAssocID="{484EF9C2-69EC-4738-976A-A1670E93C2E1}" presName="textNode" presStyleLbl="node1" presStyleIdx="2" presStyleCnt="6" custScaleX="60316" custScaleY="73986" custLinFactX="-8162" custLinFactNeighborX="-100000" custLinFactNeighborY="188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B8AF0E-00A0-457D-9E4A-4582D6B1EC66}" type="pres">
      <dgm:prSet presAssocID="{91D8E643-0AD1-4EED-8606-FF6CEC05B040}" presName="sibTrans" presStyleCnt="0"/>
      <dgm:spPr/>
    </dgm:pt>
    <dgm:pt modelId="{36C369DF-BFD1-49AC-9417-B23E361807B3}" type="pres">
      <dgm:prSet presAssocID="{DE5C2C2B-40CC-4FDA-9189-E22C31EE57F1}" presName="textNode" presStyleLbl="node1" presStyleIdx="3" presStyleCnt="6" custScaleX="57715" custScaleY="71467" custLinFactX="-18043" custLinFactNeighborX="-100000" custLinFactNeighborY="125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3667D9-0D3C-406B-8C81-FD9CC81DC701}" type="pres">
      <dgm:prSet presAssocID="{4A22EC21-7BF4-4BE5-A45B-3A73FF9DD483}" presName="sibTrans" presStyleCnt="0"/>
      <dgm:spPr/>
    </dgm:pt>
    <dgm:pt modelId="{9037908D-008F-48C3-AF96-5C46D5C3F166}" type="pres">
      <dgm:prSet presAssocID="{A6CE7393-B3FF-493D-90C8-E26BD8DD53C4}" presName="textNode" presStyleLbl="node1" presStyleIdx="4" presStyleCnt="6" custScaleX="55542" custScaleY="73356" custLinFactX="-29481" custLinFactNeighborX="-100000" custLinFactNeighborY="188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B0706A-8E9F-4F55-8707-41C21854FC68}" type="pres">
      <dgm:prSet presAssocID="{D9C10D0E-3534-4E2B-99A3-4F71D518D03C}" presName="sibTrans" presStyleCnt="0"/>
      <dgm:spPr/>
    </dgm:pt>
    <dgm:pt modelId="{C018D2C8-4618-4215-85FD-B648DAD279B9}" type="pres">
      <dgm:prSet presAssocID="{6C66E200-6941-43BC-9A6F-2ECB90F2B299}" presName="textNode" presStyleLbl="node1" presStyleIdx="5" presStyleCnt="6" custScaleX="49608" custScaleY="68948" custLinFactX="-39353" custLinFactNeighborX="-100000" custLinFactNeighborY="188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40A193F-AC03-499F-9775-7A4841B3A9D6}" srcId="{7AADFBD8-6E73-4F10-B00E-CFB351617E4C}" destId="{484EF9C2-69EC-4738-976A-A1670E93C2E1}" srcOrd="2" destOrd="0" parTransId="{F522DC9C-CFD7-4FC8-AE14-15149506CC95}" sibTransId="{91D8E643-0AD1-4EED-8606-FF6CEC05B040}"/>
    <dgm:cxn modelId="{4D3A0665-C95D-4EB9-AFB0-963754AB2383}" srcId="{7AADFBD8-6E73-4F10-B00E-CFB351617E4C}" destId="{A6CE7393-B3FF-493D-90C8-E26BD8DD53C4}" srcOrd="4" destOrd="0" parTransId="{76179C3C-9D54-406F-BC2D-18182170759B}" sibTransId="{D9C10D0E-3534-4E2B-99A3-4F71D518D03C}"/>
    <dgm:cxn modelId="{E6B03790-BE88-415E-80D1-29F6C187B095}" srcId="{7AADFBD8-6E73-4F10-B00E-CFB351617E4C}" destId="{AAC65B6B-7AB9-45AA-AFCE-22EB8DD68950}" srcOrd="0" destOrd="0" parTransId="{83111ACA-74A5-4522-B6BE-B24FF2754CF6}" sibTransId="{8A1B1DD2-B7E7-4F65-8748-B9F353F61F21}"/>
    <dgm:cxn modelId="{32BFAAE0-045A-46B2-88B5-77D2DE99CC82}" type="presOf" srcId="{C714F7DD-A0E4-4210-9C2B-BF496656732B}" destId="{AA21035C-C1F9-446E-BCA9-AA3EFEB6BCD4}" srcOrd="0" destOrd="0" presId="urn:microsoft.com/office/officeart/2005/8/layout/hProcess9"/>
    <dgm:cxn modelId="{CDA8BA6D-0A17-497E-82E5-230B69822ECC}" type="presOf" srcId="{AAC65B6B-7AB9-45AA-AFCE-22EB8DD68950}" destId="{D4F08720-9C1D-495C-91EF-8197F219B9D9}" srcOrd="0" destOrd="0" presId="urn:microsoft.com/office/officeart/2005/8/layout/hProcess9"/>
    <dgm:cxn modelId="{6C6B4B73-0704-4A8A-97C7-D36039E2FA6B}" type="presOf" srcId="{484EF9C2-69EC-4738-976A-A1670E93C2E1}" destId="{9785B90B-2220-427E-9C4A-A304E9CB913C}" srcOrd="0" destOrd="0" presId="urn:microsoft.com/office/officeart/2005/8/layout/hProcess9"/>
    <dgm:cxn modelId="{C4B03624-2EE7-4387-9813-BA05C26FA0C8}" type="presOf" srcId="{DE5C2C2B-40CC-4FDA-9189-E22C31EE57F1}" destId="{36C369DF-BFD1-49AC-9417-B23E361807B3}" srcOrd="0" destOrd="0" presId="urn:microsoft.com/office/officeart/2005/8/layout/hProcess9"/>
    <dgm:cxn modelId="{0634E19E-5850-4822-9127-F34136AF69EE}" type="presOf" srcId="{7AADFBD8-6E73-4F10-B00E-CFB351617E4C}" destId="{070ED833-386F-4612-B38A-12A59BE0A683}" srcOrd="0" destOrd="0" presId="urn:microsoft.com/office/officeart/2005/8/layout/hProcess9"/>
    <dgm:cxn modelId="{EE113260-1BC5-49A0-A043-8540B89DF734}" srcId="{7AADFBD8-6E73-4F10-B00E-CFB351617E4C}" destId="{C714F7DD-A0E4-4210-9C2B-BF496656732B}" srcOrd="1" destOrd="0" parTransId="{97654EA4-3368-423C-943E-B6E993FF1D4D}" sibTransId="{1E39EC9E-8BD6-47E5-9FC9-7A980A70F0FB}"/>
    <dgm:cxn modelId="{BA9E1BA2-ADE6-433C-AF73-4B1A05803AEA}" srcId="{7AADFBD8-6E73-4F10-B00E-CFB351617E4C}" destId="{DE5C2C2B-40CC-4FDA-9189-E22C31EE57F1}" srcOrd="3" destOrd="0" parTransId="{1ADBDBD2-FC39-436A-B3BD-86FDAF7F4F3C}" sibTransId="{4A22EC21-7BF4-4BE5-A45B-3A73FF9DD483}"/>
    <dgm:cxn modelId="{8EEDF018-8F6C-49AE-A38E-EC83674E81DD}" type="presOf" srcId="{A6CE7393-B3FF-493D-90C8-E26BD8DD53C4}" destId="{9037908D-008F-48C3-AF96-5C46D5C3F166}" srcOrd="0" destOrd="0" presId="urn:microsoft.com/office/officeart/2005/8/layout/hProcess9"/>
    <dgm:cxn modelId="{59FEAB55-D1C2-49E3-8ACE-A605439E5700}" type="presOf" srcId="{6C66E200-6941-43BC-9A6F-2ECB90F2B299}" destId="{C018D2C8-4618-4215-85FD-B648DAD279B9}" srcOrd="0" destOrd="0" presId="urn:microsoft.com/office/officeart/2005/8/layout/hProcess9"/>
    <dgm:cxn modelId="{FA49A114-36D1-4A11-A49D-05E6EFB97576}" srcId="{7AADFBD8-6E73-4F10-B00E-CFB351617E4C}" destId="{6C66E200-6941-43BC-9A6F-2ECB90F2B299}" srcOrd="5" destOrd="0" parTransId="{76F7C167-6631-4CF2-9CEC-CA3111C1715A}" sibTransId="{AAB870F7-0421-4AF8-AEC6-9F43202B353F}"/>
    <dgm:cxn modelId="{70BFB264-1A9E-4401-9910-EF15AA8E9CED}" type="presParOf" srcId="{070ED833-386F-4612-B38A-12A59BE0A683}" destId="{F96E1238-597D-489E-BB2B-BECE54B1F53A}" srcOrd="0" destOrd="0" presId="urn:microsoft.com/office/officeart/2005/8/layout/hProcess9"/>
    <dgm:cxn modelId="{E775B9C7-233B-4AA4-98D5-B0CF52BAE7F4}" type="presParOf" srcId="{070ED833-386F-4612-B38A-12A59BE0A683}" destId="{3652DEFC-8929-41F1-9B3F-D08672BEFC85}" srcOrd="1" destOrd="0" presId="urn:microsoft.com/office/officeart/2005/8/layout/hProcess9"/>
    <dgm:cxn modelId="{7EC9A867-4D3D-41BD-B1C5-84D1D8B7F191}" type="presParOf" srcId="{3652DEFC-8929-41F1-9B3F-D08672BEFC85}" destId="{D4F08720-9C1D-495C-91EF-8197F219B9D9}" srcOrd="0" destOrd="0" presId="urn:microsoft.com/office/officeart/2005/8/layout/hProcess9"/>
    <dgm:cxn modelId="{6FC5FEB9-04B3-48E6-95CA-F37D2851025B}" type="presParOf" srcId="{3652DEFC-8929-41F1-9B3F-D08672BEFC85}" destId="{3A958D58-E9DF-4E21-B55E-F615F33070B2}" srcOrd="1" destOrd="0" presId="urn:microsoft.com/office/officeart/2005/8/layout/hProcess9"/>
    <dgm:cxn modelId="{7D205758-E423-4ADE-A40F-E848B5C6D92A}" type="presParOf" srcId="{3652DEFC-8929-41F1-9B3F-D08672BEFC85}" destId="{AA21035C-C1F9-446E-BCA9-AA3EFEB6BCD4}" srcOrd="2" destOrd="0" presId="urn:microsoft.com/office/officeart/2005/8/layout/hProcess9"/>
    <dgm:cxn modelId="{35729B01-46C2-4433-A4D1-69DA1CA79E53}" type="presParOf" srcId="{3652DEFC-8929-41F1-9B3F-D08672BEFC85}" destId="{E46E16AE-7A6E-4FE5-BA44-DFE55F8EDD5F}" srcOrd="3" destOrd="0" presId="urn:microsoft.com/office/officeart/2005/8/layout/hProcess9"/>
    <dgm:cxn modelId="{275A6AF2-699F-46CB-BECD-E0D66B65BA25}" type="presParOf" srcId="{3652DEFC-8929-41F1-9B3F-D08672BEFC85}" destId="{9785B90B-2220-427E-9C4A-A304E9CB913C}" srcOrd="4" destOrd="0" presId="urn:microsoft.com/office/officeart/2005/8/layout/hProcess9"/>
    <dgm:cxn modelId="{5DDB32F9-D967-4659-852B-5C0C47EFAD43}" type="presParOf" srcId="{3652DEFC-8929-41F1-9B3F-D08672BEFC85}" destId="{ADB8AF0E-00A0-457D-9E4A-4582D6B1EC66}" srcOrd="5" destOrd="0" presId="urn:microsoft.com/office/officeart/2005/8/layout/hProcess9"/>
    <dgm:cxn modelId="{CF65B75B-9A1D-4FD0-81C7-A67778083261}" type="presParOf" srcId="{3652DEFC-8929-41F1-9B3F-D08672BEFC85}" destId="{36C369DF-BFD1-49AC-9417-B23E361807B3}" srcOrd="6" destOrd="0" presId="urn:microsoft.com/office/officeart/2005/8/layout/hProcess9"/>
    <dgm:cxn modelId="{44586621-E136-49BF-B539-EBFB5FE981C8}" type="presParOf" srcId="{3652DEFC-8929-41F1-9B3F-D08672BEFC85}" destId="{433667D9-0D3C-406B-8C81-FD9CC81DC701}" srcOrd="7" destOrd="0" presId="urn:microsoft.com/office/officeart/2005/8/layout/hProcess9"/>
    <dgm:cxn modelId="{F42F10F8-EAB7-44AB-8BEC-FFE0B7A1E9C4}" type="presParOf" srcId="{3652DEFC-8929-41F1-9B3F-D08672BEFC85}" destId="{9037908D-008F-48C3-AF96-5C46D5C3F166}" srcOrd="8" destOrd="0" presId="urn:microsoft.com/office/officeart/2005/8/layout/hProcess9"/>
    <dgm:cxn modelId="{040BA2F0-37FB-46BB-998C-6539BD360D1F}" type="presParOf" srcId="{3652DEFC-8929-41F1-9B3F-D08672BEFC85}" destId="{7EB0706A-8E9F-4F55-8707-41C21854FC68}" srcOrd="9" destOrd="0" presId="urn:microsoft.com/office/officeart/2005/8/layout/hProcess9"/>
    <dgm:cxn modelId="{EE8F7FD4-EC25-405B-9D92-5290975052D8}" type="presParOf" srcId="{3652DEFC-8929-41F1-9B3F-D08672BEFC85}" destId="{C018D2C8-4618-4215-85FD-B648DAD279B9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63360C-A39C-4C4D-BBEB-B235F1141D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DEF430-2345-4DB0-926E-17631782B480}">
      <dgm:prSet phldrT="[Текст]" custT="1"/>
      <dgm:spPr/>
      <dgm:t>
        <a:bodyPr/>
        <a:lstStyle/>
        <a:p>
          <a:pPr algn="ctr"/>
          <a:r>
            <a:rPr lang="uk-UA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видами витрат і ресурсів (джерелами підвищення);2) напрямами розвитку та удосконалення виробництва;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</a:t>
          </a:r>
          <a:r>
            <a:rPr lang="ru-RU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місцем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реалізації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системі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виробництвом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36B86242-021F-43EF-B794-7AA57799E11B}" type="parTrans" cxnId="{4DA069C5-94BC-49D0-882C-09AB1A9F190A}">
      <dgm:prSet/>
      <dgm:spPr/>
      <dgm:t>
        <a:bodyPr/>
        <a:lstStyle/>
        <a:p>
          <a:endParaRPr lang="ru-RU"/>
        </a:p>
      </dgm:t>
    </dgm:pt>
    <dgm:pt modelId="{D673204B-49C9-47FA-8652-F96247344DD4}" type="sibTrans" cxnId="{4DA069C5-94BC-49D0-882C-09AB1A9F190A}">
      <dgm:prSet/>
      <dgm:spPr/>
      <dgm:t>
        <a:bodyPr/>
        <a:lstStyle/>
        <a:p>
          <a:endParaRPr lang="ru-RU"/>
        </a:p>
      </dgm:t>
    </dgm:pt>
    <dgm:pt modelId="{F84B3FA7-3CDD-4A57-9C7D-F0F213D07626}">
      <dgm:prSet phldrT="[Текст]" custT="1"/>
      <dgm:spPr/>
      <dgm:t>
        <a:bodyPr/>
        <a:lstStyle/>
        <a:p>
          <a:pPr algn="ctr"/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Найбільш важливою у практичному значенні слід вважати класифікацію чинників результативності за місцем реалізації у системі управління виробництвом (третя ознака групування чинників), особливо відокремлення з них двох категорій чинників – внутрішньовиробничих і зовнішніх (народногосподарських), а також поділ сукупності внутрішніх чинників на так звані “тверді” і “м’які” чинники.</a:t>
          </a:r>
          <a:endParaRPr lang="ru-RU" sz="1800" dirty="0">
            <a:solidFill>
              <a:schemeClr val="tx1"/>
            </a:solidFill>
          </a:endParaRPr>
        </a:p>
      </dgm:t>
    </dgm:pt>
    <dgm:pt modelId="{A2F15A2E-4A21-4A7B-BEF7-07DF6EDF725C}" type="parTrans" cxnId="{65C0C329-F7C5-45C7-8AF6-BD95E93BB821}">
      <dgm:prSet/>
      <dgm:spPr/>
      <dgm:t>
        <a:bodyPr/>
        <a:lstStyle/>
        <a:p>
          <a:endParaRPr lang="ru-RU"/>
        </a:p>
      </dgm:t>
    </dgm:pt>
    <dgm:pt modelId="{34CBAD54-83A7-49F8-9ADB-E59B0D428123}" type="sibTrans" cxnId="{65C0C329-F7C5-45C7-8AF6-BD95E93BB821}">
      <dgm:prSet/>
      <dgm:spPr/>
      <dgm:t>
        <a:bodyPr/>
        <a:lstStyle/>
        <a:p>
          <a:endParaRPr lang="ru-RU"/>
        </a:p>
      </dgm:t>
    </dgm:pt>
    <dgm:pt modelId="{61ED2310-E28D-488D-B9BA-229BE541FA40}">
      <dgm:prSet custT="1"/>
      <dgm:spPr/>
      <dgm:t>
        <a:bodyPr/>
        <a:lstStyle/>
        <a:p>
          <a:pPr algn="ctr"/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“Тверді” чинники: нові технології, організація устаткування, економія матеріалів та енергії, контроль </a:t>
          </a:r>
          <a:r>
            <a:rPr lang="uk-UA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виробництва.“М’які</a:t>
          </a:r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” чинники:  продуктивність персоналу, організація і системи, більш досконалі методи роботи,  стилі управління.</a:t>
          </a:r>
          <a:endParaRPr lang="ru-RU" sz="1800" dirty="0">
            <a:solidFill>
              <a:schemeClr val="tx1"/>
            </a:solidFill>
          </a:endParaRPr>
        </a:p>
      </dgm:t>
    </dgm:pt>
    <dgm:pt modelId="{64AFCC43-2B3A-4A5D-B8E2-BFE0EB6DD8E8}" type="parTrans" cxnId="{CEF728F2-3086-4642-8E10-234570670D9B}">
      <dgm:prSet/>
      <dgm:spPr/>
      <dgm:t>
        <a:bodyPr/>
        <a:lstStyle/>
        <a:p>
          <a:endParaRPr lang="ru-RU"/>
        </a:p>
      </dgm:t>
    </dgm:pt>
    <dgm:pt modelId="{C048258F-2A5C-463C-813B-A956DACB3D38}" type="sibTrans" cxnId="{CEF728F2-3086-4642-8E10-234570670D9B}">
      <dgm:prSet/>
      <dgm:spPr/>
      <dgm:t>
        <a:bodyPr/>
        <a:lstStyle/>
        <a:p>
          <a:endParaRPr lang="ru-RU"/>
        </a:p>
      </dgm:t>
    </dgm:pt>
    <dgm:pt modelId="{45D34BCD-8AE0-4CFD-9249-C49271244B00}" type="pres">
      <dgm:prSet presAssocID="{9F63360C-A39C-4C4D-BBEB-B235F1141D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6B651F9-62D3-40CB-8BA9-A9C0EB30E5B0}" type="pres">
      <dgm:prSet presAssocID="{52DEF430-2345-4DB0-926E-17631782B480}" presName="parentText" presStyleLbl="node1" presStyleIdx="0" presStyleCnt="3" custLinFactY="-67376" custLinFactNeighborX="-374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11CC2-1305-494D-9ED1-4C6AF59BF7C5}" type="pres">
      <dgm:prSet presAssocID="{D673204B-49C9-47FA-8652-F96247344DD4}" presName="spacer" presStyleCnt="0"/>
      <dgm:spPr/>
    </dgm:pt>
    <dgm:pt modelId="{AD39783C-1F1B-4A1A-8F1C-6B507F6DA3ED}" type="pres">
      <dgm:prSet presAssocID="{F84B3FA7-3CDD-4A57-9C7D-F0F213D0762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EBBEC-9756-4AF0-9ECE-7560A769D9E5}" type="pres">
      <dgm:prSet presAssocID="{34CBAD54-83A7-49F8-9ADB-E59B0D428123}" presName="spacer" presStyleCnt="0"/>
      <dgm:spPr/>
    </dgm:pt>
    <dgm:pt modelId="{3CDD7972-FA6C-42F4-A4E3-922A48C635FE}" type="pres">
      <dgm:prSet presAssocID="{61ED2310-E28D-488D-B9BA-229BE541FA40}" presName="parentText" presStyleLbl="node1" presStyleIdx="2" presStyleCnt="3" custLinFactY="79931" custLinFactNeighborX="-97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F728F2-3086-4642-8E10-234570670D9B}" srcId="{9F63360C-A39C-4C4D-BBEB-B235F1141DFB}" destId="{61ED2310-E28D-488D-B9BA-229BE541FA40}" srcOrd="2" destOrd="0" parTransId="{64AFCC43-2B3A-4A5D-B8E2-BFE0EB6DD8E8}" sibTransId="{C048258F-2A5C-463C-813B-A956DACB3D38}"/>
    <dgm:cxn modelId="{D1BF351C-4DAB-495F-B6B3-687D42A72980}" type="presOf" srcId="{F84B3FA7-3CDD-4A57-9C7D-F0F213D07626}" destId="{AD39783C-1F1B-4A1A-8F1C-6B507F6DA3ED}" srcOrd="0" destOrd="0" presId="urn:microsoft.com/office/officeart/2005/8/layout/vList2"/>
    <dgm:cxn modelId="{4DA069C5-94BC-49D0-882C-09AB1A9F190A}" srcId="{9F63360C-A39C-4C4D-BBEB-B235F1141DFB}" destId="{52DEF430-2345-4DB0-926E-17631782B480}" srcOrd="0" destOrd="0" parTransId="{36B86242-021F-43EF-B794-7AA57799E11B}" sibTransId="{D673204B-49C9-47FA-8652-F96247344DD4}"/>
    <dgm:cxn modelId="{87389B44-6F72-4A91-9BF6-CF885EF6894A}" type="presOf" srcId="{52DEF430-2345-4DB0-926E-17631782B480}" destId="{46B651F9-62D3-40CB-8BA9-A9C0EB30E5B0}" srcOrd="0" destOrd="0" presId="urn:microsoft.com/office/officeart/2005/8/layout/vList2"/>
    <dgm:cxn modelId="{865837F6-D33C-483A-831F-69FA9AFA00CF}" type="presOf" srcId="{9F63360C-A39C-4C4D-BBEB-B235F1141DFB}" destId="{45D34BCD-8AE0-4CFD-9249-C49271244B00}" srcOrd="0" destOrd="0" presId="urn:microsoft.com/office/officeart/2005/8/layout/vList2"/>
    <dgm:cxn modelId="{652B3F8F-BD1F-4B45-BC57-14FA8A18FBE7}" type="presOf" srcId="{61ED2310-E28D-488D-B9BA-229BE541FA40}" destId="{3CDD7972-FA6C-42F4-A4E3-922A48C635FE}" srcOrd="0" destOrd="0" presId="urn:microsoft.com/office/officeart/2005/8/layout/vList2"/>
    <dgm:cxn modelId="{65C0C329-F7C5-45C7-8AF6-BD95E93BB821}" srcId="{9F63360C-A39C-4C4D-BBEB-B235F1141DFB}" destId="{F84B3FA7-3CDD-4A57-9C7D-F0F213D07626}" srcOrd="1" destOrd="0" parTransId="{A2F15A2E-4A21-4A7B-BEF7-07DF6EDF725C}" sibTransId="{34CBAD54-83A7-49F8-9ADB-E59B0D428123}"/>
    <dgm:cxn modelId="{1394F80C-8F1E-41CE-9FEE-4BF444993BF3}" type="presParOf" srcId="{45D34BCD-8AE0-4CFD-9249-C49271244B00}" destId="{46B651F9-62D3-40CB-8BA9-A9C0EB30E5B0}" srcOrd="0" destOrd="0" presId="urn:microsoft.com/office/officeart/2005/8/layout/vList2"/>
    <dgm:cxn modelId="{03BB2132-AA6B-47EE-9177-2007770C575A}" type="presParOf" srcId="{45D34BCD-8AE0-4CFD-9249-C49271244B00}" destId="{31B11CC2-1305-494D-9ED1-4C6AF59BF7C5}" srcOrd="1" destOrd="0" presId="urn:microsoft.com/office/officeart/2005/8/layout/vList2"/>
    <dgm:cxn modelId="{D833A783-8A27-4295-BC69-52F1C3AB5E49}" type="presParOf" srcId="{45D34BCD-8AE0-4CFD-9249-C49271244B00}" destId="{AD39783C-1F1B-4A1A-8F1C-6B507F6DA3ED}" srcOrd="2" destOrd="0" presId="urn:microsoft.com/office/officeart/2005/8/layout/vList2"/>
    <dgm:cxn modelId="{B431BF8F-088F-450F-8DB6-53FDB1DD4794}" type="presParOf" srcId="{45D34BCD-8AE0-4CFD-9249-C49271244B00}" destId="{2E9EBBEC-9756-4AF0-9ECE-7560A769D9E5}" srcOrd="3" destOrd="0" presId="urn:microsoft.com/office/officeart/2005/8/layout/vList2"/>
    <dgm:cxn modelId="{2B58CB4B-A40E-43F4-9C16-F1B09D336524}" type="presParOf" srcId="{45D34BCD-8AE0-4CFD-9249-C49271244B00}" destId="{3CDD7972-FA6C-42F4-A4E3-922A48C635F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D12DEB-E959-4494-8DFB-9844958F45D5}" type="doc">
      <dgm:prSet loTypeId="urn:microsoft.com/office/officeart/2005/8/layout/default#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0F0C530-08F8-476E-92F4-F61223DD328D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показників відповідальності (ASC); 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3C3AA-137B-4A4C-A5ED-32BE29E24F4B}" type="parTrans" cxnId="{DFD428B8-CB8A-4B2E-91C0-A56A1051FCF4}">
      <dgm:prSet/>
      <dgm:spPr/>
      <dgm:t>
        <a:bodyPr/>
        <a:lstStyle/>
        <a:p>
          <a:endParaRPr lang="ru-RU"/>
        </a:p>
      </dgm:t>
    </dgm:pt>
    <dgm:pt modelId="{3DB409B4-3C49-4122-A0D4-28249B39F747}" type="sibTrans" cxnId="{DFD428B8-CB8A-4B2E-91C0-A56A1051FCF4}">
      <dgm:prSet/>
      <dgm:spPr/>
      <dgm:t>
        <a:bodyPr/>
        <a:lstStyle/>
        <a:p>
          <a:endParaRPr lang="ru-RU"/>
        </a:p>
      </dgm:t>
    </dgm:pt>
    <dgm:pt modelId="{5D95AE2C-E646-44A6-A76C-E2EB54FEF550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Збалансована система показників (BSC);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21F232-4122-421C-9F7B-BBEE3B8E4462}" type="parTrans" cxnId="{8820FD27-5A80-4F2D-90F8-D42C44609365}">
      <dgm:prSet/>
      <dgm:spPr/>
      <dgm:t>
        <a:bodyPr/>
        <a:lstStyle/>
        <a:p>
          <a:endParaRPr lang="ru-RU"/>
        </a:p>
      </dgm:t>
    </dgm:pt>
    <dgm:pt modelId="{3A3B189D-9541-4556-85AD-8DA678A004F3}" type="sibTrans" cxnId="{8820FD27-5A80-4F2D-90F8-D42C44609365}">
      <dgm:prSet/>
      <dgm:spPr/>
      <dgm:t>
        <a:bodyPr/>
        <a:lstStyle/>
        <a:p>
          <a:endParaRPr lang="ru-RU"/>
        </a:p>
      </dgm:t>
    </dgm:pt>
    <dgm:pt modelId="{74AAE243-04A4-41D8-BE21-1048F3CAB8DE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Піраміда результативності </a:t>
          </a:r>
          <a:r>
            <a:rPr lang="uk-UA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МакНейра</a:t>
          </a:r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410AA7-0BB7-4DFE-B574-335144B4698B}" type="parTrans" cxnId="{52BC80A3-B5ED-499D-8DFF-32DC8DB40A05}">
      <dgm:prSet/>
      <dgm:spPr/>
      <dgm:t>
        <a:bodyPr/>
        <a:lstStyle/>
        <a:p>
          <a:endParaRPr lang="ru-RU"/>
        </a:p>
      </dgm:t>
    </dgm:pt>
    <dgm:pt modelId="{0CF4342D-3BC0-4E7B-9FD9-4CCE53BC66A3}" type="sibTrans" cxnId="{52BC80A3-B5ED-499D-8DFF-32DC8DB40A05}">
      <dgm:prSet/>
      <dgm:spPr/>
      <dgm:t>
        <a:bodyPr/>
        <a:lstStyle/>
        <a:p>
          <a:endParaRPr lang="ru-RU"/>
        </a:p>
      </dgm:t>
    </dgm:pt>
    <dgm:pt modelId="{5A06F112-651B-43EC-AC95-02CF617A9DC5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управління результативністю діяльності підприємства(ВРМ). 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F28BA6-A84D-4706-AFDF-AE72CACDD73F}" type="parTrans" cxnId="{76153C08-2F23-4FBC-9FDB-FC640ABC0896}">
      <dgm:prSet/>
      <dgm:spPr/>
      <dgm:t>
        <a:bodyPr/>
        <a:lstStyle/>
        <a:p>
          <a:endParaRPr lang="ru-RU"/>
        </a:p>
      </dgm:t>
    </dgm:pt>
    <dgm:pt modelId="{377FEAE7-B802-4EE1-A96C-2F5B1AFAC335}" type="sibTrans" cxnId="{76153C08-2F23-4FBC-9FDB-FC640ABC0896}">
      <dgm:prSet/>
      <dgm:spPr/>
      <dgm:t>
        <a:bodyPr/>
        <a:lstStyle/>
        <a:p>
          <a:endParaRPr lang="ru-RU"/>
        </a:p>
      </dgm:t>
    </dgm:pt>
    <dgm:pt modelId="{CC045B39-4E85-4EBF-9885-240C24C6866A}" type="pres">
      <dgm:prSet presAssocID="{B5D12DEB-E959-4494-8DFB-9844958F45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E6B22A-BA8C-417E-AC49-A544808E5E6D}" type="pres">
      <dgm:prSet presAssocID="{90F0C530-08F8-476E-92F4-F61223DD328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15EC37-2FD9-4C04-81E0-3310D86BAF98}" type="pres">
      <dgm:prSet presAssocID="{3DB409B4-3C49-4122-A0D4-28249B39F747}" presName="sibTrans" presStyleCnt="0"/>
      <dgm:spPr/>
    </dgm:pt>
    <dgm:pt modelId="{44EC1FA4-4C2B-43C0-8478-696BDF5B2BD8}" type="pres">
      <dgm:prSet presAssocID="{5D95AE2C-E646-44A6-A76C-E2EB54FEF55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D262C-B0BF-4A70-9E90-6AEDB620CB53}" type="pres">
      <dgm:prSet presAssocID="{3A3B189D-9541-4556-85AD-8DA678A004F3}" presName="sibTrans" presStyleCnt="0"/>
      <dgm:spPr/>
    </dgm:pt>
    <dgm:pt modelId="{1ED1A9D9-FF96-49D5-908F-74909883F0D1}" type="pres">
      <dgm:prSet presAssocID="{74AAE243-04A4-41D8-BE21-1048F3CAB8D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1405E-ADFC-479D-B4BE-E894EB28B57C}" type="pres">
      <dgm:prSet presAssocID="{0CF4342D-3BC0-4E7B-9FD9-4CCE53BC66A3}" presName="sibTrans" presStyleCnt="0"/>
      <dgm:spPr/>
    </dgm:pt>
    <dgm:pt modelId="{9121B9EB-CE14-46E6-A90D-C94534DBEAE9}" type="pres">
      <dgm:prSet presAssocID="{5A06F112-651B-43EC-AC95-02CF617A9DC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48858A-5649-4FE1-A048-42680052AC43}" type="presOf" srcId="{5D95AE2C-E646-44A6-A76C-E2EB54FEF550}" destId="{44EC1FA4-4C2B-43C0-8478-696BDF5B2BD8}" srcOrd="0" destOrd="0" presId="urn:microsoft.com/office/officeart/2005/8/layout/default#2"/>
    <dgm:cxn modelId="{695CDAF7-DACD-447A-8D5D-F7F8F20A0E13}" type="presOf" srcId="{74AAE243-04A4-41D8-BE21-1048F3CAB8DE}" destId="{1ED1A9D9-FF96-49D5-908F-74909883F0D1}" srcOrd="0" destOrd="0" presId="urn:microsoft.com/office/officeart/2005/8/layout/default#2"/>
    <dgm:cxn modelId="{E9CB6F45-7B38-4034-8749-A36D0520E295}" type="presOf" srcId="{5A06F112-651B-43EC-AC95-02CF617A9DC5}" destId="{9121B9EB-CE14-46E6-A90D-C94534DBEAE9}" srcOrd="0" destOrd="0" presId="urn:microsoft.com/office/officeart/2005/8/layout/default#2"/>
    <dgm:cxn modelId="{52BC80A3-B5ED-499D-8DFF-32DC8DB40A05}" srcId="{B5D12DEB-E959-4494-8DFB-9844958F45D5}" destId="{74AAE243-04A4-41D8-BE21-1048F3CAB8DE}" srcOrd="2" destOrd="0" parTransId="{A8410AA7-0BB7-4DFE-B574-335144B4698B}" sibTransId="{0CF4342D-3BC0-4E7B-9FD9-4CCE53BC66A3}"/>
    <dgm:cxn modelId="{B5328E47-787C-435F-A5BB-9A9151FBE9D4}" type="presOf" srcId="{B5D12DEB-E959-4494-8DFB-9844958F45D5}" destId="{CC045B39-4E85-4EBF-9885-240C24C6866A}" srcOrd="0" destOrd="0" presId="urn:microsoft.com/office/officeart/2005/8/layout/default#2"/>
    <dgm:cxn modelId="{B7890862-3E50-4BF0-BA75-A72D58FA1879}" type="presOf" srcId="{90F0C530-08F8-476E-92F4-F61223DD328D}" destId="{E3E6B22A-BA8C-417E-AC49-A544808E5E6D}" srcOrd="0" destOrd="0" presId="urn:microsoft.com/office/officeart/2005/8/layout/default#2"/>
    <dgm:cxn modelId="{8820FD27-5A80-4F2D-90F8-D42C44609365}" srcId="{B5D12DEB-E959-4494-8DFB-9844958F45D5}" destId="{5D95AE2C-E646-44A6-A76C-E2EB54FEF550}" srcOrd="1" destOrd="0" parTransId="{F121F232-4122-421C-9F7B-BBEE3B8E4462}" sibTransId="{3A3B189D-9541-4556-85AD-8DA678A004F3}"/>
    <dgm:cxn modelId="{76153C08-2F23-4FBC-9FDB-FC640ABC0896}" srcId="{B5D12DEB-E959-4494-8DFB-9844958F45D5}" destId="{5A06F112-651B-43EC-AC95-02CF617A9DC5}" srcOrd="3" destOrd="0" parTransId="{EAF28BA6-A84D-4706-AFDF-AE72CACDD73F}" sibTransId="{377FEAE7-B802-4EE1-A96C-2F5B1AFAC335}"/>
    <dgm:cxn modelId="{DFD428B8-CB8A-4B2E-91C0-A56A1051FCF4}" srcId="{B5D12DEB-E959-4494-8DFB-9844958F45D5}" destId="{90F0C530-08F8-476E-92F4-F61223DD328D}" srcOrd="0" destOrd="0" parTransId="{4803C3AA-137B-4A4C-A5ED-32BE29E24F4B}" sibTransId="{3DB409B4-3C49-4122-A0D4-28249B39F747}"/>
    <dgm:cxn modelId="{0BFA94B2-036E-4527-BECA-B896EFCC5A60}" type="presParOf" srcId="{CC045B39-4E85-4EBF-9885-240C24C6866A}" destId="{E3E6B22A-BA8C-417E-AC49-A544808E5E6D}" srcOrd="0" destOrd="0" presId="urn:microsoft.com/office/officeart/2005/8/layout/default#2"/>
    <dgm:cxn modelId="{3D0E6CFF-E18C-441B-B7A6-506A2DCBC227}" type="presParOf" srcId="{CC045B39-4E85-4EBF-9885-240C24C6866A}" destId="{F815EC37-2FD9-4C04-81E0-3310D86BAF98}" srcOrd="1" destOrd="0" presId="urn:microsoft.com/office/officeart/2005/8/layout/default#2"/>
    <dgm:cxn modelId="{65D02685-3519-465B-9BAA-324F02CFBB5C}" type="presParOf" srcId="{CC045B39-4E85-4EBF-9885-240C24C6866A}" destId="{44EC1FA4-4C2B-43C0-8478-696BDF5B2BD8}" srcOrd="2" destOrd="0" presId="urn:microsoft.com/office/officeart/2005/8/layout/default#2"/>
    <dgm:cxn modelId="{AA305E1C-6E15-4B61-8295-862652B4D5C5}" type="presParOf" srcId="{CC045B39-4E85-4EBF-9885-240C24C6866A}" destId="{B9BD262C-B0BF-4A70-9E90-6AEDB620CB53}" srcOrd="3" destOrd="0" presId="urn:microsoft.com/office/officeart/2005/8/layout/default#2"/>
    <dgm:cxn modelId="{25FB840A-9966-4759-9C13-DAC3411B2528}" type="presParOf" srcId="{CC045B39-4E85-4EBF-9885-240C24C6866A}" destId="{1ED1A9D9-FF96-49D5-908F-74909883F0D1}" srcOrd="4" destOrd="0" presId="urn:microsoft.com/office/officeart/2005/8/layout/default#2"/>
    <dgm:cxn modelId="{C58FF14C-09E8-4ED6-A871-35E98024AE29}" type="presParOf" srcId="{CC045B39-4E85-4EBF-9885-240C24C6866A}" destId="{2221405E-ADFC-479D-B4BE-E894EB28B57C}" srcOrd="5" destOrd="0" presId="urn:microsoft.com/office/officeart/2005/8/layout/default#2"/>
    <dgm:cxn modelId="{19225614-DFA0-4721-A352-1634F1E585C4}" type="presParOf" srcId="{CC045B39-4E85-4EBF-9885-240C24C6866A}" destId="{9121B9EB-CE14-46E6-A90D-C94534DBEAE9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896AE4-0A69-4080-A4C7-E6A7FFCE4C18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9369E8A5-CF2C-4F1E-8B6C-6310A40676D4}">
      <dgm:prSet phldrT="[Текст]" custT="1"/>
      <dgm:spPr/>
      <dgm:t>
        <a:bodyPr/>
        <a:lstStyle/>
        <a:p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Здійснення повноцінного стратегічного аналізу не можливе без застосування економічно обґрунтованих мір оцінки результативності бізнес-процесів у стратегічному аспекті.</a:t>
          </a:r>
          <a:endParaRPr lang="ru-RU" sz="1800" dirty="0"/>
        </a:p>
      </dgm:t>
    </dgm:pt>
    <dgm:pt modelId="{CE464B71-1A0B-4D7B-A06C-B772EB1CE3C7}" type="parTrans" cxnId="{2927C1AA-4DC0-46EB-8564-FD2735EE74BD}">
      <dgm:prSet/>
      <dgm:spPr/>
      <dgm:t>
        <a:bodyPr/>
        <a:lstStyle/>
        <a:p>
          <a:endParaRPr lang="ru-RU"/>
        </a:p>
      </dgm:t>
    </dgm:pt>
    <dgm:pt modelId="{E083CC1B-F445-47AD-AFD7-6F6518BD9D0F}" type="sibTrans" cxnId="{2927C1AA-4DC0-46EB-8564-FD2735EE74BD}">
      <dgm:prSet/>
      <dgm:spPr/>
      <dgm:t>
        <a:bodyPr/>
        <a:lstStyle/>
        <a:p>
          <a:endParaRPr lang="ru-RU"/>
        </a:p>
      </dgm:t>
    </dgm:pt>
    <dgm:pt modelId="{EB5A77BA-5234-43A2-B39D-2542DA464148}">
      <dgm:prSet custT="1"/>
      <dgm:spPr/>
      <dgm:t>
        <a:bodyPr/>
        <a:lstStyle/>
        <a:p>
          <a:r>
            <a:rPr lang="uk-UA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стратегічного вимірювання</a:t>
          </a:r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це ідентифікація, розвиток, зв’язок, збирання та оцінка вибраних показників результативності, безпосередньо пов'язаних з виконанням місії організації і досягненням її цілей.</a:t>
          </a:r>
        </a:p>
      </dgm:t>
    </dgm:pt>
    <dgm:pt modelId="{12BFA0D7-41C1-487F-B3AC-6B19A8315DD9}" type="parTrans" cxnId="{A943F55B-4723-487E-9E0A-6A0D1507B888}">
      <dgm:prSet/>
      <dgm:spPr/>
      <dgm:t>
        <a:bodyPr/>
        <a:lstStyle/>
        <a:p>
          <a:endParaRPr lang="ru-RU"/>
        </a:p>
      </dgm:t>
    </dgm:pt>
    <dgm:pt modelId="{F9067200-21EF-44C4-A293-C277D777D03E}" type="sibTrans" cxnId="{A943F55B-4723-487E-9E0A-6A0D1507B888}">
      <dgm:prSet/>
      <dgm:spPr/>
      <dgm:t>
        <a:bodyPr/>
        <a:lstStyle/>
        <a:p>
          <a:endParaRPr lang="ru-RU"/>
        </a:p>
      </dgm:t>
    </dgm:pt>
    <dgm:pt modelId="{439F2BF1-26A0-406B-8CC4-3CAAE8497DAB}" type="pres">
      <dgm:prSet presAssocID="{DE896AE4-0A69-4080-A4C7-E6A7FFCE4C18}" presName="Name0" presStyleCnt="0">
        <dgm:presLayoutVars>
          <dgm:dir/>
          <dgm:animLvl val="lvl"/>
          <dgm:resizeHandles val="exact"/>
        </dgm:presLayoutVars>
      </dgm:prSet>
      <dgm:spPr/>
    </dgm:pt>
    <dgm:pt modelId="{45DFC0EF-C53D-4DCE-BDEC-03D0B5B7E655}" type="pres">
      <dgm:prSet presAssocID="{9369E8A5-CF2C-4F1E-8B6C-6310A40676D4}" presName="parTxOnly" presStyleLbl="node1" presStyleIdx="0" presStyleCnt="2" custLinFactNeighborX="-5116" custLinFactNeighborY="-12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9832F-72DD-4D64-8951-186FBC5D6EE2}" type="pres">
      <dgm:prSet presAssocID="{E083CC1B-F445-47AD-AFD7-6F6518BD9D0F}" presName="parTxOnlySpace" presStyleCnt="0"/>
      <dgm:spPr/>
    </dgm:pt>
    <dgm:pt modelId="{44A80645-68D7-43B1-901B-D14DF81E443D}" type="pres">
      <dgm:prSet presAssocID="{EB5A77BA-5234-43A2-B39D-2542DA464148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43F55B-4723-487E-9E0A-6A0D1507B888}" srcId="{DE896AE4-0A69-4080-A4C7-E6A7FFCE4C18}" destId="{EB5A77BA-5234-43A2-B39D-2542DA464148}" srcOrd="1" destOrd="0" parTransId="{12BFA0D7-41C1-487F-B3AC-6B19A8315DD9}" sibTransId="{F9067200-21EF-44C4-A293-C277D777D03E}"/>
    <dgm:cxn modelId="{11DBE67E-E6B8-46D7-A1D9-C68EBB3CBCC6}" type="presOf" srcId="{EB5A77BA-5234-43A2-B39D-2542DA464148}" destId="{44A80645-68D7-43B1-901B-D14DF81E443D}" srcOrd="0" destOrd="0" presId="urn:microsoft.com/office/officeart/2005/8/layout/chevron1"/>
    <dgm:cxn modelId="{598A49A6-B4F9-4FAC-B578-B61287E9037B}" type="presOf" srcId="{9369E8A5-CF2C-4F1E-8B6C-6310A40676D4}" destId="{45DFC0EF-C53D-4DCE-BDEC-03D0B5B7E655}" srcOrd="0" destOrd="0" presId="urn:microsoft.com/office/officeart/2005/8/layout/chevron1"/>
    <dgm:cxn modelId="{2927C1AA-4DC0-46EB-8564-FD2735EE74BD}" srcId="{DE896AE4-0A69-4080-A4C7-E6A7FFCE4C18}" destId="{9369E8A5-CF2C-4F1E-8B6C-6310A40676D4}" srcOrd="0" destOrd="0" parTransId="{CE464B71-1A0B-4D7B-A06C-B772EB1CE3C7}" sibTransId="{E083CC1B-F445-47AD-AFD7-6F6518BD9D0F}"/>
    <dgm:cxn modelId="{3E52B267-F994-4AA5-B767-C4B2944B6E8C}" type="presOf" srcId="{DE896AE4-0A69-4080-A4C7-E6A7FFCE4C18}" destId="{439F2BF1-26A0-406B-8CC4-3CAAE8497DAB}" srcOrd="0" destOrd="0" presId="urn:microsoft.com/office/officeart/2005/8/layout/chevron1"/>
    <dgm:cxn modelId="{AB4EEF74-B6B8-4FB4-8D53-D33DAAC9CF04}" type="presParOf" srcId="{439F2BF1-26A0-406B-8CC4-3CAAE8497DAB}" destId="{45DFC0EF-C53D-4DCE-BDEC-03D0B5B7E655}" srcOrd="0" destOrd="0" presId="urn:microsoft.com/office/officeart/2005/8/layout/chevron1"/>
    <dgm:cxn modelId="{774C0D69-4A63-4BE4-8FDE-22268E56AB47}" type="presParOf" srcId="{439F2BF1-26A0-406B-8CC4-3CAAE8497DAB}" destId="{86E9832F-72DD-4D64-8951-186FBC5D6EE2}" srcOrd="1" destOrd="0" presId="urn:microsoft.com/office/officeart/2005/8/layout/chevron1"/>
    <dgm:cxn modelId="{5670B320-5CFA-4223-88D6-82B9619C2BA1}" type="presParOf" srcId="{439F2BF1-26A0-406B-8CC4-3CAAE8497DAB}" destId="{44A80645-68D7-43B1-901B-D14DF81E443D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14D875-3411-4EBD-B131-32E3A30A59D4}" type="doc">
      <dgm:prSet loTypeId="urn:microsoft.com/office/officeart/2005/8/layout/vProcess5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55C97ADA-35E4-4C9E-A571-1B3EF7CF0C0A}">
      <dgm:prSet phldrT="[Текст]" custT="1"/>
      <dgm:spPr/>
      <dgm:t>
        <a:bodyPr/>
        <a:lstStyle/>
        <a:p>
          <a:pPr algn="l"/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Ідентифікація зацікавлених сторін.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D7DA2D-F331-4282-B040-3E56574CD88D}" type="parTrans" cxnId="{309B3E56-5894-48D7-8FB1-689A07264BB0}">
      <dgm:prSet/>
      <dgm:spPr/>
      <dgm:t>
        <a:bodyPr/>
        <a:lstStyle/>
        <a:p>
          <a:endParaRPr lang="ru-RU"/>
        </a:p>
      </dgm:t>
    </dgm:pt>
    <dgm:pt modelId="{9C2AB85E-ECDA-479D-9DA6-DE6ECAAB0588}" type="sibTrans" cxnId="{309B3E56-5894-48D7-8FB1-689A07264BB0}">
      <dgm:prSet/>
      <dgm:spPr/>
      <dgm:t>
        <a:bodyPr/>
        <a:lstStyle/>
        <a:p>
          <a:endParaRPr lang="ru-RU"/>
        </a:p>
      </dgm:t>
    </dgm:pt>
    <dgm:pt modelId="{E9AB72F0-6189-4F7B-B776-FC631F061B13}">
      <dgm:prSet phldrT="[Текст]" custT="1"/>
      <dgm:spPr/>
      <dgm:t>
        <a:bodyPr/>
        <a:lstStyle/>
        <a:p>
          <a:pPr algn="l"/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внесків, отриманих від кожної зацікавленої групи осіб, і стимулів, наданих підприємством цим групам.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0392FA-FDE6-4135-8E2E-BD6E327E24B4}" type="parTrans" cxnId="{F4F50584-6F2B-4760-83FA-8B2569E3200C}">
      <dgm:prSet/>
      <dgm:spPr/>
      <dgm:t>
        <a:bodyPr/>
        <a:lstStyle/>
        <a:p>
          <a:endParaRPr lang="ru-RU"/>
        </a:p>
      </dgm:t>
    </dgm:pt>
    <dgm:pt modelId="{1111A9D6-38CF-4884-9F71-E6D3E99F39AE}" type="sibTrans" cxnId="{F4F50584-6F2B-4760-83FA-8B2569E3200C}">
      <dgm:prSet/>
      <dgm:spPr/>
      <dgm:t>
        <a:bodyPr/>
        <a:lstStyle/>
        <a:p>
          <a:endParaRPr lang="ru-RU"/>
        </a:p>
      </dgm:t>
    </dgm:pt>
    <dgm:pt modelId="{A01364EE-8294-41F6-AB26-47FA4E9E69A7}">
      <dgm:prSet phldrT="[Текст]" custT="1"/>
      <dgm:spPr/>
      <dgm:t>
        <a:bodyPr/>
        <a:lstStyle/>
        <a:p>
          <a:pPr algn="l"/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Ранжування внесків і стимулів за пріоритетом (важливістю).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FFB415-4C2B-465F-8B59-C37E98BE88CF}" type="parTrans" cxnId="{E86B2EF7-95C4-459C-94F4-5879DAA5DA96}">
      <dgm:prSet/>
      <dgm:spPr/>
      <dgm:t>
        <a:bodyPr/>
        <a:lstStyle/>
        <a:p>
          <a:endParaRPr lang="ru-RU"/>
        </a:p>
      </dgm:t>
    </dgm:pt>
    <dgm:pt modelId="{658B4841-1C68-4690-A613-714C69B82E57}" type="sibTrans" cxnId="{E86B2EF7-95C4-459C-94F4-5879DAA5DA96}">
      <dgm:prSet/>
      <dgm:spPr/>
      <dgm:t>
        <a:bodyPr/>
        <a:lstStyle/>
        <a:p>
          <a:endParaRPr lang="ru-RU"/>
        </a:p>
      </dgm:t>
    </dgm:pt>
    <dgm:pt modelId="{9D0686A8-910F-4624-8DED-8D6FD6F7D070}">
      <dgm:prSet phldrT="[Текст]" custT="1"/>
      <dgm:spPr/>
      <dgm:t>
        <a:bodyPr/>
        <a:lstStyle/>
        <a:p>
          <a:pPr algn="l"/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показників для кожного внеску і стимулу.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32C1CB-E80D-4D10-8651-7307EBF05AE9}" type="parTrans" cxnId="{92A1546A-E53B-41E7-8E0C-173EBB64F75B}">
      <dgm:prSet/>
      <dgm:spPr/>
      <dgm:t>
        <a:bodyPr/>
        <a:lstStyle/>
        <a:p>
          <a:endParaRPr lang="ru-RU"/>
        </a:p>
      </dgm:t>
    </dgm:pt>
    <dgm:pt modelId="{ECEE4A7D-984A-488C-98B2-1ACA085F3FF2}" type="sibTrans" cxnId="{92A1546A-E53B-41E7-8E0C-173EBB64F75B}">
      <dgm:prSet/>
      <dgm:spPr/>
      <dgm:t>
        <a:bodyPr/>
        <a:lstStyle/>
        <a:p>
          <a:endParaRPr lang="ru-RU"/>
        </a:p>
      </dgm:t>
    </dgm:pt>
    <dgm:pt modelId="{D4907D41-8904-47C3-8301-88A2DB1E482D}">
      <dgm:prSet phldrT="[Текст]" custT="1"/>
      <dgm:spPr/>
      <dgm:t>
        <a:bodyPr/>
        <a:lstStyle/>
        <a:p>
          <a:pPr algn="l"/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Практичне застосування вибраних показників для підготовки і прийняття стратегічних управлінських рішень.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011BDB-64F9-414D-8017-507482A00F77}" type="parTrans" cxnId="{3559AEF1-2F07-4B78-BD19-A19F03413892}">
      <dgm:prSet/>
      <dgm:spPr/>
      <dgm:t>
        <a:bodyPr/>
        <a:lstStyle/>
        <a:p>
          <a:endParaRPr lang="ru-RU"/>
        </a:p>
      </dgm:t>
    </dgm:pt>
    <dgm:pt modelId="{40847E40-4AF8-4CD4-BB76-D201AD06B641}" type="sibTrans" cxnId="{3559AEF1-2F07-4B78-BD19-A19F03413892}">
      <dgm:prSet/>
      <dgm:spPr/>
      <dgm:t>
        <a:bodyPr/>
        <a:lstStyle/>
        <a:p>
          <a:endParaRPr lang="ru-RU"/>
        </a:p>
      </dgm:t>
    </dgm:pt>
    <dgm:pt modelId="{9FF7F494-D8AA-4894-B8F0-417BFE3EE59E}" type="pres">
      <dgm:prSet presAssocID="{2414D875-3411-4EBD-B131-32E3A30A59D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3541F9-71D3-4974-9AEF-0452B0D46132}" type="pres">
      <dgm:prSet presAssocID="{2414D875-3411-4EBD-B131-32E3A30A59D4}" presName="dummyMaxCanvas" presStyleCnt="0">
        <dgm:presLayoutVars/>
      </dgm:prSet>
      <dgm:spPr/>
    </dgm:pt>
    <dgm:pt modelId="{A5DB6D8C-F81F-4202-BCD2-BA81F4B9C203}" type="pres">
      <dgm:prSet presAssocID="{2414D875-3411-4EBD-B131-32E3A30A59D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2F9BB-4015-4D17-8BFC-1012A354F58C}" type="pres">
      <dgm:prSet presAssocID="{2414D875-3411-4EBD-B131-32E3A30A59D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19415-C303-4A07-A96F-51F230CFB58E}" type="pres">
      <dgm:prSet presAssocID="{2414D875-3411-4EBD-B131-32E3A30A59D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9ABC3-1EB7-4EE5-92EC-28016F92D232}" type="pres">
      <dgm:prSet presAssocID="{2414D875-3411-4EBD-B131-32E3A30A59D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2CA2F-9DB5-4C34-A9C8-947BC559A568}" type="pres">
      <dgm:prSet presAssocID="{2414D875-3411-4EBD-B131-32E3A30A59D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F27BB-1B81-4C4A-944A-F2969587FD79}" type="pres">
      <dgm:prSet presAssocID="{2414D875-3411-4EBD-B131-32E3A30A59D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E0ADA-75E6-46D7-BC8E-17794FC7479B}" type="pres">
      <dgm:prSet presAssocID="{2414D875-3411-4EBD-B131-32E3A30A59D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E58D1-4A38-49B8-BFE5-E1B88DB50939}" type="pres">
      <dgm:prSet presAssocID="{2414D875-3411-4EBD-B131-32E3A30A59D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94D64-31F9-4822-AE37-62661DEE9698}" type="pres">
      <dgm:prSet presAssocID="{2414D875-3411-4EBD-B131-32E3A30A59D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7457D-A242-4960-B005-DD139F68C6A6}" type="pres">
      <dgm:prSet presAssocID="{2414D875-3411-4EBD-B131-32E3A30A59D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67620-D790-4DE1-B1CB-941878582A7E}" type="pres">
      <dgm:prSet presAssocID="{2414D875-3411-4EBD-B131-32E3A30A59D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6D676-1C88-4620-9085-3F531E98D676}" type="pres">
      <dgm:prSet presAssocID="{2414D875-3411-4EBD-B131-32E3A30A59D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6E098-3B0B-49AF-B581-8A6C60A7057C}" type="pres">
      <dgm:prSet presAssocID="{2414D875-3411-4EBD-B131-32E3A30A59D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C84AB-9EAD-4339-B2E9-8702AABC201C}" type="pres">
      <dgm:prSet presAssocID="{2414D875-3411-4EBD-B131-32E3A30A59D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9B3E56-5894-48D7-8FB1-689A07264BB0}" srcId="{2414D875-3411-4EBD-B131-32E3A30A59D4}" destId="{55C97ADA-35E4-4C9E-A571-1B3EF7CF0C0A}" srcOrd="0" destOrd="0" parTransId="{DAD7DA2D-F331-4282-B040-3E56574CD88D}" sibTransId="{9C2AB85E-ECDA-479D-9DA6-DE6ECAAB0588}"/>
    <dgm:cxn modelId="{661371B1-EBFA-4457-81DE-FE0CF4C2C8B7}" type="presOf" srcId="{A01364EE-8294-41F6-AB26-47FA4E9E69A7}" destId="{A3019415-C303-4A07-A96F-51F230CFB58E}" srcOrd="0" destOrd="0" presId="urn:microsoft.com/office/officeart/2005/8/layout/vProcess5"/>
    <dgm:cxn modelId="{D99982B7-7FC9-4B1F-B039-4449A81B6CA0}" type="presOf" srcId="{D4907D41-8904-47C3-8301-88A2DB1E482D}" destId="{F88C84AB-9EAD-4339-B2E9-8702AABC201C}" srcOrd="1" destOrd="0" presId="urn:microsoft.com/office/officeart/2005/8/layout/vProcess5"/>
    <dgm:cxn modelId="{3559AEF1-2F07-4B78-BD19-A19F03413892}" srcId="{2414D875-3411-4EBD-B131-32E3A30A59D4}" destId="{D4907D41-8904-47C3-8301-88A2DB1E482D}" srcOrd="4" destOrd="0" parTransId="{BD011BDB-64F9-414D-8017-507482A00F77}" sibTransId="{40847E40-4AF8-4CD4-BB76-D201AD06B641}"/>
    <dgm:cxn modelId="{D480D83C-A51A-45D8-A66A-F92CA3D47F42}" type="presOf" srcId="{D4907D41-8904-47C3-8301-88A2DB1E482D}" destId="{1C12CA2F-9DB5-4C34-A9C8-947BC559A568}" srcOrd="0" destOrd="0" presId="urn:microsoft.com/office/officeart/2005/8/layout/vProcess5"/>
    <dgm:cxn modelId="{DFCF40BB-63A3-4AD4-856E-8368F0483111}" type="presOf" srcId="{9D0686A8-910F-4624-8DED-8D6FD6F7D070}" destId="{62B9ABC3-1EB7-4EE5-92EC-28016F92D232}" srcOrd="0" destOrd="0" presId="urn:microsoft.com/office/officeart/2005/8/layout/vProcess5"/>
    <dgm:cxn modelId="{38978F55-8676-4A65-9C8F-60917663FAC1}" type="presOf" srcId="{55C97ADA-35E4-4C9E-A571-1B3EF7CF0C0A}" destId="{1177457D-A242-4960-B005-DD139F68C6A6}" srcOrd="1" destOrd="0" presId="urn:microsoft.com/office/officeart/2005/8/layout/vProcess5"/>
    <dgm:cxn modelId="{B853CF8B-BA81-4537-B864-41D636742645}" type="presOf" srcId="{ECEE4A7D-984A-488C-98B2-1ACA085F3FF2}" destId="{76E94D64-31F9-4822-AE37-62661DEE9698}" srcOrd="0" destOrd="0" presId="urn:microsoft.com/office/officeart/2005/8/layout/vProcess5"/>
    <dgm:cxn modelId="{F4F50584-6F2B-4760-83FA-8B2569E3200C}" srcId="{2414D875-3411-4EBD-B131-32E3A30A59D4}" destId="{E9AB72F0-6189-4F7B-B776-FC631F061B13}" srcOrd="1" destOrd="0" parTransId="{2D0392FA-FDE6-4135-8E2E-BD6E327E24B4}" sibTransId="{1111A9D6-38CF-4884-9F71-E6D3E99F39AE}"/>
    <dgm:cxn modelId="{8B05F220-413B-46C3-B469-D2561DC80826}" type="presOf" srcId="{E9AB72F0-6189-4F7B-B776-FC631F061B13}" destId="{5D22F9BB-4015-4D17-8BFC-1012A354F58C}" srcOrd="0" destOrd="0" presId="urn:microsoft.com/office/officeart/2005/8/layout/vProcess5"/>
    <dgm:cxn modelId="{B77167D1-33E2-42DC-97B5-B3FFBB8D00B0}" type="presOf" srcId="{A01364EE-8294-41F6-AB26-47FA4E9E69A7}" destId="{9736D676-1C88-4620-9085-3F531E98D676}" srcOrd="1" destOrd="0" presId="urn:microsoft.com/office/officeart/2005/8/layout/vProcess5"/>
    <dgm:cxn modelId="{33756EB4-DD28-4347-BD2C-F3EB710E782A}" type="presOf" srcId="{1111A9D6-38CF-4884-9F71-E6D3E99F39AE}" destId="{BD6E0ADA-75E6-46D7-BC8E-17794FC7479B}" srcOrd="0" destOrd="0" presId="urn:microsoft.com/office/officeart/2005/8/layout/vProcess5"/>
    <dgm:cxn modelId="{03213A49-BC93-4C62-B660-261A60C9B647}" type="presOf" srcId="{9D0686A8-910F-4624-8DED-8D6FD6F7D070}" destId="{8F16E098-3B0B-49AF-B581-8A6C60A7057C}" srcOrd="1" destOrd="0" presId="urn:microsoft.com/office/officeart/2005/8/layout/vProcess5"/>
    <dgm:cxn modelId="{5FB00C0D-C50F-4938-98CE-0B919EB7E3AB}" type="presOf" srcId="{9C2AB85E-ECDA-479D-9DA6-DE6ECAAB0588}" destId="{B3AF27BB-1B81-4C4A-944A-F2969587FD79}" srcOrd="0" destOrd="0" presId="urn:microsoft.com/office/officeart/2005/8/layout/vProcess5"/>
    <dgm:cxn modelId="{C6853E75-87A5-4CBF-BF8C-BB1530378D3C}" type="presOf" srcId="{2414D875-3411-4EBD-B131-32E3A30A59D4}" destId="{9FF7F494-D8AA-4894-B8F0-417BFE3EE59E}" srcOrd="0" destOrd="0" presId="urn:microsoft.com/office/officeart/2005/8/layout/vProcess5"/>
    <dgm:cxn modelId="{92A1546A-E53B-41E7-8E0C-173EBB64F75B}" srcId="{2414D875-3411-4EBD-B131-32E3A30A59D4}" destId="{9D0686A8-910F-4624-8DED-8D6FD6F7D070}" srcOrd="3" destOrd="0" parTransId="{E432C1CB-E80D-4D10-8651-7307EBF05AE9}" sibTransId="{ECEE4A7D-984A-488C-98B2-1ACA085F3FF2}"/>
    <dgm:cxn modelId="{E86B2EF7-95C4-459C-94F4-5879DAA5DA96}" srcId="{2414D875-3411-4EBD-B131-32E3A30A59D4}" destId="{A01364EE-8294-41F6-AB26-47FA4E9E69A7}" srcOrd="2" destOrd="0" parTransId="{5CFFB415-4C2B-465F-8B59-C37E98BE88CF}" sibTransId="{658B4841-1C68-4690-A613-714C69B82E57}"/>
    <dgm:cxn modelId="{3B1E06A9-EF20-4BBA-9CE2-5A9CD92707A5}" type="presOf" srcId="{E9AB72F0-6189-4F7B-B776-FC631F061B13}" destId="{4E367620-D790-4DE1-B1CB-941878582A7E}" srcOrd="1" destOrd="0" presId="urn:microsoft.com/office/officeart/2005/8/layout/vProcess5"/>
    <dgm:cxn modelId="{5C917429-AEB1-4402-97FF-7EF00067E70A}" type="presOf" srcId="{55C97ADA-35E4-4C9E-A571-1B3EF7CF0C0A}" destId="{A5DB6D8C-F81F-4202-BCD2-BA81F4B9C203}" srcOrd="0" destOrd="0" presId="urn:microsoft.com/office/officeart/2005/8/layout/vProcess5"/>
    <dgm:cxn modelId="{9A181580-1498-40F7-A8B0-B92F51A5836E}" type="presOf" srcId="{658B4841-1C68-4690-A613-714C69B82E57}" destId="{8C7E58D1-4A38-49B8-BFE5-E1B88DB50939}" srcOrd="0" destOrd="0" presId="urn:microsoft.com/office/officeart/2005/8/layout/vProcess5"/>
    <dgm:cxn modelId="{9C137387-1274-49F3-B0E7-BBF7A786E169}" type="presParOf" srcId="{9FF7F494-D8AA-4894-B8F0-417BFE3EE59E}" destId="{313541F9-71D3-4974-9AEF-0452B0D46132}" srcOrd="0" destOrd="0" presId="urn:microsoft.com/office/officeart/2005/8/layout/vProcess5"/>
    <dgm:cxn modelId="{1AEDC36E-CD2E-4B56-AAE3-6C5255BDDE1B}" type="presParOf" srcId="{9FF7F494-D8AA-4894-B8F0-417BFE3EE59E}" destId="{A5DB6D8C-F81F-4202-BCD2-BA81F4B9C203}" srcOrd="1" destOrd="0" presId="urn:microsoft.com/office/officeart/2005/8/layout/vProcess5"/>
    <dgm:cxn modelId="{50079D86-617C-4A79-AB36-EAC0271CE86A}" type="presParOf" srcId="{9FF7F494-D8AA-4894-B8F0-417BFE3EE59E}" destId="{5D22F9BB-4015-4D17-8BFC-1012A354F58C}" srcOrd="2" destOrd="0" presId="urn:microsoft.com/office/officeart/2005/8/layout/vProcess5"/>
    <dgm:cxn modelId="{CFF02386-17C3-421E-8CA4-4CE758BD3799}" type="presParOf" srcId="{9FF7F494-D8AA-4894-B8F0-417BFE3EE59E}" destId="{A3019415-C303-4A07-A96F-51F230CFB58E}" srcOrd="3" destOrd="0" presId="urn:microsoft.com/office/officeart/2005/8/layout/vProcess5"/>
    <dgm:cxn modelId="{4BB7292A-276A-4D6E-87C9-1E362D72C7F0}" type="presParOf" srcId="{9FF7F494-D8AA-4894-B8F0-417BFE3EE59E}" destId="{62B9ABC3-1EB7-4EE5-92EC-28016F92D232}" srcOrd="4" destOrd="0" presId="urn:microsoft.com/office/officeart/2005/8/layout/vProcess5"/>
    <dgm:cxn modelId="{7D596353-66D6-46BC-8C72-8375AC1E1A95}" type="presParOf" srcId="{9FF7F494-D8AA-4894-B8F0-417BFE3EE59E}" destId="{1C12CA2F-9DB5-4C34-A9C8-947BC559A568}" srcOrd="5" destOrd="0" presId="urn:microsoft.com/office/officeart/2005/8/layout/vProcess5"/>
    <dgm:cxn modelId="{EA832236-8DEE-47DD-950B-91CE47307C7D}" type="presParOf" srcId="{9FF7F494-D8AA-4894-B8F0-417BFE3EE59E}" destId="{B3AF27BB-1B81-4C4A-944A-F2969587FD79}" srcOrd="6" destOrd="0" presId="urn:microsoft.com/office/officeart/2005/8/layout/vProcess5"/>
    <dgm:cxn modelId="{5ADA0BE0-B89F-4D74-80E3-C190A8A512F6}" type="presParOf" srcId="{9FF7F494-D8AA-4894-B8F0-417BFE3EE59E}" destId="{BD6E0ADA-75E6-46D7-BC8E-17794FC7479B}" srcOrd="7" destOrd="0" presId="urn:microsoft.com/office/officeart/2005/8/layout/vProcess5"/>
    <dgm:cxn modelId="{97ADE9EF-6098-4A97-9801-65F985319BE3}" type="presParOf" srcId="{9FF7F494-D8AA-4894-B8F0-417BFE3EE59E}" destId="{8C7E58D1-4A38-49B8-BFE5-E1B88DB50939}" srcOrd="8" destOrd="0" presId="urn:microsoft.com/office/officeart/2005/8/layout/vProcess5"/>
    <dgm:cxn modelId="{4F11D370-3F02-4DAC-B31F-1330BE4F0556}" type="presParOf" srcId="{9FF7F494-D8AA-4894-B8F0-417BFE3EE59E}" destId="{76E94D64-31F9-4822-AE37-62661DEE9698}" srcOrd="9" destOrd="0" presId="urn:microsoft.com/office/officeart/2005/8/layout/vProcess5"/>
    <dgm:cxn modelId="{93948CCB-126A-447B-BE66-351021DA0338}" type="presParOf" srcId="{9FF7F494-D8AA-4894-B8F0-417BFE3EE59E}" destId="{1177457D-A242-4960-B005-DD139F68C6A6}" srcOrd="10" destOrd="0" presId="urn:microsoft.com/office/officeart/2005/8/layout/vProcess5"/>
    <dgm:cxn modelId="{2737092F-0F41-4235-B586-BE9BECC0F214}" type="presParOf" srcId="{9FF7F494-D8AA-4894-B8F0-417BFE3EE59E}" destId="{4E367620-D790-4DE1-B1CB-941878582A7E}" srcOrd="11" destOrd="0" presId="urn:microsoft.com/office/officeart/2005/8/layout/vProcess5"/>
    <dgm:cxn modelId="{C55CFD0A-B63F-4F3A-8EEC-4E0C08E2227E}" type="presParOf" srcId="{9FF7F494-D8AA-4894-B8F0-417BFE3EE59E}" destId="{9736D676-1C88-4620-9085-3F531E98D676}" srcOrd="12" destOrd="0" presId="urn:microsoft.com/office/officeart/2005/8/layout/vProcess5"/>
    <dgm:cxn modelId="{DDAE8804-6BBC-4C50-B939-74D99B26F7DB}" type="presParOf" srcId="{9FF7F494-D8AA-4894-B8F0-417BFE3EE59E}" destId="{8F16E098-3B0B-49AF-B581-8A6C60A7057C}" srcOrd="13" destOrd="0" presId="urn:microsoft.com/office/officeart/2005/8/layout/vProcess5"/>
    <dgm:cxn modelId="{4A261C82-10C3-45E1-8246-64CDF578D557}" type="presParOf" srcId="{9FF7F494-D8AA-4894-B8F0-417BFE3EE59E}" destId="{F88C84AB-9EAD-4339-B2E9-8702AABC201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3E81B8-D57C-4FFD-A610-BE684A78F91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6BB82B3-6329-4E47-ADB1-75BE401F4265}">
      <dgm:prSet phldrT="[Текст]" custT="1"/>
      <dgm:spPr/>
      <dgm:t>
        <a:bodyPr/>
        <a:lstStyle/>
        <a:p>
          <a:r>
            <a:rPr lang="uk-UA" sz="1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Причинно-наслідкові взаємозв’язки носять скоріше не безумовний, а гіпотетичний характер. 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E977ED-3007-4A87-8490-B06B4323B278}" type="parTrans" cxnId="{FB03AE9B-C3C8-487A-B29A-01D69634063E}">
      <dgm:prSet/>
      <dgm:spPr/>
      <dgm:t>
        <a:bodyPr/>
        <a:lstStyle/>
        <a:p>
          <a:endParaRPr lang="ru-RU"/>
        </a:p>
      </dgm:t>
    </dgm:pt>
    <dgm:pt modelId="{54D52018-F55E-468E-930D-AD0178103A1B}" type="sibTrans" cxnId="{FB03AE9B-C3C8-487A-B29A-01D69634063E}">
      <dgm:prSet/>
      <dgm:spPr/>
      <dgm:t>
        <a:bodyPr/>
        <a:lstStyle/>
        <a:p>
          <a:endParaRPr lang="ru-RU"/>
        </a:p>
      </dgm:t>
    </dgm:pt>
    <dgm:pt modelId="{114348E4-0139-413C-8A47-9F42BB4F81EF}">
      <dgm:prSet phldrT="[Текст]" custT="1"/>
      <dgm:spPr/>
      <dgm:t>
        <a:bodyPr/>
        <a:lstStyle/>
        <a:p>
          <a:r>
            <a:rPr lang="uk-UA" sz="1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потрібно очікувати постійного поліпшення усіх показників.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40A584-73E9-4633-B2C9-743CE486AE24}" type="parTrans" cxnId="{CFACBB48-D739-4778-81F0-0549A2751A86}">
      <dgm:prSet/>
      <dgm:spPr/>
      <dgm:t>
        <a:bodyPr/>
        <a:lstStyle/>
        <a:p>
          <a:endParaRPr lang="ru-RU"/>
        </a:p>
      </dgm:t>
    </dgm:pt>
    <dgm:pt modelId="{E46BD2CF-9EA1-4DC2-9669-74F411410125}" type="sibTrans" cxnId="{CFACBB48-D739-4778-81F0-0549A2751A86}">
      <dgm:prSet/>
      <dgm:spPr/>
      <dgm:t>
        <a:bodyPr/>
        <a:lstStyle/>
        <a:p>
          <a:endParaRPr lang="ru-RU"/>
        </a:p>
      </dgm:t>
    </dgm:pt>
    <dgm:pt modelId="{AA102F55-687B-4F97-8735-6235DA64BE58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Перш ніж </a:t>
          </a:r>
          <a:r>
            <a:rPr lang="uk-UA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внести</a:t>
          </a:r>
          <a:r>
            <a:rPr lang="uk-UA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систему такі завдання, як впровадження інформаційних технологій та проведення досліджень розробок, потрібно </a:t>
          </a:r>
          <a:r>
            <a:rPr lang="uk-UA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співставити</a:t>
          </a:r>
          <a:r>
            <a:rPr lang="uk-UA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витрати на них і вигоди від їх запровадження.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3A960B-FD1B-4E5F-95CD-CEBED9D59F4C}" type="parTrans" cxnId="{4B7C1574-CEBA-498D-8C10-45966BD01345}">
      <dgm:prSet/>
      <dgm:spPr/>
      <dgm:t>
        <a:bodyPr/>
        <a:lstStyle/>
        <a:p>
          <a:endParaRPr lang="ru-RU"/>
        </a:p>
      </dgm:t>
    </dgm:pt>
    <dgm:pt modelId="{AC8713F8-8939-4D9E-AEED-512115D92BE7}" type="sibTrans" cxnId="{4B7C1574-CEBA-498D-8C10-45966BD01345}">
      <dgm:prSet/>
      <dgm:spPr/>
      <dgm:t>
        <a:bodyPr/>
        <a:lstStyle/>
        <a:p>
          <a:endParaRPr lang="ru-RU"/>
        </a:p>
      </dgm:t>
    </dgm:pt>
    <dgm:pt modelId="{3A476BB6-BFB5-45D7-A8A4-1115419F7283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Важливо пам’ятати про нефінансові індикатори під час оцінки діяльності менеджерів та інших працівників компанії.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EDFD96-9A91-485E-9639-AC38B239793C}" type="parTrans" cxnId="{F8F93CEA-C7E2-408E-907D-EB1CB827BDEF}">
      <dgm:prSet/>
      <dgm:spPr/>
      <dgm:t>
        <a:bodyPr/>
        <a:lstStyle/>
        <a:p>
          <a:endParaRPr lang="ru-RU"/>
        </a:p>
      </dgm:t>
    </dgm:pt>
    <dgm:pt modelId="{67B8892F-AAF5-4788-8CA0-75F95EA60FF1}" type="sibTrans" cxnId="{F8F93CEA-C7E2-408E-907D-EB1CB827BDEF}">
      <dgm:prSet/>
      <dgm:spPr/>
      <dgm:t>
        <a:bodyPr/>
        <a:lstStyle/>
        <a:p>
          <a:endParaRPr lang="ru-RU"/>
        </a:p>
      </dgm:t>
    </dgm:pt>
    <dgm:pt modelId="{70579A28-37A4-4F05-95DE-5EEFE426BD60}" type="pres">
      <dgm:prSet presAssocID="{363E81B8-D57C-4FFD-A610-BE684A78F91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2E08E38-6F6F-46A8-9C81-45B786133A45}" type="pres">
      <dgm:prSet presAssocID="{363E81B8-D57C-4FFD-A610-BE684A78F919}" presName="Name1" presStyleCnt="0"/>
      <dgm:spPr/>
    </dgm:pt>
    <dgm:pt modelId="{EBC7CCDD-6FE0-4BAA-8B92-8CBF13E87830}" type="pres">
      <dgm:prSet presAssocID="{363E81B8-D57C-4FFD-A610-BE684A78F919}" presName="cycle" presStyleCnt="0"/>
      <dgm:spPr/>
    </dgm:pt>
    <dgm:pt modelId="{775DF6A4-BDFB-46E8-8FB4-95807E123BAE}" type="pres">
      <dgm:prSet presAssocID="{363E81B8-D57C-4FFD-A610-BE684A78F919}" presName="srcNode" presStyleLbl="node1" presStyleIdx="0" presStyleCnt="4"/>
      <dgm:spPr/>
    </dgm:pt>
    <dgm:pt modelId="{386E3BF9-8B9C-4D15-B57F-CC2CE510876D}" type="pres">
      <dgm:prSet presAssocID="{363E81B8-D57C-4FFD-A610-BE684A78F919}" presName="conn" presStyleLbl="parChTrans1D2" presStyleIdx="0" presStyleCnt="1"/>
      <dgm:spPr/>
      <dgm:t>
        <a:bodyPr/>
        <a:lstStyle/>
        <a:p>
          <a:endParaRPr lang="ru-RU"/>
        </a:p>
      </dgm:t>
    </dgm:pt>
    <dgm:pt modelId="{D502A38D-4DFE-474B-8A51-16AABE67004C}" type="pres">
      <dgm:prSet presAssocID="{363E81B8-D57C-4FFD-A610-BE684A78F919}" presName="extraNode" presStyleLbl="node1" presStyleIdx="0" presStyleCnt="4"/>
      <dgm:spPr/>
    </dgm:pt>
    <dgm:pt modelId="{E7F31127-7B62-48F5-9658-72BA779E7148}" type="pres">
      <dgm:prSet presAssocID="{363E81B8-D57C-4FFD-A610-BE684A78F919}" presName="dstNode" presStyleLbl="node1" presStyleIdx="0" presStyleCnt="4"/>
      <dgm:spPr/>
    </dgm:pt>
    <dgm:pt modelId="{C50C7C4B-50AC-4D67-A83D-56BE30A4DDAD}" type="pres">
      <dgm:prSet presAssocID="{06BB82B3-6329-4E47-ADB1-75BE401F4265}" presName="text_1" presStyleLbl="node1" presStyleIdx="0" presStyleCnt="4" custLinFactNeighborX="1407" custLinFactNeighborY="8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262E5-9E3E-4AAA-A075-C2420C5627C6}" type="pres">
      <dgm:prSet presAssocID="{06BB82B3-6329-4E47-ADB1-75BE401F4265}" presName="accent_1" presStyleCnt="0"/>
      <dgm:spPr/>
    </dgm:pt>
    <dgm:pt modelId="{9CFF85BD-C9DA-4169-AAE4-3E08FBC62F2C}" type="pres">
      <dgm:prSet presAssocID="{06BB82B3-6329-4E47-ADB1-75BE401F4265}" presName="accentRepeatNode" presStyleLbl="solidFgAcc1" presStyleIdx="0" presStyleCnt="4" custLinFactNeighborX="-6961" custLinFactNeighborY="11599"/>
      <dgm:spPr/>
    </dgm:pt>
    <dgm:pt modelId="{FCA03B5D-814B-46AD-8723-65C921E7F3F7}" type="pres">
      <dgm:prSet presAssocID="{114348E4-0139-413C-8A47-9F42BB4F81E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57AA7-F2C4-46EC-B445-0B0295DFC031}" type="pres">
      <dgm:prSet presAssocID="{114348E4-0139-413C-8A47-9F42BB4F81EF}" presName="accent_2" presStyleCnt="0"/>
      <dgm:spPr/>
    </dgm:pt>
    <dgm:pt modelId="{4AAAB89D-E8E6-4A3D-B574-47D85B2BE4AE}" type="pres">
      <dgm:prSet presAssocID="{114348E4-0139-413C-8A47-9F42BB4F81EF}" presName="accentRepeatNode" presStyleLbl="solidFgAcc1" presStyleIdx="1" presStyleCnt="4"/>
      <dgm:spPr/>
    </dgm:pt>
    <dgm:pt modelId="{940DA8C6-EEBD-414A-863D-238A63F6310C}" type="pres">
      <dgm:prSet presAssocID="{AA102F55-687B-4F97-8735-6235DA64BE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7C0EC-AA54-4B61-A626-45D5142DA4AE}" type="pres">
      <dgm:prSet presAssocID="{AA102F55-687B-4F97-8735-6235DA64BE58}" presName="accent_3" presStyleCnt="0"/>
      <dgm:spPr/>
    </dgm:pt>
    <dgm:pt modelId="{403CA4FB-4F2C-4C3B-9740-014C05451E56}" type="pres">
      <dgm:prSet presAssocID="{AA102F55-687B-4F97-8735-6235DA64BE58}" presName="accentRepeatNode" presStyleLbl="solidFgAcc1" presStyleIdx="2" presStyleCnt="4"/>
      <dgm:spPr/>
    </dgm:pt>
    <dgm:pt modelId="{A26743AF-C744-42BE-B7E5-C00D281F66CF}" type="pres">
      <dgm:prSet presAssocID="{3A476BB6-BFB5-45D7-A8A4-1115419F728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B6740-40E1-46A8-9A23-09CB35949238}" type="pres">
      <dgm:prSet presAssocID="{3A476BB6-BFB5-45D7-A8A4-1115419F7283}" presName="accent_4" presStyleCnt="0"/>
      <dgm:spPr/>
    </dgm:pt>
    <dgm:pt modelId="{1AEB194E-0034-4878-91B6-641345A417BC}" type="pres">
      <dgm:prSet presAssocID="{3A476BB6-BFB5-45D7-A8A4-1115419F7283}" presName="accentRepeatNode" presStyleLbl="solidFgAcc1" presStyleIdx="3" presStyleCnt="4"/>
      <dgm:spPr/>
    </dgm:pt>
  </dgm:ptLst>
  <dgm:cxnLst>
    <dgm:cxn modelId="{A933A1E2-1680-46F6-AB53-74D304814CA7}" type="presOf" srcId="{AA102F55-687B-4F97-8735-6235DA64BE58}" destId="{940DA8C6-EEBD-414A-863D-238A63F6310C}" srcOrd="0" destOrd="0" presId="urn:microsoft.com/office/officeart/2008/layout/VerticalCurvedList"/>
    <dgm:cxn modelId="{EB91A65A-FF4F-47D9-9A84-B6C9A08A200E}" type="presOf" srcId="{114348E4-0139-413C-8A47-9F42BB4F81EF}" destId="{FCA03B5D-814B-46AD-8723-65C921E7F3F7}" srcOrd="0" destOrd="0" presId="urn:microsoft.com/office/officeart/2008/layout/VerticalCurvedList"/>
    <dgm:cxn modelId="{FB03AE9B-C3C8-487A-B29A-01D69634063E}" srcId="{363E81B8-D57C-4FFD-A610-BE684A78F919}" destId="{06BB82B3-6329-4E47-ADB1-75BE401F4265}" srcOrd="0" destOrd="0" parTransId="{0EE977ED-3007-4A87-8490-B06B4323B278}" sibTransId="{54D52018-F55E-468E-930D-AD0178103A1B}"/>
    <dgm:cxn modelId="{1198F6CB-E71C-4F99-B8B8-397BBA0F1EC1}" type="presOf" srcId="{363E81B8-D57C-4FFD-A610-BE684A78F919}" destId="{70579A28-37A4-4F05-95DE-5EEFE426BD60}" srcOrd="0" destOrd="0" presId="urn:microsoft.com/office/officeart/2008/layout/VerticalCurvedList"/>
    <dgm:cxn modelId="{4B7C1574-CEBA-498D-8C10-45966BD01345}" srcId="{363E81B8-D57C-4FFD-A610-BE684A78F919}" destId="{AA102F55-687B-4F97-8735-6235DA64BE58}" srcOrd="2" destOrd="0" parTransId="{E83A960B-FD1B-4E5F-95CD-CEBED9D59F4C}" sibTransId="{AC8713F8-8939-4D9E-AEED-512115D92BE7}"/>
    <dgm:cxn modelId="{CEA045BA-FAD1-48E6-852C-5CAF2E083F5B}" type="presOf" srcId="{06BB82B3-6329-4E47-ADB1-75BE401F4265}" destId="{C50C7C4B-50AC-4D67-A83D-56BE30A4DDAD}" srcOrd="0" destOrd="0" presId="urn:microsoft.com/office/officeart/2008/layout/VerticalCurvedList"/>
    <dgm:cxn modelId="{F8F93CEA-C7E2-408E-907D-EB1CB827BDEF}" srcId="{363E81B8-D57C-4FFD-A610-BE684A78F919}" destId="{3A476BB6-BFB5-45D7-A8A4-1115419F7283}" srcOrd="3" destOrd="0" parTransId="{DFEDFD96-9A91-485E-9639-AC38B239793C}" sibTransId="{67B8892F-AAF5-4788-8CA0-75F95EA60FF1}"/>
    <dgm:cxn modelId="{9D0B9A02-851C-4935-A1C7-D618FB8EF970}" type="presOf" srcId="{3A476BB6-BFB5-45D7-A8A4-1115419F7283}" destId="{A26743AF-C744-42BE-B7E5-C00D281F66CF}" srcOrd="0" destOrd="0" presId="urn:microsoft.com/office/officeart/2008/layout/VerticalCurvedList"/>
    <dgm:cxn modelId="{CFACBB48-D739-4778-81F0-0549A2751A86}" srcId="{363E81B8-D57C-4FFD-A610-BE684A78F919}" destId="{114348E4-0139-413C-8A47-9F42BB4F81EF}" srcOrd="1" destOrd="0" parTransId="{F440A584-73E9-4633-B2C9-743CE486AE24}" sibTransId="{E46BD2CF-9EA1-4DC2-9669-74F411410125}"/>
    <dgm:cxn modelId="{3AF0F0F4-30EE-421A-84C2-FF754DB4F1AD}" type="presOf" srcId="{54D52018-F55E-468E-930D-AD0178103A1B}" destId="{386E3BF9-8B9C-4D15-B57F-CC2CE510876D}" srcOrd="0" destOrd="0" presId="urn:microsoft.com/office/officeart/2008/layout/VerticalCurvedList"/>
    <dgm:cxn modelId="{3A427050-8570-4026-8CCC-FC20B834BA92}" type="presParOf" srcId="{70579A28-37A4-4F05-95DE-5EEFE426BD60}" destId="{22E08E38-6F6F-46A8-9C81-45B786133A45}" srcOrd="0" destOrd="0" presId="urn:microsoft.com/office/officeart/2008/layout/VerticalCurvedList"/>
    <dgm:cxn modelId="{A425A066-22AF-4979-8FBE-4AD4C145FE87}" type="presParOf" srcId="{22E08E38-6F6F-46A8-9C81-45B786133A45}" destId="{EBC7CCDD-6FE0-4BAA-8B92-8CBF13E87830}" srcOrd="0" destOrd="0" presId="urn:microsoft.com/office/officeart/2008/layout/VerticalCurvedList"/>
    <dgm:cxn modelId="{B54F785C-5541-4AE6-A8FB-EFDA062EF5EE}" type="presParOf" srcId="{EBC7CCDD-6FE0-4BAA-8B92-8CBF13E87830}" destId="{775DF6A4-BDFB-46E8-8FB4-95807E123BAE}" srcOrd="0" destOrd="0" presId="urn:microsoft.com/office/officeart/2008/layout/VerticalCurvedList"/>
    <dgm:cxn modelId="{E7D4D404-F9FB-465A-B75D-AF694C5BC520}" type="presParOf" srcId="{EBC7CCDD-6FE0-4BAA-8B92-8CBF13E87830}" destId="{386E3BF9-8B9C-4D15-B57F-CC2CE510876D}" srcOrd="1" destOrd="0" presId="urn:microsoft.com/office/officeart/2008/layout/VerticalCurvedList"/>
    <dgm:cxn modelId="{67E53079-125C-49CF-B076-B4A051E0CEBB}" type="presParOf" srcId="{EBC7CCDD-6FE0-4BAA-8B92-8CBF13E87830}" destId="{D502A38D-4DFE-474B-8A51-16AABE67004C}" srcOrd="2" destOrd="0" presId="urn:microsoft.com/office/officeart/2008/layout/VerticalCurvedList"/>
    <dgm:cxn modelId="{6AB7FFB0-CD0C-4588-8029-1521684E46B7}" type="presParOf" srcId="{EBC7CCDD-6FE0-4BAA-8B92-8CBF13E87830}" destId="{E7F31127-7B62-48F5-9658-72BA779E7148}" srcOrd="3" destOrd="0" presId="urn:microsoft.com/office/officeart/2008/layout/VerticalCurvedList"/>
    <dgm:cxn modelId="{71BF55E4-900A-456F-986E-BB5109C584CE}" type="presParOf" srcId="{22E08E38-6F6F-46A8-9C81-45B786133A45}" destId="{C50C7C4B-50AC-4D67-A83D-56BE30A4DDAD}" srcOrd="1" destOrd="0" presId="urn:microsoft.com/office/officeart/2008/layout/VerticalCurvedList"/>
    <dgm:cxn modelId="{62308EB4-18DB-4237-A6A6-40D53AEC14B5}" type="presParOf" srcId="{22E08E38-6F6F-46A8-9C81-45B786133A45}" destId="{9FE262E5-9E3E-4AAA-A075-C2420C5627C6}" srcOrd="2" destOrd="0" presId="urn:microsoft.com/office/officeart/2008/layout/VerticalCurvedList"/>
    <dgm:cxn modelId="{955D6B0B-8EF7-4FD2-8A10-FB9A778AD991}" type="presParOf" srcId="{9FE262E5-9E3E-4AAA-A075-C2420C5627C6}" destId="{9CFF85BD-C9DA-4169-AAE4-3E08FBC62F2C}" srcOrd="0" destOrd="0" presId="urn:microsoft.com/office/officeart/2008/layout/VerticalCurvedList"/>
    <dgm:cxn modelId="{0F298D3C-7B94-45BB-84FE-F2C5CAE6BDC7}" type="presParOf" srcId="{22E08E38-6F6F-46A8-9C81-45B786133A45}" destId="{FCA03B5D-814B-46AD-8723-65C921E7F3F7}" srcOrd="3" destOrd="0" presId="urn:microsoft.com/office/officeart/2008/layout/VerticalCurvedList"/>
    <dgm:cxn modelId="{68F4D1A3-3137-413D-872B-97A11A822BBC}" type="presParOf" srcId="{22E08E38-6F6F-46A8-9C81-45B786133A45}" destId="{83857AA7-F2C4-46EC-B445-0B0295DFC031}" srcOrd="4" destOrd="0" presId="urn:microsoft.com/office/officeart/2008/layout/VerticalCurvedList"/>
    <dgm:cxn modelId="{C4D0C86F-B2CD-40C1-9D27-3578825F500E}" type="presParOf" srcId="{83857AA7-F2C4-46EC-B445-0B0295DFC031}" destId="{4AAAB89D-E8E6-4A3D-B574-47D85B2BE4AE}" srcOrd="0" destOrd="0" presId="urn:microsoft.com/office/officeart/2008/layout/VerticalCurvedList"/>
    <dgm:cxn modelId="{8DC1C1A0-3146-4FC3-B7C5-EE821B3864EE}" type="presParOf" srcId="{22E08E38-6F6F-46A8-9C81-45B786133A45}" destId="{940DA8C6-EEBD-414A-863D-238A63F6310C}" srcOrd="5" destOrd="0" presId="urn:microsoft.com/office/officeart/2008/layout/VerticalCurvedList"/>
    <dgm:cxn modelId="{BC4364F8-0D6D-4CE7-9B29-BBBF4E3C2DA0}" type="presParOf" srcId="{22E08E38-6F6F-46A8-9C81-45B786133A45}" destId="{4BC7C0EC-AA54-4B61-A626-45D5142DA4AE}" srcOrd="6" destOrd="0" presId="urn:microsoft.com/office/officeart/2008/layout/VerticalCurvedList"/>
    <dgm:cxn modelId="{23F5FADB-D34B-4CF7-8E63-2C7544C9D9F3}" type="presParOf" srcId="{4BC7C0EC-AA54-4B61-A626-45D5142DA4AE}" destId="{403CA4FB-4F2C-4C3B-9740-014C05451E56}" srcOrd="0" destOrd="0" presId="urn:microsoft.com/office/officeart/2008/layout/VerticalCurvedList"/>
    <dgm:cxn modelId="{57B5F4B0-5F65-4767-B3C9-D79149BC15AD}" type="presParOf" srcId="{22E08E38-6F6F-46A8-9C81-45B786133A45}" destId="{A26743AF-C744-42BE-B7E5-C00D281F66CF}" srcOrd="7" destOrd="0" presId="urn:microsoft.com/office/officeart/2008/layout/VerticalCurvedList"/>
    <dgm:cxn modelId="{C3AF0D65-79C6-4828-9BC6-1F99070855CF}" type="presParOf" srcId="{22E08E38-6F6F-46A8-9C81-45B786133A45}" destId="{7A4B6740-40E1-46A8-9A23-09CB35949238}" srcOrd="8" destOrd="0" presId="urn:microsoft.com/office/officeart/2008/layout/VerticalCurvedList"/>
    <dgm:cxn modelId="{5BF75F4A-381E-429C-96A8-248D3DD8EBBF}" type="presParOf" srcId="{7A4B6740-40E1-46A8-9A23-09CB35949238}" destId="{1AEB194E-0034-4878-91B6-641345A417B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2AD4BF-3E64-4F1A-9675-B9261828EC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E33EA4-0F4D-4B1F-B825-31ABF37B2633}">
      <dgm:prSet phldrT="[Текст]" custT="1"/>
      <dgm:spPr/>
      <dgm:t>
        <a:bodyPr/>
        <a:lstStyle/>
        <a:p>
          <a:pPr algn="ctr"/>
          <a:r>
            <a:rPr lang="uk-UA" sz="1800" b="1" dirty="0" smtClean="0">
              <a:solidFill>
                <a:srgbClr val="002060"/>
              </a:solidFill>
            </a:rPr>
            <a:t>На найвищому рівні топ-менеджери формулюють стратегічне бачення – мету компанії. На найнижчому рівні піраміди показники можна розраховувати щоденно, щотижнево або щомісячно. На вищих рівнях вимірювання відбувається не так часто – один раз на квартал, півріччя, рік. Крім цього, на вищих рівнях піраміди перевагу треба надавати фінансовим показникам, які мають інтегруватися з нефінансовими (кількісними та якісними) показниками на нижчих рівнях таким чином, щоб керівництво компанії ясно бачило, які чинники впливають на найважливіші фінансові індикатори.</a:t>
          </a:r>
          <a:endParaRPr lang="ru-RU" sz="1800" dirty="0"/>
        </a:p>
      </dgm:t>
    </dgm:pt>
    <dgm:pt modelId="{E2936521-BD58-4C36-ADD9-12F992942464}" type="parTrans" cxnId="{D5CFA1CC-0E53-4921-B614-FD7956F1D68F}">
      <dgm:prSet/>
      <dgm:spPr/>
      <dgm:t>
        <a:bodyPr/>
        <a:lstStyle/>
        <a:p>
          <a:endParaRPr lang="ru-RU"/>
        </a:p>
      </dgm:t>
    </dgm:pt>
    <dgm:pt modelId="{9B6A2369-2AFB-4EE3-BA8B-6D59E745F1DA}" type="sibTrans" cxnId="{D5CFA1CC-0E53-4921-B614-FD7956F1D68F}">
      <dgm:prSet/>
      <dgm:spPr/>
      <dgm:t>
        <a:bodyPr/>
        <a:lstStyle/>
        <a:p>
          <a:endParaRPr lang="ru-RU"/>
        </a:p>
      </dgm:t>
    </dgm:pt>
    <dgm:pt modelId="{03F0548D-61F0-4971-813A-E1AEFBA3DFB5}" type="pres">
      <dgm:prSet presAssocID="{C72AD4BF-3E64-4F1A-9675-B9261828EC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60698F5-6A14-457B-B3C6-84C10994F8B8}" type="pres">
      <dgm:prSet presAssocID="{C6E33EA4-0F4D-4B1F-B825-31ABF37B263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1A8942-D33B-4F29-8DBD-E372906B8931}" type="presOf" srcId="{C6E33EA4-0F4D-4B1F-B825-31ABF37B2633}" destId="{E60698F5-6A14-457B-B3C6-84C10994F8B8}" srcOrd="0" destOrd="0" presId="urn:microsoft.com/office/officeart/2005/8/layout/vList2"/>
    <dgm:cxn modelId="{D5CFA1CC-0E53-4921-B614-FD7956F1D68F}" srcId="{C72AD4BF-3E64-4F1A-9675-B9261828ECEB}" destId="{C6E33EA4-0F4D-4B1F-B825-31ABF37B2633}" srcOrd="0" destOrd="0" parTransId="{E2936521-BD58-4C36-ADD9-12F992942464}" sibTransId="{9B6A2369-2AFB-4EE3-BA8B-6D59E745F1DA}"/>
    <dgm:cxn modelId="{4D0801A0-C03A-495D-95E4-C5B1B8969D67}" type="presOf" srcId="{C72AD4BF-3E64-4F1A-9675-B9261828ECEB}" destId="{03F0548D-61F0-4971-813A-E1AEFBA3DFB5}" srcOrd="0" destOrd="0" presId="urn:microsoft.com/office/officeart/2005/8/layout/vList2"/>
    <dgm:cxn modelId="{7C3B98EB-41C3-442D-B32F-C6B702062885}" type="presParOf" srcId="{03F0548D-61F0-4971-813A-E1AEFBA3DFB5}" destId="{E60698F5-6A14-457B-B3C6-84C10994F8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1EC4A3-4583-4DF1-AA6B-60C7EF3B2A2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02ACBCE-766A-42A0-933F-348910CF67E2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мета, принципи й завдання управління;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F65DE-0CD5-40E7-B302-3420552CA8A5}" type="parTrans" cxnId="{693BBA83-7F8A-4051-9ADE-CDC47E8D4863}">
      <dgm:prSet/>
      <dgm:spPr/>
      <dgm:t>
        <a:bodyPr/>
        <a:lstStyle/>
        <a:p>
          <a:endParaRPr lang="ru-RU"/>
        </a:p>
      </dgm:t>
    </dgm:pt>
    <dgm:pt modelId="{4BA0238E-EAE7-40A9-A533-5CAC69DDE28C}" type="sibTrans" cxnId="{693BBA83-7F8A-4051-9ADE-CDC47E8D4863}">
      <dgm:prSet/>
      <dgm:spPr/>
      <dgm:t>
        <a:bodyPr/>
        <a:lstStyle/>
        <a:p>
          <a:endParaRPr lang="ru-RU"/>
        </a:p>
      </dgm:t>
    </dgm:pt>
    <dgm:pt modelId="{F3BBAF49-CDFC-4A91-9E81-3B2C6C1D9D94}">
      <dgm:prSet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механізм управління;  </a:t>
          </a:r>
        </a:p>
      </dgm:t>
    </dgm:pt>
    <dgm:pt modelId="{8964AAA0-2AAE-4706-AE39-5ECECA2EDC78}" type="parTrans" cxnId="{CF5510EC-70F0-4C21-99AE-E61CD4DFF1EE}">
      <dgm:prSet/>
      <dgm:spPr/>
      <dgm:t>
        <a:bodyPr/>
        <a:lstStyle/>
        <a:p>
          <a:endParaRPr lang="ru-RU"/>
        </a:p>
      </dgm:t>
    </dgm:pt>
    <dgm:pt modelId="{B62A90B8-6111-4F32-BCE9-9DD5A789EBD0}" type="sibTrans" cxnId="{CF5510EC-70F0-4C21-99AE-E61CD4DFF1EE}">
      <dgm:prSet/>
      <dgm:spPr/>
      <dgm:t>
        <a:bodyPr/>
        <a:lstStyle/>
        <a:p>
          <a:endParaRPr lang="ru-RU"/>
        </a:p>
      </dgm:t>
    </dgm:pt>
    <dgm:pt modelId="{7F51F542-6F9B-4992-A0E5-6A385C4C16BD}">
      <dgm:prSet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організаційне забезпечення;</a:t>
          </a:r>
        </a:p>
      </dgm:t>
    </dgm:pt>
    <dgm:pt modelId="{D1371F7F-EF83-435E-B2AA-C10797B79657}" type="parTrans" cxnId="{9664BC4B-FE3E-49B9-80C1-7643F94FD6BA}">
      <dgm:prSet/>
      <dgm:spPr/>
      <dgm:t>
        <a:bodyPr/>
        <a:lstStyle/>
        <a:p>
          <a:endParaRPr lang="ru-RU"/>
        </a:p>
      </dgm:t>
    </dgm:pt>
    <dgm:pt modelId="{2E15463F-5931-4BC3-9029-74B50E8FC9D7}" type="sibTrans" cxnId="{9664BC4B-FE3E-49B9-80C1-7643F94FD6BA}">
      <dgm:prSet/>
      <dgm:spPr/>
      <dgm:t>
        <a:bodyPr/>
        <a:lstStyle/>
        <a:p>
          <a:endParaRPr lang="ru-RU"/>
        </a:p>
      </dgm:t>
    </dgm:pt>
    <dgm:pt modelId="{9024311D-B0A2-43BF-A148-A77E95191CE3}">
      <dgm:prSet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інформаційне забезпечення; </a:t>
          </a:r>
        </a:p>
      </dgm:t>
    </dgm:pt>
    <dgm:pt modelId="{ED0AAA4C-A8EC-4A5B-9463-F89400AAA417}" type="parTrans" cxnId="{5B1352F2-3BB3-4BC5-8D89-373107571490}">
      <dgm:prSet/>
      <dgm:spPr/>
      <dgm:t>
        <a:bodyPr/>
        <a:lstStyle/>
        <a:p>
          <a:endParaRPr lang="ru-RU"/>
        </a:p>
      </dgm:t>
    </dgm:pt>
    <dgm:pt modelId="{A9C15126-2B92-4219-86DF-593B75F7719D}" type="sibTrans" cxnId="{5B1352F2-3BB3-4BC5-8D89-373107571490}">
      <dgm:prSet/>
      <dgm:spPr/>
      <dgm:t>
        <a:bodyPr/>
        <a:lstStyle/>
        <a:p>
          <a:endParaRPr lang="ru-RU"/>
        </a:p>
      </dgm:t>
    </dgm:pt>
    <dgm:pt modelId="{E407DFE0-5501-4D05-8B52-A72AA4E8DC4B}">
      <dgm:prSet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 аналізу прибутку;  </a:t>
          </a:r>
        </a:p>
      </dgm:t>
    </dgm:pt>
    <dgm:pt modelId="{006BF0E0-87E1-4616-A030-9BDDB97B7724}" type="parTrans" cxnId="{B4593912-7448-4300-91CC-0DC2A0A9EDCD}">
      <dgm:prSet/>
      <dgm:spPr/>
      <dgm:t>
        <a:bodyPr/>
        <a:lstStyle/>
        <a:p>
          <a:endParaRPr lang="ru-RU"/>
        </a:p>
      </dgm:t>
    </dgm:pt>
    <dgm:pt modelId="{DADC1970-CDC6-4EAF-9548-CE90E35D7759}" type="sibTrans" cxnId="{B4593912-7448-4300-91CC-0DC2A0A9EDCD}">
      <dgm:prSet/>
      <dgm:spPr/>
      <dgm:t>
        <a:bodyPr/>
        <a:lstStyle/>
        <a:p>
          <a:endParaRPr lang="ru-RU"/>
        </a:p>
      </dgm:t>
    </dgm:pt>
    <dgm:pt modelId="{3F682407-9011-4055-B36C-AF10D64F0C28}">
      <dgm:prSet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виконанням плану з прибутку.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95E8BE-CA56-472E-9773-64349651E1F6}" type="parTrans" cxnId="{F6D040F5-CC99-4BFF-8B3D-60135A25680F}">
      <dgm:prSet/>
      <dgm:spPr/>
      <dgm:t>
        <a:bodyPr/>
        <a:lstStyle/>
        <a:p>
          <a:endParaRPr lang="ru-RU"/>
        </a:p>
      </dgm:t>
    </dgm:pt>
    <dgm:pt modelId="{283F5D74-2C2B-4E3E-B360-642D87F4FD5F}" type="sibTrans" cxnId="{F6D040F5-CC99-4BFF-8B3D-60135A25680F}">
      <dgm:prSet/>
      <dgm:spPr/>
      <dgm:t>
        <a:bodyPr/>
        <a:lstStyle/>
        <a:p>
          <a:endParaRPr lang="ru-RU"/>
        </a:p>
      </dgm:t>
    </dgm:pt>
    <dgm:pt modelId="{F4B9AD31-15F1-4F5F-B7A7-3A1EC59C39F4}" type="pres">
      <dgm:prSet presAssocID="{0F1EC4A3-4583-4DF1-AA6B-60C7EF3B2A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131033-0456-4662-888B-F51AEC645DEA}" type="pres">
      <dgm:prSet presAssocID="{802ACBCE-766A-42A0-933F-348910CF67E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245E2-AC5A-4282-A116-003CF1C1632D}" type="pres">
      <dgm:prSet presAssocID="{4BA0238E-EAE7-40A9-A533-5CAC69DDE28C}" presName="spacer" presStyleCnt="0"/>
      <dgm:spPr/>
    </dgm:pt>
    <dgm:pt modelId="{4E93A3B3-4860-4C8F-BD79-857A3C7216AC}" type="pres">
      <dgm:prSet presAssocID="{F3BBAF49-CDFC-4A91-9E81-3B2C6C1D9D9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56238-48AA-4091-9EDC-CB1B3A55391D}" type="pres">
      <dgm:prSet presAssocID="{B62A90B8-6111-4F32-BCE9-9DD5A789EBD0}" presName="spacer" presStyleCnt="0"/>
      <dgm:spPr/>
    </dgm:pt>
    <dgm:pt modelId="{17784B3C-9770-4315-849C-DAA39C9F65E5}" type="pres">
      <dgm:prSet presAssocID="{7F51F542-6F9B-4992-A0E5-6A385C4C16B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4FC22-EE99-4423-9B35-F5189080018D}" type="pres">
      <dgm:prSet presAssocID="{2E15463F-5931-4BC3-9029-74B50E8FC9D7}" presName="spacer" presStyleCnt="0"/>
      <dgm:spPr/>
    </dgm:pt>
    <dgm:pt modelId="{10D8B610-EAA1-4AF7-A0F0-ADAD6966F545}" type="pres">
      <dgm:prSet presAssocID="{9024311D-B0A2-43BF-A148-A77E95191CE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331A2-EC01-4D82-9EBA-DA98D4BFCA79}" type="pres">
      <dgm:prSet presAssocID="{A9C15126-2B92-4219-86DF-593B75F7719D}" presName="spacer" presStyleCnt="0"/>
      <dgm:spPr/>
    </dgm:pt>
    <dgm:pt modelId="{B878B829-1BB2-4096-9706-1F2AFAA7D633}" type="pres">
      <dgm:prSet presAssocID="{E407DFE0-5501-4D05-8B52-A72AA4E8DC4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829BD-104D-4D98-BC28-289AD659EF7D}" type="pres">
      <dgm:prSet presAssocID="{DADC1970-CDC6-4EAF-9548-CE90E35D7759}" presName="spacer" presStyleCnt="0"/>
      <dgm:spPr/>
    </dgm:pt>
    <dgm:pt modelId="{8EDBDEFC-BD08-4A00-9D8D-F3CB1D8094C9}" type="pres">
      <dgm:prSet presAssocID="{3F682407-9011-4055-B36C-AF10D64F0C2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64BC4B-FE3E-49B9-80C1-7643F94FD6BA}" srcId="{0F1EC4A3-4583-4DF1-AA6B-60C7EF3B2A23}" destId="{7F51F542-6F9B-4992-A0E5-6A385C4C16BD}" srcOrd="2" destOrd="0" parTransId="{D1371F7F-EF83-435E-B2AA-C10797B79657}" sibTransId="{2E15463F-5931-4BC3-9029-74B50E8FC9D7}"/>
    <dgm:cxn modelId="{98412C09-07FC-45FA-99D2-478358A68517}" type="presOf" srcId="{3F682407-9011-4055-B36C-AF10D64F0C28}" destId="{8EDBDEFC-BD08-4A00-9D8D-F3CB1D8094C9}" srcOrd="0" destOrd="0" presId="urn:microsoft.com/office/officeart/2005/8/layout/vList2"/>
    <dgm:cxn modelId="{9E79FA81-3E7D-443B-A8C9-ECA8F21A7937}" type="presOf" srcId="{0F1EC4A3-4583-4DF1-AA6B-60C7EF3B2A23}" destId="{F4B9AD31-15F1-4F5F-B7A7-3A1EC59C39F4}" srcOrd="0" destOrd="0" presId="urn:microsoft.com/office/officeart/2005/8/layout/vList2"/>
    <dgm:cxn modelId="{1C536079-B714-4E9F-AD51-9DA16852B783}" type="presOf" srcId="{F3BBAF49-CDFC-4A91-9E81-3B2C6C1D9D94}" destId="{4E93A3B3-4860-4C8F-BD79-857A3C7216AC}" srcOrd="0" destOrd="0" presId="urn:microsoft.com/office/officeart/2005/8/layout/vList2"/>
    <dgm:cxn modelId="{F6D040F5-CC99-4BFF-8B3D-60135A25680F}" srcId="{0F1EC4A3-4583-4DF1-AA6B-60C7EF3B2A23}" destId="{3F682407-9011-4055-B36C-AF10D64F0C28}" srcOrd="5" destOrd="0" parTransId="{8895E8BE-CA56-472E-9773-64349651E1F6}" sibTransId="{283F5D74-2C2B-4E3E-B360-642D87F4FD5F}"/>
    <dgm:cxn modelId="{693BBA83-7F8A-4051-9ADE-CDC47E8D4863}" srcId="{0F1EC4A3-4583-4DF1-AA6B-60C7EF3B2A23}" destId="{802ACBCE-766A-42A0-933F-348910CF67E2}" srcOrd="0" destOrd="0" parTransId="{444F65DE-0CD5-40E7-B302-3420552CA8A5}" sibTransId="{4BA0238E-EAE7-40A9-A533-5CAC69DDE28C}"/>
    <dgm:cxn modelId="{B81F94CD-B315-4D1C-A2FD-E6F3D6685BC9}" type="presOf" srcId="{9024311D-B0A2-43BF-A148-A77E95191CE3}" destId="{10D8B610-EAA1-4AF7-A0F0-ADAD6966F545}" srcOrd="0" destOrd="0" presId="urn:microsoft.com/office/officeart/2005/8/layout/vList2"/>
    <dgm:cxn modelId="{B4593912-7448-4300-91CC-0DC2A0A9EDCD}" srcId="{0F1EC4A3-4583-4DF1-AA6B-60C7EF3B2A23}" destId="{E407DFE0-5501-4D05-8B52-A72AA4E8DC4B}" srcOrd="4" destOrd="0" parTransId="{006BF0E0-87E1-4616-A030-9BDDB97B7724}" sibTransId="{DADC1970-CDC6-4EAF-9548-CE90E35D7759}"/>
    <dgm:cxn modelId="{5B1352F2-3BB3-4BC5-8D89-373107571490}" srcId="{0F1EC4A3-4583-4DF1-AA6B-60C7EF3B2A23}" destId="{9024311D-B0A2-43BF-A148-A77E95191CE3}" srcOrd="3" destOrd="0" parTransId="{ED0AAA4C-A8EC-4A5B-9463-F89400AAA417}" sibTransId="{A9C15126-2B92-4219-86DF-593B75F7719D}"/>
    <dgm:cxn modelId="{CF5510EC-70F0-4C21-99AE-E61CD4DFF1EE}" srcId="{0F1EC4A3-4583-4DF1-AA6B-60C7EF3B2A23}" destId="{F3BBAF49-CDFC-4A91-9E81-3B2C6C1D9D94}" srcOrd="1" destOrd="0" parTransId="{8964AAA0-2AAE-4706-AE39-5ECECA2EDC78}" sibTransId="{B62A90B8-6111-4F32-BCE9-9DD5A789EBD0}"/>
    <dgm:cxn modelId="{262AA8DF-18AF-43CF-9A3C-6C62DE9ABEF3}" type="presOf" srcId="{E407DFE0-5501-4D05-8B52-A72AA4E8DC4B}" destId="{B878B829-1BB2-4096-9706-1F2AFAA7D633}" srcOrd="0" destOrd="0" presId="urn:microsoft.com/office/officeart/2005/8/layout/vList2"/>
    <dgm:cxn modelId="{DB070D8F-EC8D-4637-B7BF-9E9206E2EBC2}" type="presOf" srcId="{802ACBCE-766A-42A0-933F-348910CF67E2}" destId="{48131033-0456-4662-888B-F51AEC645DEA}" srcOrd="0" destOrd="0" presId="urn:microsoft.com/office/officeart/2005/8/layout/vList2"/>
    <dgm:cxn modelId="{7845ED17-57F3-4A7E-8C90-F3823CF13023}" type="presOf" srcId="{7F51F542-6F9B-4992-A0E5-6A385C4C16BD}" destId="{17784B3C-9770-4315-849C-DAA39C9F65E5}" srcOrd="0" destOrd="0" presId="urn:microsoft.com/office/officeart/2005/8/layout/vList2"/>
    <dgm:cxn modelId="{0B89611E-B25F-4D39-AACB-298297F895E3}" type="presParOf" srcId="{F4B9AD31-15F1-4F5F-B7A7-3A1EC59C39F4}" destId="{48131033-0456-4662-888B-F51AEC645DEA}" srcOrd="0" destOrd="0" presId="urn:microsoft.com/office/officeart/2005/8/layout/vList2"/>
    <dgm:cxn modelId="{EED33E46-156A-4200-99EA-A66CFAC3666E}" type="presParOf" srcId="{F4B9AD31-15F1-4F5F-B7A7-3A1EC59C39F4}" destId="{AE9245E2-AC5A-4282-A116-003CF1C1632D}" srcOrd="1" destOrd="0" presId="urn:microsoft.com/office/officeart/2005/8/layout/vList2"/>
    <dgm:cxn modelId="{EB93AE47-C7E7-4093-9E98-B9BD06E8A867}" type="presParOf" srcId="{F4B9AD31-15F1-4F5F-B7A7-3A1EC59C39F4}" destId="{4E93A3B3-4860-4C8F-BD79-857A3C7216AC}" srcOrd="2" destOrd="0" presId="urn:microsoft.com/office/officeart/2005/8/layout/vList2"/>
    <dgm:cxn modelId="{D7AFB03A-CDB7-4B6B-97FA-6EF6B61F9C1D}" type="presParOf" srcId="{F4B9AD31-15F1-4F5F-B7A7-3A1EC59C39F4}" destId="{E4C56238-48AA-4091-9EDC-CB1B3A55391D}" srcOrd="3" destOrd="0" presId="urn:microsoft.com/office/officeart/2005/8/layout/vList2"/>
    <dgm:cxn modelId="{1A6F4FEE-6B8B-4ACF-B536-0E118579DE85}" type="presParOf" srcId="{F4B9AD31-15F1-4F5F-B7A7-3A1EC59C39F4}" destId="{17784B3C-9770-4315-849C-DAA39C9F65E5}" srcOrd="4" destOrd="0" presId="urn:microsoft.com/office/officeart/2005/8/layout/vList2"/>
    <dgm:cxn modelId="{6BC00DA1-E7A6-442F-AC0B-4D2672B91E77}" type="presParOf" srcId="{F4B9AD31-15F1-4F5F-B7A7-3A1EC59C39F4}" destId="{3644FC22-EE99-4423-9B35-F5189080018D}" srcOrd="5" destOrd="0" presId="urn:microsoft.com/office/officeart/2005/8/layout/vList2"/>
    <dgm:cxn modelId="{0C8DF7D8-98A6-4197-BE61-4ECD07AB1984}" type="presParOf" srcId="{F4B9AD31-15F1-4F5F-B7A7-3A1EC59C39F4}" destId="{10D8B610-EAA1-4AF7-A0F0-ADAD6966F545}" srcOrd="6" destOrd="0" presId="urn:microsoft.com/office/officeart/2005/8/layout/vList2"/>
    <dgm:cxn modelId="{234C4894-82DA-4532-B2EA-95381D040E95}" type="presParOf" srcId="{F4B9AD31-15F1-4F5F-B7A7-3A1EC59C39F4}" destId="{AB7331A2-EC01-4D82-9EBA-DA98D4BFCA79}" srcOrd="7" destOrd="0" presId="urn:microsoft.com/office/officeart/2005/8/layout/vList2"/>
    <dgm:cxn modelId="{2243B4F3-11E2-418C-B4AC-CA961A1C4EC8}" type="presParOf" srcId="{F4B9AD31-15F1-4F5F-B7A7-3A1EC59C39F4}" destId="{B878B829-1BB2-4096-9706-1F2AFAA7D633}" srcOrd="8" destOrd="0" presId="urn:microsoft.com/office/officeart/2005/8/layout/vList2"/>
    <dgm:cxn modelId="{53D5C8D5-0A55-4F10-8121-DE087738D4A1}" type="presParOf" srcId="{F4B9AD31-15F1-4F5F-B7A7-3A1EC59C39F4}" destId="{EDB829BD-104D-4D98-BC28-289AD659EF7D}" srcOrd="9" destOrd="0" presId="urn:microsoft.com/office/officeart/2005/8/layout/vList2"/>
    <dgm:cxn modelId="{7CBE6006-D481-44AC-8494-D194C37E214F}" type="presParOf" srcId="{F4B9AD31-15F1-4F5F-B7A7-3A1EC59C39F4}" destId="{8EDBDEFC-BD08-4A00-9D8D-F3CB1D8094C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C8DD821-76E3-4F38-84DB-1E9EF9A639D0}" type="doc">
      <dgm:prSet loTypeId="urn:microsoft.com/office/officeart/2005/8/layout/hProcess9" loCatId="process" qsTypeId="urn:microsoft.com/office/officeart/2005/8/quickstyle/simple1" qsCatId="simple" csTypeId="urn:microsoft.com/office/officeart/2005/8/colors/colorful1#3" csCatId="colorful" phldr="1"/>
      <dgm:spPr/>
    </dgm:pt>
    <dgm:pt modelId="{8B8FA898-7CF3-4C43-B47C-D1568E042CF9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 метою підвищення результативності діяльності підприємства та його стратегічного розвитку у перспективі, виникає потреба у розробленні стратегії управління підприємством, спрямованої на вдосконалення механізму формування та використання прибутку.  Для максимізації прибутку підприємства потрібно,  насамперед,  виконати комплекс </a:t>
          </a:r>
          <a:r>
            <a:rPr lang="uk-UA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завдань: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211E5B-BFA0-4985-AC94-E845362F3D69}" type="parTrans" cxnId="{D72C67C1-D64C-431D-B0F7-2B190B0D6F8E}">
      <dgm:prSet/>
      <dgm:spPr/>
      <dgm:t>
        <a:bodyPr/>
        <a:lstStyle/>
        <a:p>
          <a:endParaRPr lang="ru-RU"/>
        </a:p>
      </dgm:t>
    </dgm:pt>
    <dgm:pt modelId="{C029ACB8-C240-4ABD-B8B1-7BEE8EFE9E37}" type="sibTrans" cxnId="{D72C67C1-D64C-431D-B0F7-2B190B0D6F8E}">
      <dgm:prSet/>
      <dgm:spPr/>
      <dgm:t>
        <a:bodyPr/>
        <a:lstStyle/>
        <a:p>
          <a:endParaRPr lang="ru-RU"/>
        </a:p>
      </dgm:t>
    </dgm:pt>
    <dgm:pt modelId="{DBE9C984-B765-41E7-BE87-24352A83DA85}" type="pres">
      <dgm:prSet presAssocID="{EC8DD821-76E3-4F38-84DB-1E9EF9A639D0}" presName="CompostProcess" presStyleCnt="0">
        <dgm:presLayoutVars>
          <dgm:dir/>
          <dgm:resizeHandles val="exact"/>
        </dgm:presLayoutVars>
      </dgm:prSet>
      <dgm:spPr/>
    </dgm:pt>
    <dgm:pt modelId="{25BC7D51-52CC-4AB8-A69E-A855411AFB68}" type="pres">
      <dgm:prSet presAssocID="{EC8DD821-76E3-4F38-84DB-1E9EF9A639D0}" presName="arrow" presStyleLbl="bgShp" presStyleIdx="0" presStyleCnt="1" custLinFactNeighborX="-1842" custLinFactNeighborY="2154"/>
      <dgm:spPr/>
    </dgm:pt>
    <dgm:pt modelId="{A04295A1-B946-45BB-B77C-A192FDDA5C17}" type="pres">
      <dgm:prSet presAssocID="{EC8DD821-76E3-4F38-84DB-1E9EF9A639D0}" presName="linearProcess" presStyleCnt="0"/>
      <dgm:spPr/>
    </dgm:pt>
    <dgm:pt modelId="{CA156BCF-15CD-4E0B-A196-E0BB949E19D3}" type="pres">
      <dgm:prSet presAssocID="{8B8FA898-7CF3-4C43-B47C-D1568E042CF9}" presName="textNode" presStyleLbl="node1" presStyleIdx="0" presStyleCnt="1" custScaleX="83813" custLinFactNeighborX="-6353" custLinFactNeighborY="-31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8D06B63-B624-48AB-87F2-AC89FF1B8698}" type="presOf" srcId="{8B8FA898-7CF3-4C43-B47C-D1568E042CF9}" destId="{CA156BCF-15CD-4E0B-A196-E0BB949E19D3}" srcOrd="0" destOrd="0" presId="urn:microsoft.com/office/officeart/2005/8/layout/hProcess9"/>
    <dgm:cxn modelId="{D72C67C1-D64C-431D-B0F7-2B190B0D6F8E}" srcId="{EC8DD821-76E3-4F38-84DB-1E9EF9A639D0}" destId="{8B8FA898-7CF3-4C43-B47C-D1568E042CF9}" srcOrd="0" destOrd="0" parTransId="{6D211E5B-BFA0-4985-AC94-E845362F3D69}" sibTransId="{C029ACB8-C240-4ABD-B8B1-7BEE8EFE9E37}"/>
    <dgm:cxn modelId="{0D7E2226-4796-4AF0-83F7-402CA10C5846}" type="presOf" srcId="{EC8DD821-76E3-4F38-84DB-1E9EF9A639D0}" destId="{DBE9C984-B765-41E7-BE87-24352A83DA85}" srcOrd="0" destOrd="0" presId="urn:microsoft.com/office/officeart/2005/8/layout/hProcess9"/>
    <dgm:cxn modelId="{AF096C89-1D1B-4AAD-B451-BBB5D193C559}" type="presParOf" srcId="{DBE9C984-B765-41E7-BE87-24352A83DA85}" destId="{25BC7D51-52CC-4AB8-A69E-A855411AFB68}" srcOrd="0" destOrd="0" presId="urn:microsoft.com/office/officeart/2005/8/layout/hProcess9"/>
    <dgm:cxn modelId="{E3F51820-7C4C-49CA-B4A1-45797DB7B77C}" type="presParOf" srcId="{DBE9C984-B765-41E7-BE87-24352A83DA85}" destId="{A04295A1-B946-45BB-B77C-A192FDDA5C17}" srcOrd="1" destOrd="0" presId="urn:microsoft.com/office/officeart/2005/8/layout/hProcess9"/>
    <dgm:cxn modelId="{0E54BD2F-F9C0-4648-ABBF-51E11AA42AD4}" type="presParOf" srcId="{A04295A1-B946-45BB-B77C-A192FDDA5C17}" destId="{CA156BCF-15CD-4E0B-A196-E0BB949E19D3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F860B-F486-46DD-BC68-EE79A85415C7}">
      <dsp:nvSpPr>
        <dsp:cNvPr id="0" name=""/>
        <dsp:cNvSpPr/>
      </dsp:nvSpPr>
      <dsp:spPr>
        <a:xfrm>
          <a:off x="716364" y="1464"/>
          <a:ext cx="4165952" cy="24995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Звернемося до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положень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стандарту ISO 9001:2001. Як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зазначає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словник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термінів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стандарту, "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результативність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" (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effectiveness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–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ступінь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реалізації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запланованої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досягнення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запланованих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результатів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6364" y="1464"/>
        <a:ext cx="4165952" cy="2499571"/>
      </dsp:txXfrm>
    </dsp:sp>
    <dsp:sp modelId="{0FDAB7E7-893C-4AEB-B629-4C56D7CB8116}">
      <dsp:nvSpPr>
        <dsp:cNvPr id="0" name=""/>
        <dsp:cNvSpPr/>
      </dsp:nvSpPr>
      <dsp:spPr>
        <a:xfrm>
          <a:off x="5298912" y="1464"/>
          <a:ext cx="4165952" cy="2499571"/>
        </a:xfrm>
        <a:prstGeom prst="rect">
          <a:avLst/>
        </a:prstGeom>
        <a:solidFill>
          <a:schemeClr val="accent4">
            <a:hueOff val="1371777"/>
            <a:satOff val="49600"/>
            <a:lumOff val="-19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Результативність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складне,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багатоелементне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багатоаспектне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явище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яке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характеризується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низкою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показників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міри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досягнення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встановлених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цілей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суб'єкта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господарювання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є "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зовнішнім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проявом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" (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негативний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позитивний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298912" y="1464"/>
        <a:ext cx="4165952" cy="2499571"/>
      </dsp:txXfrm>
    </dsp:sp>
    <dsp:sp modelId="{3EC63A62-F7F3-405A-8C2B-FDB5DCF5BD3E}">
      <dsp:nvSpPr>
        <dsp:cNvPr id="0" name=""/>
        <dsp:cNvSpPr/>
      </dsp:nvSpPr>
      <dsp:spPr>
        <a:xfrm>
          <a:off x="1833610" y="2917631"/>
          <a:ext cx="6514008" cy="2499571"/>
        </a:xfrm>
        <a:prstGeom prst="rect">
          <a:avLst/>
        </a:prstGeom>
        <a:solidFill>
          <a:schemeClr val="accent4">
            <a:hueOff val="2743554"/>
            <a:satOff val="99200"/>
            <a:lumOff val="-39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Результативність менеджменту</a:t>
          </a:r>
          <a:r>
            <a:rPr lang="uk-UA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це спроможність системи управління створювати умови для реалізації цілей і стабільного розвитку економічної ефективності, що, зокрема, залежить від міри і кількості досягнутих результатів підприємства за визначений термін.</a:t>
          </a:r>
          <a:endParaRPr lang="ru-RU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3610" y="2917631"/>
        <a:ext cx="6514008" cy="24995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E1238-597D-489E-BB2B-BECE54B1F53A}">
      <dsp:nvSpPr>
        <dsp:cNvPr id="0" name=""/>
        <dsp:cNvSpPr/>
      </dsp:nvSpPr>
      <dsp:spPr>
        <a:xfrm>
          <a:off x="847526" y="0"/>
          <a:ext cx="9605294" cy="541866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08720-9C1D-495C-91EF-8197F219B9D9}">
      <dsp:nvSpPr>
        <dsp:cNvPr id="0" name=""/>
        <dsp:cNvSpPr/>
      </dsp:nvSpPr>
      <dsp:spPr>
        <a:xfrm>
          <a:off x="287073" y="1934821"/>
          <a:ext cx="1875696" cy="154902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solidFill>
                <a:schemeClr val="tx1"/>
              </a:solidFill>
            </a:rPr>
            <a:t>забезпечення зростання обсягів діяльності;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62690" y="2010438"/>
        <a:ext cx="1724462" cy="1397789"/>
      </dsp:txXfrm>
    </dsp:sp>
    <dsp:sp modelId="{AA21035C-C1F9-446E-BCA9-AA3EFEB6BCD4}">
      <dsp:nvSpPr>
        <dsp:cNvPr id="0" name=""/>
        <dsp:cNvSpPr/>
      </dsp:nvSpPr>
      <dsp:spPr>
        <a:xfrm>
          <a:off x="1962643" y="1934832"/>
          <a:ext cx="1795737" cy="157631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solidFill>
                <a:schemeClr val="tx1"/>
              </a:solidFill>
            </a:rPr>
            <a:t>ефективного управління витратами; 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2039592" y="2011781"/>
        <a:ext cx="1641839" cy="1422413"/>
      </dsp:txXfrm>
    </dsp:sp>
    <dsp:sp modelId="{9785B90B-2220-427E-9C4A-A304E9CB913C}">
      <dsp:nvSpPr>
        <dsp:cNvPr id="0" name=""/>
        <dsp:cNvSpPr/>
      </dsp:nvSpPr>
      <dsp:spPr>
        <a:xfrm>
          <a:off x="3673070" y="1948465"/>
          <a:ext cx="1743616" cy="160362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solidFill>
                <a:schemeClr val="tx1"/>
              </a:solidFill>
            </a:rPr>
            <a:t>підвищення ефективності використання матеріально-технічної бази;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3751352" y="2026747"/>
        <a:ext cx="1587052" cy="1447057"/>
      </dsp:txXfrm>
    </dsp:sp>
    <dsp:sp modelId="{36C369DF-BFD1-49AC-9417-B23E361807B3}">
      <dsp:nvSpPr>
        <dsp:cNvPr id="0" name=""/>
        <dsp:cNvSpPr/>
      </dsp:nvSpPr>
      <dsp:spPr>
        <a:xfrm>
          <a:off x="5365054" y="1962110"/>
          <a:ext cx="1668426" cy="154902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оптимізації складу та структури обігових коштів; 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5440671" y="2037727"/>
        <a:ext cx="1517192" cy="1397789"/>
      </dsp:txXfrm>
    </dsp:sp>
    <dsp:sp modelId="{9037908D-008F-48C3-AF96-5C46D5C3F166}">
      <dsp:nvSpPr>
        <dsp:cNvPr id="0" name=""/>
        <dsp:cNvSpPr/>
      </dsp:nvSpPr>
      <dsp:spPr>
        <a:xfrm>
          <a:off x="6936839" y="1955293"/>
          <a:ext cx="1605609" cy="158996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solidFill>
                <a:schemeClr val="tx1"/>
              </a:solidFill>
            </a:rPr>
            <a:t>підвищення продуктивності праці;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7014455" y="2032909"/>
        <a:ext cx="1450377" cy="1434734"/>
      </dsp:txXfrm>
    </dsp:sp>
    <dsp:sp modelId="{C018D2C8-4618-4215-85FD-B648DAD279B9}">
      <dsp:nvSpPr>
        <dsp:cNvPr id="0" name=""/>
        <dsp:cNvSpPr/>
      </dsp:nvSpPr>
      <dsp:spPr>
        <a:xfrm>
          <a:off x="8491077" y="2003064"/>
          <a:ext cx="1434069" cy="14944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вдосконалення системи управління підприємством.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8561082" y="2073069"/>
        <a:ext cx="1294059" cy="1354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651F9-62D3-40CB-8BA9-A9C0EB30E5B0}">
      <dsp:nvSpPr>
        <dsp:cNvPr id="0" name=""/>
        <dsp:cNvSpPr/>
      </dsp:nvSpPr>
      <dsp:spPr>
        <a:xfrm>
          <a:off x="0" y="0"/>
          <a:ext cx="9184944" cy="1482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видами витрат і ресурсів (джерелами підвищення);2) напрямами розвитку та удосконалення виробництва;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місцем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реалізації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системі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виробництвом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2393" y="72393"/>
        <a:ext cx="9040158" cy="1338188"/>
      </dsp:txXfrm>
    </dsp:sp>
    <dsp:sp modelId="{AD39783C-1F1B-4A1A-8F1C-6B507F6DA3ED}">
      <dsp:nvSpPr>
        <dsp:cNvPr id="0" name=""/>
        <dsp:cNvSpPr/>
      </dsp:nvSpPr>
      <dsp:spPr>
        <a:xfrm>
          <a:off x="0" y="1708286"/>
          <a:ext cx="9184944" cy="1482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Найбільш важливою у практичному значенні слід вважати класифікацію чинників результативності за місцем реалізації у системі управління виробництвом (третя ознака групування чинників), особливо відокремлення з них двох категорій чинників – внутрішньовиробничих і зовнішніх (народногосподарських), а також поділ сукупності внутрішніх чинників на так звані “тверді” і “м’які” чинники.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2393" y="1780679"/>
        <a:ext cx="9040158" cy="1338188"/>
      </dsp:txXfrm>
    </dsp:sp>
    <dsp:sp modelId="{3CDD7972-FA6C-42F4-A4E3-922A48C635FE}">
      <dsp:nvSpPr>
        <dsp:cNvPr id="0" name=""/>
        <dsp:cNvSpPr/>
      </dsp:nvSpPr>
      <dsp:spPr>
        <a:xfrm>
          <a:off x="0" y="3416572"/>
          <a:ext cx="9184944" cy="1482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“Тверді” чинники: нові технології, організація устаткування, економія матеріалів та енергії, контроль </a:t>
          </a:r>
          <a:r>
            <a:rPr lang="uk-UA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виробництва.“М’які</a:t>
          </a: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” чинники:  продуктивність персоналу, організація і системи, більш досконалі методи роботи,  стилі управління.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2393" y="3488965"/>
        <a:ext cx="9040158" cy="13381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6B22A-BA8C-417E-AC49-A544808E5E6D}">
      <dsp:nvSpPr>
        <dsp:cNvPr id="0" name=""/>
        <dsp:cNvSpPr/>
      </dsp:nvSpPr>
      <dsp:spPr>
        <a:xfrm>
          <a:off x="3571" y="567681"/>
          <a:ext cx="2833687" cy="17002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показників відповідальності (ASC); 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1" y="567681"/>
        <a:ext cx="2833687" cy="1700212"/>
      </dsp:txXfrm>
    </dsp:sp>
    <dsp:sp modelId="{44EC1FA4-4C2B-43C0-8478-696BDF5B2BD8}">
      <dsp:nvSpPr>
        <dsp:cNvPr id="0" name=""/>
        <dsp:cNvSpPr/>
      </dsp:nvSpPr>
      <dsp:spPr>
        <a:xfrm>
          <a:off x="3120628" y="567681"/>
          <a:ext cx="2833687" cy="17002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Збалансована система показників (BSC);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20628" y="567681"/>
        <a:ext cx="2833687" cy="1700212"/>
      </dsp:txXfrm>
    </dsp:sp>
    <dsp:sp modelId="{1ED1A9D9-FF96-49D5-908F-74909883F0D1}">
      <dsp:nvSpPr>
        <dsp:cNvPr id="0" name=""/>
        <dsp:cNvSpPr/>
      </dsp:nvSpPr>
      <dsp:spPr>
        <a:xfrm>
          <a:off x="6237684" y="567681"/>
          <a:ext cx="2833687" cy="17002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Піраміда результативності </a:t>
          </a:r>
          <a:r>
            <a:rPr lang="uk-UA" sz="22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МакНейра</a:t>
          </a:r>
          <a:r>
            <a:rPr lang="uk-UA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37684" y="567681"/>
        <a:ext cx="2833687" cy="1700212"/>
      </dsp:txXfrm>
    </dsp:sp>
    <dsp:sp modelId="{9121B9EB-CE14-46E6-A90D-C94534DBEAE9}">
      <dsp:nvSpPr>
        <dsp:cNvPr id="0" name=""/>
        <dsp:cNvSpPr/>
      </dsp:nvSpPr>
      <dsp:spPr>
        <a:xfrm>
          <a:off x="9354740" y="567681"/>
          <a:ext cx="2833687" cy="17002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управління результативністю діяльності підприємства(ВРМ). 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54740" y="567681"/>
        <a:ext cx="2833687" cy="17002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FC0EF-C53D-4DCE-BDEC-03D0B5B7E655}">
      <dsp:nvSpPr>
        <dsp:cNvPr id="0" name=""/>
        <dsp:cNvSpPr/>
      </dsp:nvSpPr>
      <dsp:spPr>
        <a:xfrm>
          <a:off x="0" y="611489"/>
          <a:ext cx="5334781" cy="213391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Здійснення повноцінного стратегічного аналізу не можливе без застосування економічно обґрунтованих мір оцінки результативності бізнес-процесів у стратегічному аспекті.</a:t>
          </a:r>
          <a:endParaRPr lang="ru-RU" sz="1800" kern="1200" dirty="0"/>
        </a:p>
      </dsp:txBody>
      <dsp:txXfrm>
        <a:off x="1066956" y="611489"/>
        <a:ext cx="3200869" cy="2133912"/>
      </dsp:txXfrm>
    </dsp:sp>
    <dsp:sp modelId="{44A80645-68D7-43B1-901B-D14DF81E443D}">
      <dsp:nvSpPr>
        <dsp:cNvPr id="0" name=""/>
        <dsp:cNvSpPr/>
      </dsp:nvSpPr>
      <dsp:spPr>
        <a:xfrm>
          <a:off x="4810227" y="638782"/>
          <a:ext cx="5334781" cy="2133912"/>
        </a:xfrm>
        <a:prstGeom prst="chevron">
          <a:avLst/>
        </a:prstGeom>
        <a:solidFill>
          <a:schemeClr val="accent4">
            <a:hueOff val="2743554"/>
            <a:satOff val="99200"/>
            <a:lumOff val="-39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стратегічного вимірювання</a:t>
          </a: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це ідентифікація, розвиток, зв’язок, збирання та оцінка вибраних показників результативності, безпосередньо пов'язаних з виконанням місії організації і досягненням її цілей.</a:t>
          </a:r>
        </a:p>
      </dsp:txBody>
      <dsp:txXfrm>
        <a:off x="5877183" y="638782"/>
        <a:ext cx="3200869" cy="21339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B6D8C-F81F-4202-BCD2-BA81F4B9C203}">
      <dsp:nvSpPr>
        <dsp:cNvPr id="0" name=""/>
        <dsp:cNvSpPr/>
      </dsp:nvSpPr>
      <dsp:spPr>
        <a:xfrm>
          <a:off x="0" y="0"/>
          <a:ext cx="6864858" cy="6800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Ідентифікація зацікавлених сторін.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919" y="19919"/>
        <a:ext cx="6051423" cy="640247"/>
      </dsp:txXfrm>
    </dsp:sp>
    <dsp:sp modelId="{5D22F9BB-4015-4D17-8BFC-1012A354F58C}">
      <dsp:nvSpPr>
        <dsp:cNvPr id="0" name=""/>
        <dsp:cNvSpPr/>
      </dsp:nvSpPr>
      <dsp:spPr>
        <a:xfrm>
          <a:off x="512635" y="774541"/>
          <a:ext cx="6864858" cy="680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внесків, отриманих від кожної зацікавленої групи осіб, і стимулів, наданих підприємством цим групам.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2554" y="794460"/>
        <a:ext cx="5870329" cy="640247"/>
      </dsp:txXfrm>
    </dsp:sp>
    <dsp:sp modelId="{A3019415-C303-4A07-A96F-51F230CFB58E}">
      <dsp:nvSpPr>
        <dsp:cNvPr id="0" name=""/>
        <dsp:cNvSpPr/>
      </dsp:nvSpPr>
      <dsp:spPr>
        <a:xfrm>
          <a:off x="1025270" y="1549082"/>
          <a:ext cx="6864858" cy="680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Ранжування внесків і стимулів за пріоритетом (важливістю).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5189" y="1569001"/>
        <a:ext cx="5870329" cy="640247"/>
      </dsp:txXfrm>
    </dsp:sp>
    <dsp:sp modelId="{62B9ABC3-1EB7-4EE5-92EC-28016F92D232}">
      <dsp:nvSpPr>
        <dsp:cNvPr id="0" name=""/>
        <dsp:cNvSpPr/>
      </dsp:nvSpPr>
      <dsp:spPr>
        <a:xfrm>
          <a:off x="1537906" y="2323623"/>
          <a:ext cx="6864858" cy="6800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показників для кожного внеску і стимулу.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7825" y="2343542"/>
        <a:ext cx="5870329" cy="640247"/>
      </dsp:txXfrm>
    </dsp:sp>
    <dsp:sp modelId="{1C12CA2F-9DB5-4C34-A9C8-947BC559A568}">
      <dsp:nvSpPr>
        <dsp:cNvPr id="0" name=""/>
        <dsp:cNvSpPr/>
      </dsp:nvSpPr>
      <dsp:spPr>
        <a:xfrm>
          <a:off x="2050541" y="3098165"/>
          <a:ext cx="6864858" cy="6800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Практичне застосування вибраних показників для підготовки і прийняття стратегічних управлінських рішень.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70460" y="3118084"/>
        <a:ext cx="5870329" cy="640247"/>
      </dsp:txXfrm>
    </dsp:sp>
    <dsp:sp modelId="{B3AF27BB-1B81-4C4A-944A-F2969587FD79}">
      <dsp:nvSpPr>
        <dsp:cNvPr id="0" name=""/>
        <dsp:cNvSpPr/>
      </dsp:nvSpPr>
      <dsp:spPr>
        <a:xfrm>
          <a:off x="6422802" y="496839"/>
          <a:ext cx="442055" cy="44205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6522264" y="496839"/>
        <a:ext cx="243131" cy="332646"/>
      </dsp:txXfrm>
    </dsp:sp>
    <dsp:sp modelId="{BD6E0ADA-75E6-46D7-BC8E-17794FC7479B}">
      <dsp:nvSpPr>
        <dsp:cNvPr id="0" name=""/>
        <dsp:cNvSpPr/>
      </dsp:nvSpPr>
      <dsp:spPr>
        <a:xfrm>
          <a:off x="6935438" y="1271381"/>
          <a:ext cx="442055" cy="44205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7034900" y="1271381"/>
        <a:ext cx="243131" cy="332646"/>
      </dsp:txXfrm>
    </dsp:sp>
    <dsp:sp modelId="{8C7E58D1-4A38-49B8-BFE5-E1B88DB50939}">
      <dsp:nvSpPr>
        <dsp:cNvPr id="0" name=""/>
        <dsp:cNvSpPr/>
      </dsp:nvSpPr>
      <dsp:spPr>
        <a:xfrm>
          <a:off x="7448073" y="2034587"/>
          <a:ext cx="442055" cy="44205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7547535" y="2034587"/>
        <a:ext cx="243131" cy="332646"/>
      </dsp:txXfrm>
    </dsp:sp>
    <dsp:sp modelId="{76E94D64-31F9-4822-AE37-62661DEE9698}">
      <dsp:nvSpPr>
        <dsp:cNvPr id="0" name=""/>
        <dsp:cNvSpPr/>
      </dsp:nvSpPr>
      <dsp:spPr>
        <a:xfrm>
          <a:off x="7960709" y="2816685"/>
          <a:ext cx="442055" cy="44205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8060171" y="2816685"/>
        <a:ext cx="243131" cy="3326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E3BF9-8B9C-4D15-B57F-CC2CE510876D}">
      <dsp:nvSpPr>
        <dsp:cNvPr id="0" name=""/>
        <dsp:cNvSpPr/>
      </dsp:nvSpPr>
      <dsp:spPr>
        <a:xfrm>
          <a:off x="-4319593" y="-662639"/>
          <a:ext cx="5146441" cy="5146441"/>
        </a:xfrm>
        <a:prstGeom prst="blockArc">
          <a:avLst>
            <a:gd name="adj1" fmla="val 18900000"/>
            <a:gd name="adj2" fmla="val 2700000"/>
            <a:gd name="adj3" fmla="val 420"/>
          </a:avLst>
        </a:pr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C7C4B-50AC-4D67-A83D-56BE30A4DDAD}">
      <dsp:nvSpPr>
        <dsp:cNvPr id="0" name=""/>
        <dsp:cNvSpPr/>
      </dsp:nvSpPr>
      <dsp:spPr>
        <a:xfrm>
          <a:off x="484523" y="343226"/>
          <a:ext cx="7676836" cy="5878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60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Причинно-наслідкові взаємозв’язки носять скоріше не безумовний, а гіпотетичний характер. 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523" y="343226"/>
        <a:ext cx="7676836" cy="587847"/>
      </dsp:txXfrm>
    </dsp:sp>
    <dsp:sp modelId="{9CFF85BD-C9DA-4169-AAE4-3E08FBC62F2C}">
      <dsp:nvSpPr>
        <dsp:cNvPr id="0" name=""/>
        <dsp:cNvSpPr/>
      </dsp:nvSpPr>
      <dsp:spPr>
        <a:xfrm>
          <a:off x="14617" y="305520"/>
          <a:ext cx="734809" cy="734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03B5D-814B-46AD-8723-65C921E7F3F7}">
      <dsp:nvSpPr>
        <dsp:cNvPr id="0" name=""/>
        <dsp:cNvSpPr/>
      </dsp:nvSpPr>
      <dsp:spPr>
        <a:xfrm>
          <a:off x="770198" y="1175695"/>
          <a:ext cx="7339810" cy="587847"/>
        </a:xfrm>
        <a:prstGeom prst="rect">
          <a:avLst/>
        </a:prstGeom>
        <a:solidFill>
          <a:schemeClr val="accent2">
            <a:hueOff val="-629465"/>
            <a:satOff val="11712"/>
            <a:lumOff val="156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60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потрібно очікувати постійного поліпшення усіх показників.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0198" y="1175695"/>
        <a:ext cx="7339810" cy="587847"/>
      </dsp:txXfrm>
    </dsp:sp>
    <dsp:sp modelId="{4AAAB89D-E8E6-4A3D-B574-47D85B2BE4AE}">
      <dsp:nvSpPr>
        <dsp:cNvPr id="0" name=""/>
        <dsp:cNvSpPr/>
      </dsp:nvSpPr>
      <dsp:spPr>
        <a:xfrm>
          <a:off x="402793" y="1102214"/>
          <a:ext cx="734809" cy="734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-629465"/>
              <a:satOff val="11712"/>
              <a:lumOff val="1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DA8C6-EEBD-414A-863D-238A63F6310C}">
      <dsp:nvSpPr>
        <dsp:cNvPr id="0" name=""/>
        <dsp:cNvSpPr/>
      </dsp:nvSpPr>
      <dsp:spPr>
        <a:xfrm>
          <a:off x="770198" y="2057619"/>
          <a:ext cx="7339810" cy="587847"/>
        </a:xfrm>
        <a:prstGeom prst="rect">
          <a:avLst/>
        </a:prstGeom>
        <a:solidFill>
          <a:schemeClr val="accent2">
            <a:hueOff val="-1258930"/>
            <a:satOff val="23424"/>
            <a:lumOff val="313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60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Перш ніж </a:t>
          </a:r>
          <a:r>
            <a:rPr lang="uk-UA" sz="1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внести</a:t>
          </a:r>
          <a:r>
            <a:rPr lang="uk-UA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систему такі завдання, як впровадження інформаційних технологій та проведення досліджень розробок, потрібно </a:t>
          </a:r>
          <a:r>
            <a:rPr lang="uk-UA" sz="1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співставити</a:t>
          </a:r>
          <a:r>
            <a:rPr lang="uk-UA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витрати на них і вигоди від їх запровадження.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0198" y="2057619"/>
        <a:ext cx="7339810" cy="587847"/>
      </dsp:txXfrm>
    </dsp:sp>
    <dsp:sp modelId="{403CA4FB-4F2C-4C3B-9740-014C05451E56}">
      <dsp:nvSpPr>
        <dsp:cNvPr id="0" name=""/>
        <dsp:cNvSpPr/>
      </dsp:nvSpPr>
      <dsp:spPr>
        <a:xfrm>
          <a:off x="402793" y="1984138"/>
          <a:ext cx="734809" cy="734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-1258930"/>
              <a:satOff val="23424"/>
              <a:lumOff val="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743AF-C744-42BE-B7E5-C00D281F66CF}">
      <dsp:nvSpPr>
        <dsp:cNvPr id="0" name=""/>
        <dsp:cNvSpPr/>
      </dsp:nvSpPr>
      <dsp:spPr>
        <a:xfrm>
          <a:off x="433172" y="2939543"/>
          <a:ext cx="7676836" cy="587847"/>
        </a:xfrm>
        <a:prstGeom prst="rect">
          <a:avLst/>
        </a:prstGeom>
        <a:solidFill>
          <a:schemeClr val="accent2">
            <a:hueOff val="-1888395"/>
            <a:satOff val="35136"/>
            <a:lumOff val="470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60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Важливо пам’ятати про нефінансові індикатори під час оцінки діяльності менеджерів та інших працівників компанії.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172" y="2939543"/>
        <a:ext cx="7676836" cy="587847"/>
      </dsp:txXfrm>
    </dsp:sp>
    <dsp:sp modelId="{1AEB194E-0034-4878-91B6-641345A417BC}">
      <dsp:nvSpPr>
        <dsp:cNvPr id="0" name=""/>
        <dsp:cNvSpPr/>
      </dsp:nvSpPr>
      <dsp:spPr>
        <a:xfrm>
          <a:off x="65767" y="2866062"/>
          <a:ext cx="734809" cy="734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-1888395"/>
              <a:satOff val="35136"/>
              <a:lumOff val="47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698F5-6A14-457B-B3C6-84C10994F8B8}">
      <dsp:nvSpPr>
        <dsp:cNvPr id="0" name=""/>
        <dsp:cNvSpPr/>
      </dsp:nvSpPr>
      <dsp:spPr>
        <a:xfrm>
          <a:off x="0" y="1644633"/>
          <a:ext cx="11723427" cy="212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2060"/>
              </a:solidFill>
            </a:rPr>
            <a:t>На найвищому рівні топ-менеджери формулюють стратегічне бачення – мету компанії. На найнижчому рівні піраміди показники можна розраховувати щоденно, щотижнево або щомісячно. На вищих рівнях вимірювання відбувається не так часто – один раз на квартал, півріччя, рік. Крім цього, на вищих рівнях піраміди перевагу треба надавати фінансовим показникам, які мають інтегруватися з нефінансовими (кількісними та якісними) показниками на нижчих рівнях таким чином, щоб керівництво компанії ясно бачило, які чинники впливають на найважливіші фінансові індикатори.</a:t>
          </a:r>
          <a:endParaRPr lang="ru-RU" sz="1800" kern="1200" dirty="0"/>
        </a:p>
      </dsp:txBody>
      <dsp:txXfrm>
        <a:off x="103949" y="1748582"/>
        <a:ext cx="11515529" cy="19215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31033-0456-4662-888B-F51AEC645DEA}">
      <dsp:nvSpPr>
        <dsp:cNvPr id="0" name=""/>
        <dsp:cNvSpPr/>
      </dsp:nvSpPr>
      <dsp:spPr>
        <a:xfrm>
          <a:off x="0" y="12380"/>
          <a:ext cx="6277970" cy="463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мета, принципи й завдання управління;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17" y="34997"/>
        <a:ext cx="6232736" cy="418086"/>
      </dsp:txXfrm>
    </dsp:sp>
    <dsp:sp modelId="{4E93A3B3-4860-4C8F-BD79-857A3C7216AC}">
      <dsp:nvSpPr>
        <dsp:cNvPr id="0" name=""/>
        <dsp:cNvSpPr/>
      </dsp:nvSpPr>
      <dsp:spPr>
        <a:xfrm>
          <a:off x="0" y="527540"/>
          <a:ext cx="6277970" cy="463320"/>
        </a:xfrm>
        <a:prstGeom prst="roundRect">
          <a:avLst/>
        </a:prstGeom>
        <a:solidFill>
          <a:schemeClr val="accent5">
            <a:hueOff val="-376542"/>
            <a:satOff val="-5001"/>
            <a:lumOff val="7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механізм управління;  </a:t>
          </a:r>
        </a:p>
      </dsp:txBody>
      <dsp:txXfrm>
        <a:off x="22617" y="550157"/>
        <a:ext cx="6232736" cy="418086"/>
      </dsp:txXfrm>
    </dsp:sp>
    <dsp:sp modelId="{17784B3C-9770-4315-849C-DAA39C9F65E5}">
      <dsp:nvSpPr>
        <dsp:cNvPr id="0" name=""/>
        <dsp:cNvSpPr/>
      </dsp:nvSpPr>
      <dsp:spPr>
        <a:xfrm>
          <a:off x="0" y="1042700"/>
          <a:ext cx="6277970" cy="463320"/>
        </a:xfrm>
        <a:prstGeom prst="roundRect">
          <a:avLst/>
        </a:prstGeom>
        <a:solidFill>
          <a:schemeClr val="accent5">
            <a:hueOff val="-753085"/>
            <a:satOff val="-10003"/>
            <a:lumOff val="15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організаційне забезпечення;</a:t>
          </a:r>
        </a:p>
      </dsp:txBody>
      <dsp:txXfrm>
        <a:off x="22617" y="1065317"/>
        <a:ext cx="6232736" cy="418086"/>
      </dsp:txXfrm>
    </dsp:sp>
    <dsp:sp modelId="{10D8B610-EAA1-4AF7-A0F0-ADAD6966F545}">
      <dsp:nvSpPr>
        <dsp:cNvPr id="0" name=""/>
        <dsp:cNvSpPr/>
      </dsp:nvSpPr>
      <dsp:spPr>
        <a:xfrm>
          <a:off x="0" y="1557860"/>
          <a:ext cx="6277970" cy="463320"/>
        </a:xfrm>
        <a:prstGeom prst="roundRect">
          <a:avLst/>
        </a:prstGeom>
        <a:solidFill>
          <a:schemeClr val="accent5">
            <a:hueOff val="-1129627"/>
            <a:satOff val="-15004"/>
            <a:lumOff val="23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інформаційне забезпечення; </a:t>
          </a:r>
        </a:p>
      </dsp:txBody>
      <dsp:txXfrm>
        <a:off x="22617" y="1580477"/>
        <a:ext cx="6232736" cy="418086"/>
      </dsp:txXfrm>
    </dsp:sp>
    <dsp:sp modelId="{B878B829-1BB2-4096-9706-1F2AFAA7D633}">
      <dsp:nvSpPr>
        <dsp:cNvPr id="0" name=""/>
        <dsp:cNvSpPr/>
      </dsp:nvSpPr>
      <dsp:spPr>
        <a:xfrm>
          <a:off x="0" y="2073020"/>
          <a:ext cx="6277970" cy="463320"/>
        </a:xfrm>
        <a:prstGeom prst="roundRect">
          <a:avLst/>
        </a:prstGeom>
        <a:solidFill>
          <a:schemeClr val="accent5">
            <a:hueOff val="-1506170"/>
            <a:satOff val="-20006"/>
            <a:lumOff val="31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 аналізу прибутку;  </a:t>
          </a:r>
        </a:p>
      </dsp:txBody>
      <dsp:txXfrm>
        <a:off x="22617" y="2095637"/>
        <a:ext cx="6232736" cy="418086"/>
      </dsp:txXfrm>
    </dsp:sp>
    <dsp:sp modelId="{8EDBDEFC-BD08-4A00-9D8D-F3CB1D8094C9}">
      <dsp:nvSpPr>
        <dsp:cNvPr id="0" name=""/>
        <dsp:cNvSpPr/>
      </dsp:nvSpPr>
      <dsp:spPr>
        <a:xfrm>
          <a:off x="0" y="2588180"/>
          <a:ext cx="6277970" cy="463320"/>
        </a:xfrm>
        <a:prstGeom prst="roundRect">
          <a:avLst/>
        </a:prstGeom>
        <a:solidFill>
          <a:schemeClr val="accent5">
            <a:hueOff val="-1882712"/>
            <a:satOff val="-25007"/>
            <a:lumOff val="39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виконанням плану з прибутку.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17" y="2610797"/>
        <a:ext cx="6232736" cy="4180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C7D51-52CC-4AB8-A69E-A855411AFB68}">
      <dsp:nvSpPr>
        <dsp:cNvPr id="0" name=""/>
        <dsp:cNvSpPr/>
      </dsp:nvSpPr>
      <dsp:spPr>
        <a:xfrm>
          <a:off x="670596" y="0"/>
          <a:ext cx="9605295" cy="327230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56BCF-15CD-4E0B-A196-E0BB949E19D3}">
      <dsp:nvSpPr>
        <dsp:cNvPr id="0" name=""/>
        <dsp:cNvSpPr/>
      </dsp:nvSpPr>
      <dsp:spPr>
        <a:xfrm>
          <a:off x="1031748" y="941087"/>
          <a:ext cx="8020889" cy="1308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 метою підвищення результативності діяльності підприємства та його стратегічного розвитку у перспективі, виникає потреба у розробленні стратегії управління підприємством, спрямованої на вдосконалення механізму формування та використання прибутку.  Для максимізації прибутку підприємства потрібно,  насамперед,  виконати комплекс </a:t>
          </a:r>
          <a:r>
            <a:rPr lang="uk-UA" sz="16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завдань: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5644" y="1004983"/>
        <a:ext cx="7893097" cy="1181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Data" Target="../diagrams/data9.xml"/><Relationship Id="rId7" Type="http://schemas.openxmlformats.org/officeDocument/2006/relationships/diagramData" Target="../diagrams/data10.xml"/><Relationship Id="rId12" Type="http://schemas.microsoft.com/office/2007/relationships/diagramDrawing" Target="../diagrams/drawing10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11" Type="http://schemas.microsoft.com/office/2007/relationships/diagramDrawing" Target="../diagrams/drawing9.xml"/><Relationship Id="rId5" Type="http://schemas.openxmlformats.org/officeDocument/2006/relationships/diagramQuickStyle" Target="../diagrams/quickStyle9.xml"/><Relationship Id="rId10" Type="http://schemas.openxmlformats.org/officeDocument/2006/relationships/diagramColors" Target="../diagrams/colors10.xml"/><Relationship Id="rId4" Type="http://schemas.openxmlformats.org/officeDocument/2006/relationships/diagramLayout" Target="../diagrams/layout9.xml"/><Relationship Id="rId9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8002" y="724437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 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ФОРМУВАННЯ СТРАТЕГІЇ ПІДВИЩЕННЯ РЕЗУЛЬТАТИВНОСТІ ГОСПОДАРСЬКОЇ ДІЯЛЬНОСТІ ПІДПРИЄМСТВА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718002" y="3837220"/>
            <a:ext cx="8915399" cy="1126283"/>
          </a:xfrm>
        </p:spPr>
        <p:txBody>
          <a:bodyPr>
            <a:normAutofit fontScale="25000" lnSpcReduction="20000"/>
          </a:bodyPr>
          <a:lstStyle/>
          <a:p>
            <a:pPr algn="r">
              <a:lnSpc>
                <a:spcPct val="80000"/>
              </a:lnSpc>
            </a:pPr>
            <a:r>
              <a:rPr lang="uk-UA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Підготувала:</a:t>
            </a:r>
          </a:p>
          <a:p>
            <a:pPr algn="r">
              <a:lnSpc>
                <a:spcPct val="80000"/>
              </a:lnSpc>
            </a:pPr>
            <a:r>
              <a:rPr lang="uk-UA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</a:t>
            </a:r>
            <a:r>
              <a:rPr lang="uk-UA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ФЕтаУ</a:t>
            </a:r>
            <a:r>
              <a:rPr lang="uk-UA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4 </a:t>
            </a:r>
            <a:r>
              <a:rPr lang="uk-UA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курсу </a:t>
            </a:r>
            <a:r>
              <a:rPr lang="uk-UA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uk-UA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</a:p>
          <a:p>
            <a:pPr algn="r">
              <a:lnSpc>
                <a:spcPct val="80000"/>
              </a:lnSpc>
            </a:pPr>
            <a:r>
              <a:rPr lang="uk-UA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8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lang="uk-UA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Науковий керівник:</a:t>
            </a:r>
          </a:p>
          <a:p>
            <a:pPr>
              <a:lnSpc>
                <a:spcPct val="80000"/>
              </a:lnSpc>
            </a:pPr>
            <a:r>
              <a:rPr lang="uk-UA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uk-UA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к.е.н</a:t>
            </a:r>
            <a:r>
              <a:rPr lang="uk-UA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доц. </a:t>
            </a:r>
            <a:r>
              <a:rPr lang="uk-UA" sz="8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Шергіна</a:t>
            </a:r>
            <a:r>
              <a:rPr lang="uk-UA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Лідія Антонівна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41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3391" y="305562"/>
            <a:ext cx="9962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Прибутковість господарської діяльності та економічний розвиток виступають ключовими критеріями прогресивного існування та результативної діяльності підприємств в довгостроковому періоді.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4699" y="3261815"/>
            <a:ext cx="5015978" cy="3320955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671527" y="2058288"/>
            <a:ext cx="111747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Для підвищення результативності діяльності підприємства потрібно сформувати дієву систему управління прибутком,  яка розглядається як сутність взаємопов'язаних елементів,  кожний з яких виконує певну роботу, спільна дія котрих забезпечує досягнення механізму отримання прибутку заданої величини. У цієї системі треба виділити </a:t>
            </a:r>
            <a:r>
              <a:rPr lang="uk-UA" b="1" u="sng" dirty="0"/>
              <a:t>шість основних блоків</a:t>
            </a:r>
            <a:r>
              <a:rPr lang="uk-UA" b="1" u="sng" dirty="0" smtClean="0"/>
              <a:t>:</a:t>
            </a:r>
          </a:p>
          <a:p>
            <a:endParaRPr lang="uk-UA" dirty="0" smtClean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4269137380"/>
              </p:ext>
            </p:extLst>
          </p:nvPr>
        </p:nvGraphicFramePr>
        <p:xfrm>
          <a:off x="671527" y="3665752"/>
          <a:ext cx="6277970" cy="3063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856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71798" y="2247677"/>
            <a:ext cx="2279178" cy="2105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201005" y="170034"/>
            <a:ext cx="10849970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ru-RU" sz="2000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010011375"/>
              </p:ext>
            </p:extLst>
          </p:nvPr>
        </p:nvGraphicFramePr>
        <p:xfrm>
          <a:off x="341194" y="171305"/>
          <a:ext cx="11300348" cy="3272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923454217"/>
              </p:ext>
            </p:extLst>
          </p:nvPr>
        </p:nvGraphicFramePr>
        <p:xfrm>
          <a:off x="150125" y="2289159"/>
          <a:ext cx="1130034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5743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680" y="2864107"/>
            <a:ext cx="7688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 smtClean="0">
                <a:solidFill>
                  <a:srgbClr val="00B0F0"/>
                </a:solidFill>
              </a:rPr>
              <a:t>Дякую за увагу!</a:t>
            </a:r>
            <a:endParaRPr lang="ru-RU" sz="6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23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176" y="255846"/>
            <a:ext cx="116142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кращого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</a:t>
            </a:r>
            <a:r>
              <a:rPr lang="uk-UA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іння</a:t>
            </a:r>
            <a:r>
              <a:rPr lang="uk-UA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теми спочатку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визначимо сутність результативності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 ё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75456" y="3678784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640067579"/>
              </p:ext>
            </p:extLst>
          </p:nvPr>
        </p:nvGraphicFramePr>
        <p:xfrm>
          <a:off x="755176" y="1439333"/>
          <a:ext cx="1018123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341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72494" y="328700"/>
            <a:ext cx="2719506" cy="2391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519707" y="328700"/>
            <a:ext cx="85644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великої різноманітності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 </a:t>
            </a:r>
            <a:r>
              <a:rPr lang="uk-UA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результативності може </a:t>
            </a:r>
            <a:r>
              <a:rPr lang="uk-UA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здійснюватись</a:t>
            </a:r>
            <a:r>
              <a:rPr lang="uk-UA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трьома ознаками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148372813"/>
              </p:ext>
            </p:extLst>
          </p:nvPr>
        </p:nvGraphicFramePr>
        <p:xfrm>
          <a:off x="477671" y="1958453"/>
          <a:ext cx="9184944" cy="4899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2876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820" y="1888966"/>
            <a:ext cx="1045207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 наступні системи стратегічного вимірювання результативності діяльності підприємств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561376796"/>
              </p:ext>
            </p:extLst>
          </p:nvPr>
        </p:nvGraphicFramePr>
        <p:xfrm>
          <a:off x="0" y="4148919"/>
          <a:ext cx="12192000" cy="2835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969802814"/>
              </p:ext>
            </p:extLst>
          </p:nvPr>
        </p:nvGraphicFramePr>
        <p:xfrm>
          <a:off x="1610436" y="-408971"/>
          <a:ext cx="10153934" cy="341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42473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503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uk-UA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uk-UA" sz="4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 відповідальності ASC</a:t>
            </a:r>
            <a:r>
              <a:rPr lang="uk-UA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152646" y="4249266"/>
            <a:ext cx="1790164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151830" y="5790126"/>
            <a:ext cx="1790164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7824" y="4237149"/>
            <a:ext cx="1790164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постачальники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016820" y="4237149"/>
            <a:ext cx="1790164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151830" y="2684172"/>
            <a:ext cx="1790164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 зі стрілкою 13"/>
          <p:cNvCxnSpPr/>
          <p:nvPr/>
        </p:nvCxnSpPr>
        <p:spPr>
          <a:xfrm>
            <a:off x="6825803" y="3534178"/>
            <a:ext cx="0" cy="702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 зі стрілкою 15"/>
          <p:cNvCxnSpPr/>
          <p:nvPr/>
        </p:nvCxnSpPr>
        <p:spPr>
          <a:xfrm flipV="1">
            <a:off x="7225048" y="3534178"/>
            <a:ext cx="0" cy="702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зі стрілкою 17"/>
          <p:cNvCxnSpPr/>
          <p:nvPr/>
        </p:nvCxnSpPr>
        <p:spPr>
          <a:xfrm flipH="1">
            <a:off x="5157988" y="4546242"/>
            <a:ext cx="9938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/>
          <p:cNvCxnSpPr/>
          <p:nvPr/>
        </p:nvCxnSpPr>
        <p:spPr>
          <a:xfrm>
            <a:off x="5157988" y="4790941"/>
            <a:ext cx="9960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 зі стрілкою 25"/>
          <p:cNvCxnSpPr/>
          <p:nvPr/>
        </p:nvCxnSpPr>
        <p:spPr>
          <a:xfrm flipH="1">
            <a:off x="7941994" y="4546242"/>
            <a:ext cx="10769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зі стрілкою 27"/>
          <p:cNvCxnSpPr/>
          <p:nvPr/>
        </p:nvCxnSpPr>
        <p:spPr>
          <a:xfrm>
            <a:off x="7941994" y="4790941"/>
            <a:ext cx="10769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 зі стрілкою 29"/>
          <p:cNvCxnSpPr/>
          <p:nvPr/>
        </p:nvCxnSpPr>
        <p:spPr>
          <a:xfrm>
            <a:off x="6825803" y="5087155"/>
            <a:ext cx="0" cy="702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 зі стрілкою 1023"/>
          <p:cNvCxnSpPr/>
          <p:nvPr/>
        </p:nvCxnSpPr>
        <p:spPr>
          <a:xfrm flipV="1">
            <a:off x="7225048" y="5087155"/>
            <a:ext cx="0" cy="702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extBox 1026"/>
          <p:cNvSpPr txBox="1"/>
          <p:nvPr/>
        </p:nvSpPr>
        <p:spPr>
          <a:xfrm>
            <a:off x="5157988" y="4237149"/>
            <a:ext cx="99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5400000">
            <a:off x="6909946" y="3716386"/>
            <a:ext cx="99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6200000">
            <a:off x="6201944" y="5269363"/>
            <a:ext cx="99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19203" y="4760267"/>
            <a:ext cx="99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6140238" y="3601624"/>
            <a:ext cx="99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нески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60000" y="4687150"/>
            <a:ext cx="99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нески</a:t>
            </a:r>
          </a:p>
        </p:txBody>
      </p:sp>
      <p:sp>
        <p:nvSpPr>
          <p:cNvPr id="41" name="TextBox 40"/>
          <p:cNvSpPr txBox="1"/>
          <p:nvPr/>
        </p:nvSpPr>
        <p:spPr>
          <a:xfrm rot="5400000">
            <a:off x="6984868" y="5384126"/>
            <a:ext cx="99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нески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067351" y="4228590"/>
            <a:ext cx="99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нески</a:t>
            </a:r>
          </a:p>
        </p:txBody>
      </p:sp>
      <p:sp>
        <p:nvSpPr>
          <p:cNvPr id="1028" name="TextBox 1027"/>
          <p:cNvSpPr txBox="1"/>
          <p:nvPr/>
        </p:nvSpPr>
        <p:spPr>
          <a:xfrm>
            <a:off x="5841242" y="26841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29" name="TextBox 1028"/>
          <p:cNvSpPr txBox="1"/>
          <p:nvPr/>
        </p:nvSpPr>
        <p:spPr>
          <a:xfrm>
            <a:off x="1701068" y="1036155"/>
            <a:ext cx="1024946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призначена для пошуку своєрідного „балансу інтересів” між самим підприємством і різними зацікавленими сторонами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моделі ASC, у якій підприємство та зацікавлені сторони поєднуються двома типами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внесками і 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стимулами.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практичного впровадження такої моделі здійснюється у декілька етапів.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493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Послідовність упровадження моделі ASC є такою: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0781804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274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3" descr="1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20672"/>
            <a:ext cx="56388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29555" y="120672"/>
            <a:ext cx="60630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З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балансована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система показників (</a:t>
            </a:r>
            <a:r>
              <a:rPr lang="uk-UA" sz="28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Balanced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Scorecard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– BSC)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827" y="1963461"/>
            <a:ext cx="7519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якісного впровадження збалансованої системи стратегічних показників на сучасному підприємстві необхідно звернути увагу на такі особливості цього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944272087"/>
              </p:ext>
            </p:extLst>
          </p:nvPr>
        </p:nvGraphicFramePr>
        <p:xfrm>
          <a:off x="2797792" y="3036839"/>
          <a:ext cx="8161360" cy="3821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285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436" y="489396"/>
            <a:ext cx="96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Піраміда результативності </a:t>
            </a:r>
            <a:r>
              <a:rPr lang="uk-UA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МакНейра</a:t>
            </a:r>
            <a:r>
              <a:rPr lang="uk-UA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uk-UA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</a:t>
            </a:r>
            <a:r>
              <a:rPr lang="uk-UA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Pyramid</a:t>
            </a:r>
            <a:r>
              <a:rPr lang="uk-UA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2946" y="812562"/>
            <a:ext cx="6103497" cy="3743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656756" y="3600282"/>
            <a:ext cx="56217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Завдання </a:t>
            </a:r>
            <a:r>
              <a:rPr lang="uk-UA" sz="16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поширюються в компанії зверху вниз, а показники проходять зворотний шлях – знизу вверх</a:t>
            </a:r>
            <a:r>
              <a:rPr lang="uk-UA" sz="1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sz="1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8289" y="1080479"/>
            <a:ext cx="2651507" cy="2333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713502170"/>
              </p:ext>
            </p:extLst>
          </p:nvPr>
        </p:nvGraphicFramePr>
        <p:xfrm>
          <a:off x="416766" y="2938947"/>
          <a:ext cx="1172342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575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1374" y="422822"/>
            <a:ext cx="5916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>
                <a:solidFill>
                  <a:srgbClr val="0070C0"/>
                </a:solidFill>
              </a:rPr>
              <a:t>С</a:t>
            </a:r>
            <a:r>
              <a:rPr lang="uk-UA" sz="2000" b="1" i="1" dirty="0" smtClean="0">
                <a:solidFill>
                  <a:srgbClr val="0070C0"/>
                </a:solidFill>
              </a:rPr>
              <a:t>истема </a:t>
            </a:r>
            <a:r>
              <a:rPr lang="uk-UA" sz="2000" b="1" i="1" dirty="0">
                <a:solidFill>
                  <a:srgbClr val="0070C0"/>
                </a:solidFill>
              </a:rPr>
              <a:t>управління результативністю діяльності підприємства (BPM)</a:t>
            </a:r>
            <a:r>
              <a:rPr lang="uk-UA" sz="2000" b="1" dirty="0">
                <a:solidFill>
                  <a:srgbClr val="0070C0"/>
                </a:solidFill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4098" name="Рисунок 12" descr="B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4258" y="0"/>
            <a:ext cx="4789558" cy="365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0562" y="4633079"/>
            <a:ext cx="100856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Перевагою системи управління результативності є інтеграція чотирьох базових сфер діяльності підприємства і відносно традиційних сегментів економічної науки: маркетингу, менеджменту, обліку та фінансів. В основі технології BPM лежить ідея безперервного циклу управління, починаючи від визначення цілей,  моделювання майбутнього розвитку,  планування діяльності до підготовки фінансової та управлінської звітності.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0562" y="1130708"/>
            <a:ext cx="4182281" cy="3136711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76939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Рухомий рядок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310</TotalTime>
  <Words>890</Words>
  <Application>Microsoft Office PowerPoint</Application>
  <PresentationFormat>Произвольный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Пасмо</vt:lpstr>
      <vt:lpstr>  ПІДХОДИ ДО ФОРМУВАННЯ СТРАТЕГІЇ ПІДВИЩЕННЯ РЕЗУЛЬТАТИВНОСТІ ГОСПОДАРСЬКОЇ ДІЯЛЬНОСТІ ПІДПРИЄМСТВА </vt:lpstr>
      <vt:lpstr>Слайд 2</vt:lpstr>
      <vt:lpstr>Слайд 3</vt:lpstr>
      <vt:lpstr>Слайд 4</vt:lpstr>
      <vt:lpstr>Система показників відповідальності ASC   </vt:lpstr>
      <vt:lpstr>Послідовність упровадження моделі ASC є такою: 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ПІДХОДИ ДО ФОРМУВАННЯ СТРАТЕГІЇ ПІДВИЩЕННЯ РЕЗУЛЬТАТИВНОСТІ ГОСПОДАРСЬКОЇ ДІЯЛЬНОСТІ ПІДПРИЄМСТВА</dc:title>
  <dc:creator>КСЮША</dc:creator>
  <cp:lastModifiedBy>Лідія-ПК</cp:lastModifiedBy>
  <cp:revision>23</cp:revision>
  <dcterms:created xsi:type="dcterms:W3CDTF">2014-04-09T19:21:33Z</dcterms:created>
  <dcterms:modified xsi:type="dcterms:W3CDTF">2014-04-28T12:34:47Z</dcterms:modified>
</cp:coreProperties>
</file>