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1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24"/>
  </p:notesMasterIdLst>
  <p:handoutMasterIdLst>
    <p:handoutMasterId r:id="rId25"/>
  </p:handoutMasterIdLst>
  <p:sldIdLst>
    <p:sldId id="258" r:id="rId2"/>
    <p:sldId id="272" r:id="rId3"/>
    <p:sldId id="367" r:id="rId4"/>
    <p:sldId id="368" r:id="rId5"/>
    <p:sldId id="369" r:id="rId6"/>
    <p:sldId id="370" r:id="rId7"/>
    <p:sldId id="371" r:id="rId8"/>
    <p:sldId id="372" r:id="rId9"/>
    <p:sldId id="373" r:id="rId10"/>
    <p:sldId id="374" r:id="rId11"/>
    <p:sldId id="375" r:id="rId12"/>
    <p:sldId id="377" r:id="rId13"/>
    <p:sldId id="355" r:id="rId14"/>
    <p:sldId id="378" r:id="rId15"/>
    <p:sldId id="379" r:id="rId16"/>
    <p:sldId id="380" r:id="rId17"/>
    <p:sldId id="357" r:id="rId18"/>
    <p:sldId id="381" r:id="rId19"/>
    <p:sldId id="382" r:id="rId20"/>
    <p:sldId id="383" r:id="rId21"/>
    <p:sldId id="385" r:id="rId22"/>
    <p:sldId id="29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F2FC"/>
    <a:srgbClr val="FFFFFF"/>
    <a:srgbClr val="C4C4C4"/>
    <a:srgbClr val="B4B4B4"/>
    <a:srgbClr val="B6B6B6"/>
    <a:srgbClr val="929292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0" autoAdjust="0"/>
    <p:restoredTop sz="85041" autoAdjust="0"/>
  </p:normalViewPr>
  <p:slideViewPr>
    <p:cSldViewPr showGuides="1">
      <p:cViewPr>
        <p:scale>
          <a:sx n="90" d="100"/>
          <a:sy n="90" d="100"/>
        </p:scale>
        <p:origin x="-1620" y="-180"/>
      </p:cViewPr>
      <p:guideLst>
        <p:guide orient="horz" pos="2160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plotArea>
      <c:layout>
        <c:manualLayout>
          <c:layoutTarget val="inner"/>
          <c:xMode val="edge"/>
          <c:yMode val="edge"/>
          <c:x val="7.4898785425101325E-2"/>
          <c:y val="8.0808080808080843E-2"/>
          <c:w val="0.87449392712550666"/>
          <c:h val="0.82222222222222219"/>
        </c:manualLayout>
      </c:layout>
      <c:scatterChart>
        <c:scatterStyle val="lineMarker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Крива байдужості</c:v>
                </c:pt>
              </c:strCache>
            </c:strRef>
          </c:tx>
          <c:spPr>
            <a:ln w="50800">
              <a:solidFill>
                <a:srgbClr val="00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1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xVal>
            <c:numRef>
              <c:f>Sheet1!$B$1:$F$1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Sheet1!$B$2:$F$2</c:f>
              <c:numCache>
                <c:formatCode>General</c:formatCode>
                <c:ptCount val="5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1.41</c:v>
                </c:pt>
                <c:pt idx="4">
                  <c:v>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834496"/>
        <c:axId val="100037376"/>
      </c:scatterChart>
      <c:valAx>
        <c:axId val="99834496"/>
        <c:scaling>
          <c:orientation val="minMax"/>
          <c:max val="5"/>
        </c:scaling>
        <c:delete val="1"/>
        <c:axPos val="b"/>
        <c:majorGridlines>
          <c:spPr>
            <a:ln w="2931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uk-UA" sz="993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sz="1600" noProof="0" dirty="0" smtClean="0"/>
                  <a:t>Яблоки</a:t>
                </a:r>
                <a:endParaRPr lang="ru-RU" sz="1600" noProof="0" dirty="0"/>
              </a:p>
            </c:rich>
          </c:tx>
          <c:layout>
            <c:manualLayout>
              <c:xMode val="edge"/>
              <c:yMode val="edge"/>
              <c:x val="0.77435530085959925"/>
              <c:y val="0.82190508166504184"/>
            </c:manualLayout>
          </c:layout>
          <c:overlay val="1"/>
          <c:spPr>
            <a:noFill/>
            <a:ln w="23451">
              <a:noFill/>
            </a:ln>
          </c:spPr>
        </c:title>
        <c:numFmt formatCode="General" sourceLinked="1"/>
        <c:majorTickMark val="cross"/>
        <c:minorTickMark val="cross"/>
        <c:tickLblPos val="nextTo"/>
        <c:crossAx val="100037376"/>
        <c:crosses val="autoZero"/>
        <c:crossBetween val="midCat"/>
        <c:majorUnit val="1"/>
      </c:valAx>
      <c:valAx>
        <c:axId val="100037376"/>
        <c:scaling>
          <c:orientation val="minMax"/>
          <c:max val="5"/>
        </c:scaling>
        <c:delete val="1"/>
        <c:axPos val="l"/>
        <c:majorGridlines>
          <c:spPr>
            <a:ln w="2931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lang="uk-UA" sz="993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sz="1500" noProof="0" dirty="0" smtClean="0"/>
                  <a:t>Бананы</a:t>
                </a:r>
                <a:endParaRPr lang="ru-RU" sz="1500" noProof="0" dirty="0"/>
              </a:p>
            </c:rich>
          </c:tx>
          <c:layout>
            <c:manualLayout>
              <c:xMode val="edge"/>
              <c:yMode val="edge"/>
              <c:x val="7.0664666200392579E-2"/>
              <c:y val="5.7081704594537869E-3"/>
            </c:manualLayout>
          </c:layout>
          <c:overlay val="1"/>
          <c:spPr>
            <a:noFill/>
            <a:ln w="23451">
              <a:noFill/>
            </a:ln>
          </c:spPr>
        </c:title>
        <c:numFmt formatCode="General" sourceLinked="1"/>
        <c:majorTickMark val="cross"/>
        <c:minorTickMark val="cross"/>
        <c:tickLblPos val="nextTo"/>
        <c:crossAx val="99834496"/>
        <c:crosses val="autoZero"/>
        <c:crossBetween val="midCat"/>
        <c:majorUnit val="1"/>
      </c:valAx>
      <c:spPr>
        <a:solidFill>
          <a:srgbClr val="FFFFFF"/>
        </a:solidFill>
        <a:ln w="2931">
          <a:solidFill>
            <a:srgbClr val="000000"/>
          </a:solidFill>
          <a:prstDash val="solid"/>
        </a:ln>
      </c:spPr>
    </c:plotArea>
    <c:plotVisOnly val="1"/>
    <c:dispBlanksAs val="gap"/>
    <c:showDLblsOverMax val="1"/>
  </c:chart>
  <c:spPr>
    <a:noFill/>
    <a:ln>
      <a:noFill/>
    </a:ln>
  </c:spPr>
  <c:txPr>
    <a:bodyPr/>
    <a:lstStyle/>
    <a:p>
      <a:pPr>
        <a:defRPr sz="1316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91102514506771"/>
          <c:y val="7.2423398328690811E-2"/>
          <c:w val="0.73887814313346223"/>
          <c:h val="0.7604456824512534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І=30 грн.</c:v>
                </c:pt>
              </c:strCache>
            </c:strRef>
          </c:tx>
          <c:spPr>
            <a:ln w="46367">
              <a:solidFill>
                <a:srgbClr val="000000"/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CCFFFF"/>
              </a:solidFill>
              <a:ln>
                <a:solidFill>
                  <a:srgbClr val="0000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xVal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xVal>
          <c:yVal>
            <c:numRef>
              <c:f>Sheet1!$B$2:$F$2</c:f>
              <c:numCache>
                <c:formatCode>General</c:formatCode>
                <c:ptCount val="5"/>
                <c:pt idx="0">
                  <c:v>30</c:v>
                </c:pt>
                <c:pt idx="1">
                  <c:v>20</c:v>
                </c:pt>
                <c:pt idx="2">
                  <c:v>10</c:v>
                </c:pt>
                <c:pt idx="3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І=40 грн.</c:v>
                </c:pt>
              </c:strCache>
            </c:strRef>
          </c:tx>
          <c:spPr>
            <a:ln w="46367">
              <a:solidFill>
                <a:srgbClr val="00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FF99"/>
              </a:solidFill>
              <a:ln>
                <a:solidFill>
                  <a:srgbClr val="0000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xVal>
            <c:numRef>
              <c:f>Sheet1!$B$1:$F$1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xVal>
          <c:yVal>
            <c:numRef>
              <c:f>Sheet1!$B$3:$F$3</c:f>
              <c:numCache>
                <c:formatCode>General</c:formatCode>
                <c:ptCount val="5"/>
                <c:pt idx="0">
                  <c:v>40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  <c:pt idx="4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600896"/>
        <c:axId val="127857792"/>
      </c:scatterChart>
      <c:valAx>
        <c:axId val="127600896"/>
        <c:scaling>
          <c:orientation val="minMax"/>
          <c:max val="20"/>
        </c:scaling>
        <c:delete val="0"/>
        <c:axPos val="b"/>
        <c:majorGridlines>
          <c:spPr>
            <a:ln w="3864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6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sz="2000" dirty="0" smtClean="0"/>
                  <a:t>Товар </a:t>
                </a:r>
                <a:r>
                  <a:rPr lang="en-US" sz="2000" dirty="0"/>
                  <a:t>X</a:t>
                </a:r>
              </a:p>
            </c:rich>
          </c:tx>
          <c:layout>
            <c:manualLayout>
              <c:xMode val="edge"/>
              <c:yMode val="edge"/>
              <c:x val="0.84139268532236855"/>
              <c:y val="0.92554967980003289"/>
            </c:manualLayout>
          </c:layout>
          <c:overlay val="0"/>
          <c:spPr>
            <a:noFill/>
            <a:ln w="3091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636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43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857792"/>
        <c:crosses val="autoZero"/>
        <c:crossBetween val="midCat"/>
        <c:majorUnit val="2"/>
      </c:valAx>
      <c:valAx>
        <c:axId val="127857792"/>
        <c:scaling>
          <c:orientation val="minMax"/>
          <c:max val="40"/>
        </c:scaling>
        <c:delete val="0"/>
        <c:axPos val="l"/>
        <c:majorGridlines>
          <c:spPr>
            <a:ln w="3864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947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dirty="0" smtClean="0"/>
                  <a:t>Товар </a:t>
                </a:r>
                <a:r>
                  <a:rPr lang="en-US" dirty="0"/>
                  <a:t>Y</a:t>
                </a:r>
              </a:p>
            </c:rich>
          </c:tx>
          <c:layout>
            <c:manualLayout>
              <c:xMode val="edge"/>
              <c:yMode val="edge"/>
              <c:x val="2.1141649048625794E-3"/>
              <c:y val="8.0518664614937049E-2"/>
            </c:manualLayout>
          </c:layout>
          <c:overlay val="0"/>
          <c:spPr>
            <a:noFill/>
            <a:ln w="3091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636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43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600896"/>
        <c:crosses val="autoZero"/>
        <c:crossBetween val="midCat"/>
      </c:valAx>
      <c:spPr>
        <a:solidFill>
          <a:srgbClr val="FFFFFF"/>
        </a:solidFill>
        <a:ln w="3864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2533849129593808"/>
          <c:y val="0.31197771587743733"/>
          <c:w val="0.25918762088974856"/>
          <c:h val="0.16434540389972144"/>
        </c:manualLayout>
      </c:layout>
      <c:overlay val="0"/>
      <c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</a:gradFill>
        <a:ln w="3864">
          <a:solidFill>
            <a:srgbClr val="000000"/>
          </a:solidFill>
          <a:prstDash val="solid"/>
        </a:ln>
      </c:spPr>
      <c:txPr>
        <a:bodyPr/>
        <a:lstStyle/>
        <a:p>
          <a:pPr>
            <a:defRPr sz="1679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3864">
      <a:solidFill>
        <a:srgbClr val="000000"/>
      </a:solidFill>
      <a:prstDash val="solid"/>
    </a:ln>
  </c:spPr>
  <c:txPr>
    <a:bodyPr/>
    <a:lstStyle/>
    <a:p>
      <a:pPr>
        <a:defRPr sz="182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plotArea>
      <c:layout>
        <c:manualLayout>
          <c:layoutTarget val="inner"/>
          <c:xMode val="edge"/>
          <c:yMode val="edge"/>
          <c:x val="0.12949640287769795"/>
          <c:y val="4.5112781954887271E-2"/>
          <c:w val="0.75359712230215825"/>
          <c:h val="0.82706766917293206"/>
        </c:manualLayout>
      </c:layout>
      <c:scatterChart>
        <c:scatterStyle val="smoothMarker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Px=2 грн.</c:v>
                </c:pt>
              </c:strCache>
            </c:strRef>
          </c:tx>
          <c:spPr>
            <a:ln w="44534">
              <a:solidFill>
                <a:srgbClr val="000000"/>
              </a:solidFill>
              <a:prstDash val="solid"/>
            </a:ln>
          </c:spPr>
          <c:marker>
            <c:symbol val="circle"/>
            <c:size val="11"/>
            <c:spPr>
              <a:solidFill>
                <a:srgbClr val="CCFFFF"/>
              </a:solidFill>
              <a:ln>
                <a:solidFill>
                  <a:srgbClr val="0000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xVal>
            <c:numRef>
              <c:f>Sheet1!$B$1:$G$1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30</c:v>
                </c:pt>
              </c:numCache>
            </c:numRef>
          </c:xVal>
          <c:yVal>
            <c:numRef>
              <c:f>Sheet1!$B$2:$G$2</c:f>
              <c:numCache>
                <c:formatCode>General</c:formatCode>
                <c:ptCount val="6"/>
                <c:pt idx="0">
                  <c:v>30</c:v>
                </c:pt>
                <c:pt idx="1">
                  <c:v>20</c:v>
                </c:pt>
                <c:pt idx="2">
                  <c:v>10</c:v>
                </c:pt>
                <c:pt idx="3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Px=1 грн.</c:v>
                </c:pt>
              </c:strCache>
            </c:strRef>
          </c:tx>
          <c:spPr>
            <a:ln w="44534">
              <a:solidFill>
                <a:srgbClr val="000000"/>
              </a:solidFill>
              <a:prstDash val="solid"/>
            </a:ln>
          </c:spPr>
          <c:marker>
            <c:symbol val="triangle"/>
            <c:size val="11"/>
            <c:spPr>
              <a:solidFill>
                <a:srgbClr val="CCFFCC"/>
              </a:solidFill>
              <a:ln>
                <a:solidFill>
                  <a:srgbClr val="0000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xVal>
            <c:numRef>
              <c:f>Sheet1!$B$1:$G$1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30</c:v>
                </c:pt>
              </c:numCache>
            </c:numRef>
          </c:xVal>
          <c:yVal>
            <c:numRef>
              <c:f>Sheet1!$B$3:$G$3</c:f>
              <c:numCache>
                <c:formatCode>General</c:formatCode>
                <c:ptCount val="6"/>
                <c:pt idx="0">
                  <c:v>30</c:v>
                </c:pt>
                <c:pt idx="1">
                  <c:v>25</c:v>
                </c:pt>
                <c:pt idx="2">
                  <c:v>20</c:v>
                </c:pt>
                <c:pt idx="3">
                  <c:v>15</c:v>
                </c:pt>
                <c:pt idx="4">
                  <c:v>10</c:v>
                </c:pt>
                <c:pt idx="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157120"/>
        <c:axId val="165163776"/>
      </c:scatterChart>
      <c:valAx>
        <c:axId val="165157120"/>
        <c:scaling>
          <c:orientation val="minMax"/>
          <c:max val="30"/>
        </c:scaling>
        <c:delete val="1"/>
        <c:axPos val="b"/>
        <c:majorGridlines>
          <c:spPr>
            <a:ln w="3711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ru-RU" sz="149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 Х</a:t>
                </a:r>
              </a:p>
            </c:rich>
          </c:tx>
          <c:layout>
            <c:manualLayout>
              <c:xMode val="edge"/>
              <c:yMode val="edge"/>
              <c:x val="0.93705035971223005"/>
              <c:y val="0.89724310776942351"/>
            </c:manualLayout>
          </c:layout>
          <c:overlay val="1"/>
          <c:spPr>
            <a:noFill/>
            <a:ln w="29689">
              <a:noFill/>
            </a:ln>
          </c:spPr>
        </c:title>
        <c:numFmt formatCode="General" sourceLinked="1"/>
        <c:majorTickMark val="cross"/>
        <c:minorTickMark val="cross"/>
        <c:tickLblPos val="nextTo"/>
        <c:crossAx val="165163776"/>
        <c:crosses val="autoZero"/>
        <c:crossBetween val="midCat"/>
        <c:majorUnit val="5"/>
      </c:valAx>
      <c:valAx>
        <c:axId val="165163776"/>
        <c:scaling>
          <c:orientation val="minMax"/>
          <c:max val="30"/>
        </c:scaling>
        <c:delete val="1"/>
        <c:axPos val="l"/>
        <c:majorGridlines>
          <c:spPr>
            <a:ln w="3711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lang="ru-RU" sz="149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en-US"/>
                  <a:t> Y</a:t>
                </a:r>
              </a:p>
            </c:rich>
          </c:tx>
          <c:layout>
            <c:manualLayout>
              <c:xMode val="edge"/>
              <c:yMode val="edge"/>
              <c:x val="0"/>
              <c:y val="7.5187969924812061E-3"/>
            </c:manualLayout>
          </c:layout>
          <c:overlay val="1"/>
          <c:spPr>
            <a:noFill/>
            <a:ln w="29689">
              <a:noFill/>
            </a:ln>
          </c:spPr>
        </c:title>
        <c:numFmt formatCode="General" sourceLinked="1"/>
        <c:majorTickMark val="cross"/>
        <c:minorTickMark val="cross"/>
        <c:tickLblPos val="nextTo"/>
        <c:crossAx val="165157120"/>
        <c:crosses val="autoZero"/>
        <c:crossBetween val="midCat"/>
      </c:valAx>
      <c:spPr>
        <a:solidFill>
          <a:srgbClr val="FFFFFF"/>
        </a:solidFill>
        <a:ln w="3711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94244604316547"/>
          <c:y val="0.35588972431077703"/>
          <c:w val="0.20683453237410071"/>
          <c:h val="0.1177944862155389"/>
        </c:manualLayout>
      </c:layout>
      <c:overlay val="1"/>
      <c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</a:gradFill>
        <a:ln w="3711">
          <a:solidFill>
            <a:srgbClr val="000000"/>
          </a:solidFill>
          <a:prstDash val="solid"/>
        </a:ln>
      </c:spPr>
      <c:txPr>
        <a:bodyPr/>
        <a:lstStyle/>
        <a:p>
          <a:pPr>
            <a:defRPr lang="ru-RU" sz="994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1"/>
  </c:chart>
  <c:spPr>
    <a:noFill/>
    <a:ln w="3711">
      <a:solidFill>
        <a:srgbClr val="000000"/>
      </a:solidFill>
      <a:prstDash val="solid"/>
    </a:ln>
  </c:spPr>
  <c:txPr>
    <a:bodyPr/>
    <a:lstStyle/>
    <a:p>
      <a:pPr>
        <a:defRPr sz="1403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FAAC22-264B-41D9-A1F7-EDCD9708302F}" type="doc">
      <dgm:prSet loTypeId="urn:microsoft.com/office/officeart/2005/8/layout/hierarchy4" loCatId="relationship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uk-UA"/>
        </a:p>
      </dgm:t>
    </dgm:pt>
    <dgm:pt modelId="{C468CBE7-F346-49C4-8F17-7CE91233E03F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noProof="0" dirty="0" smtClean="0"/>
            <a:t>Ординалистская </a:t>
          </a:r>
          <a:r>
            <a:rPr lang="ru-RU" noProof="0" dirty="0" smtClean="0"/>
            <a:t>теория</a:t>
          </a:r>
          <a:r>
            <a:rPr lang="uk-UA" noProof="0" dirty="0" smtClean="0"/>
            <a:t> </a:t>
          </a:r>
          <a:r>
            <a:rPr lang="ru-RU" noProof="0" dirty="0" smtClean="0"/>
            <a:t>предполагает, что потребитель может ранжировать все блага у определенном порядке:</a:t>
          </a:r>
          <a:br>
            <a:rPr lang="ru-RU" noProof="0" dirty="0" smtClean="0"/>
          </a:br>
          <a:r>
            <a:rPr lang="ru-RU" noProof="0" dirty="0" smtClean="0"/>
            <a:t> </a:t>
          </a:r>
          <a:r>
            <a:rPr lang="ru-RU" b="1" i="0" u="sng" noProof="0" dirty="0" smtClean="0"/>
            <a:t>от менее ценного до наиболее ценного блага</a:t>
          </a:r>
          <a:r>
            <a:rPr lang="ru-RU" noProof="0" dirty="0" smtClean="0"/>
            <a:t/>
          </a:r>
          <a:br>
            <a:rPr lang="ru-RU" noProof="0" dirty="0" smtClean="0"/>
          </a:br>
          <a:r>
            <a:rPr lang="ru-RU" noProof="0" dirty="0" smtClean="0"/>
            <a:t>в своей субъективной системе предпочтений</a:t>
          </a:r>
          <a:endParaRPr lang="ru-RU" noProof="0" dirty="0"/>
        </a:p>
      </dgm:t>
    </dgm:pt>
    <dgm:pt modelId="{B49BC35E-33FC-48C1-9304-0F94E0248207}" type="parTrans" cxnId="{E0EBBE21-382D-4C3A-AC89-FE722BB754E0}">
      <dgm:prSet/>
      <dgm:spPr/>
      <dgm:t>
        <a:bodyPr/>
        <a:lstStyle/>
        <a:p>
          <a:endParaRPr lang="uk-UA"/>
        </a:p>
      </dgm:t>
    </dgm:pt>
    <dgm:pt modelId="{9FAB08BB-8ECC-453C-915E-F79B294ABAEF}" type="sibTrans" cxnId="{E0EBBE21-382D-4C3A-AC89-FE722BB754E0}">
      <dgm:prSet/>
      <dgm:spPr/>
      <dgm:t>
        <a:bodyPr/>
        <a:lstStyle/>
        <a:p>
          <a:endParaRPr lang="uk-UA"/>
        </a:p>
      </dgm:t>
    </dgm:pt>
    <dgm:pt modelId="{483D1ADC-5C18-4150-B74D-F4FCBBDF1B7D}" type="pres">
      <dgm:prSet presAssocID="{3EFAAC22-264B-41D9-A1F7-EDCD9708302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1BA9F01F-97F9-43A0-B830-451B359168B0}" type="pres">
      <dgm:prSet presAssocID="{C468CBE7-F346-49C4-8F17-7CE91233E03F}" presName="vertOne" presStyleCnt="0"/>
      <dgm:spPr/>
    </dgm:pt>
    <dgm:pt modelId="{15F41D23-490D-4696-B611-AD395C2DE176}" type="pres">
      <dgm:prSet presAssocID="{C468CBE7-F346-49C4-8F17-7CE91233E03F}" presName="txOne" presStyleLbl="node0" presStyleIdx="0" presStyleCnt="1" custLinFactNeighborY="-91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A55E30B-AD79-4FAB-AD47-C5D5F278A93D}" type="pres">
      <dgm:prSet presAssocID="{C468CBE7-F346-49C4-8F17-7CE91233E03F}" presName="horzOne" presStyleCnt="0"/>
      <dgm:spPr/>
    </dgm:pt>
  </dgm:ptLst>
  <dgm:cxnLst>
    <dgm:cxn modelId="{E0EBBE21-382D-4C3A-AC89-FE722BB754E0}" srcId="{3EFAAC22-264B-41D9-A1F7-EDCD9708302F}" destId="{C468CBE7-F346-49C4-8F17-7CE91233E03F}" srcOrd="0" destOrd="0" parTransId="{B49BC35E-33FC-48C1-9304-0F94E0248207}" sibTransId="{9FAB08BB-8ECC-453C-915E-F79B294ABAEF}"/>
    <dgm:cxn modelId="{9C111182-9DF5-49A4-A388-D74F384376DA}" type="presOf" srcId="{C468CBE7-F346-49C4-8F17-7CE91233E03F}" destId="{15F41D23-490D-4696-B611-AD395C2DE176}" srcOrd="0" destOrd="0" presId="urn:microsoft.com/office/officeart/2005/8/layout/hierarchy4"/>
    <dgm:cxn modelId="{C3AFDF88-DA43-4469-91C4-BE7B970D538B}" type="presOf" srcId="{3EFAAC22-264B-41D9-A1F7-EDCD9708302F}" destId="{483D1ADC-5C18-4150-B74D-F4FCBBDF1B7D}" srcOrd="0" destOrd="0" presId="urn:microsoft.com/office/officeart/2005/8/layout/hierarchy4"/>
    <dgm:cxn modelId="{897B0E3C-80E8-4223-81BB-1695E8A7CA29}" type="presParOf" srcId="{483D1ADC-5C18-4150-B74D-F4FCBBDF1B7D}" destId="{1BA9F01F-97F9-43A0-B830-451B359168B0}" srcOrd="0" destOrd="0" presId="urn:microsoft.com/office/officeart/2005/8/layout/hierarchy4"/>
    <dgm:cxn modelId="{D865EF52-C2A4-4AE5-A85A-ADB6354846AD}" type="presParOf" srcId="{1BA9F01F-97F9-43A0-B830-451B359168B0}" destId="{15F41D23-490D-4696-B611-AD395C2DE176}" srcOrd="0" destOrd="0" presId="urn:microsoft.com/office/officeart/2005/8/layout/hierarchy4"/>
    <dgm:cxn modelId="{5DFB5F30-8C10-41F2-8C7C-6A2343E3B785}" type="presParOf" srcId="{1BA9F01F-97F9-43A0-B830-451B359168B0}" destId="{8A55E30B-AD79-4FAB-AD47-C5D5F278A93D}" srcOrd="1" destOrd="0" presId="urn:microsoft.com/office/officeart/2005/8/layout/hierarchy4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06DE6D5-52F6-4994-B0EE-DE8016920937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56AF1A0-7B3A-4E9D-A775-47A224EF664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3000" b="1" i="1" dirty="0" smtClean="0"/>
            <a:t>Оптимальний вибір споживача</a:t>
          </a:r>
          <a:br>
            <a:rPr lang="uk-UA" sz="3000" b="1" i="1" dirty="0" smtClean="0"/>
          </a:br>
          <a:r>
            <a:rPr lang="uk-UA" sz="3000" b="1" i="1" dirty="0" smtClean="0"/>
            <a:t> (стан рівноваги)</a:t>
          </a:r>
          <a:br>
            <a:rPr lang="uk-UA" sz="3000" b="1" i="1" dirty="0" smtClean="0"/>
          </a:br>
          <a:r>
            <a:rPr lang="uk-UA" sz="3000" b="1" i="1" dirty="0" smtClean="0"/>
            <a:t>означає, що покупець обирає такий комплект товарів, який забезпечує йому отримання максимальної сукупної корисності за умови повного використання бюджету, незмінних цін та уподобань споживача</a:t>
          </a:r>
          <a:endParaRPr lang="uk-UA" sz="3000" i="1" dirty="0"/>
        </a:p>
      </dgm:t>
    </dgm:pt>
    <dgm:pt modelId="{3C78FBE0-9776-40E1-8DE0-ECD88045DDD0}" type="parTrans" cxnId="{95C068CB-1E1B-4552-8DC1-39355E27C478}">
      <dgm:prSet/>
      <dgm:spPr/>
      <dgm:t>
        <a:bodyPr/>
        <a:lstStyle/>
        <a:p>
          <a:endParaRPr lang="uk-UA"/>
        </a:p>
      </dgm:t>
    </dgm:pt>
    <dgm:pt modelId="{9D237216-956C-4BFA-A937-A1BC3F55CD94}" type="sibTrans" cxnId="{95C068CB-1E1B-4552-8DC1-39355E27C478}">
      <dgm:prSet/>
      <dgm:spPr/>
      <dgm:t>
        <a:bodyPr/>
        <a:lstStyle/>
        <a:p>
          <a:endParaRPr lang="uk-UA"/>
        </a:p>
      </dgm:t>
    </dgm:pt>
    <dgm:pt modelId="{9FD7F280-8D6F-4569-843B-AC2B49F48A7B}" type="pres">
      <dgm:prSet presAssocID="{506DE6D5-52F6-4994-B0EE-DE801692093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07FD91A-6005-4AC9-958C-2A31B007FBE8}" type="pres">
      <dgm:prSet presAssocID="{E56AF1A0-7B3A-4E9D-A775-47A224EF6644}" presName="vertOne" presStyleCnt="0"/>
      <dgm:spPr/>
    </dgm:pt>
    <dgm:pt modelId="{CE15AF08-7F93-4ADF-A3FB-299F7647F348}" type="pres">
      <dgm:prSet presAssocID="{E56AF1A0-7B3A-4E9D-A775-47A224EF6644}" presName="txOne" presStyleLbl="node0" presStyleIdx="0" presStyleCnt="1" custLinFactY="-38889" custLinFactNeighborX="-2950" custLinFactNeighborY="-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DD24044-3DE1-41F6-B2A7-CBDCFEE26B98}" type="pres">
      <dgm:prSet presAssocID="{E56AF1A0-7B3A-4E9D-A775-47A224EF6644}" presName="horzOne" presStyleCnt="0"/>
      <dgm:spPr/>
    </dgm:pt>
  </dgm:ptLst>
  <dgm:cxnLst>
    <dgm:cxn modelId="{D68FF2DD-1B20-4909-895E-043643117E47}" type="presOf" srcId="{506DE6D5-52F6-4994-B0EE-DE8016920937}" destId="{9FD7F280-8D6F-4569-843B-AC2B49F48A7B}" srcOrd="0" destOrd="0" presId="urn:microsoft.com/office/officeart/2005/8/layout/hierarchy4"/>
    <dgm:cxn modelId="{95C068CB-1E1B-4552-8DC1-39355E27C478}" srcId="{506DE6D5-52F6-4994-B0EE-DE8016920937}" destId="{E56AF1A0-7B3A-4E9D-A775-47A224EF6644}" srcOrd="0" destOrd="0" parTransId="{3C78FBE0-9776-40E1-8DE0-ECD88045DDD0}" sibTransId="{9D237216-956C-4BFA-A937-A1BC3F55CD94}"/>
    <dgm:cxn modelId="{2976724D-7787-49A0-AC97-0CB2E0410AB2}" type="presOf" srcId="{E56AF1A0-7B3A-4E9D-A775-47A224EF6644}" destId="{CE15AF08-7F93-4ADF-A3FB-299F7647F348}" srcOrd="0" destOrd="0" presId="urn:microsoft.com/office/officeart/2005/8/layout/hierarchy4"/>
    <dgm:cxn modelId="{739A1D46-9F72-4F13-AADF-A3FAD40705D1}" type="presParOf" srcId="{9FD7F280-8D6F-4569-843B-AC2B49F48A7B}" destId="{107FD91A-6005-4AC9-958C-2A31B007FBE8}" srcOrd="0" destOrd="0" presId="urn:microsoft.com/office/officeart/2005/8/layout/hierarchy4"/>
    <dgm:cxn modelId="{7F57C9BA-E8E3-4452-B1AC-AD359D47B2F2}" type="presParOf" srcId="{107FD91A-6005-4AC9-958C-2A31B007FBE8}" destId="{CE15AF08-7F93-4ADF-A3FB-299F7647F348}" srcOrd="0" destOrd="0" presId="urn:microsoft.com/office/officeart/2005/8/layout/hierarchy4"/>
    <dgm:cxn modelId="{71FE7BD3-1420-473E-8868-92C208E8121B}" type="presParOf" srcId="{107FD91A-6005-4AC9-958C-2A31B007FBE8}" destId="{9DD24044-3DE1-41F6-B2A7-CBDCFEE26B9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D81936-35D8-42C5-A6A3-DA61D94C6249}" type="doc">
      <dgm:prSet loTypeId="urn:microsoft.com/office/officeart/2005/8/layout/hierarchy4" loCatId="hierarchy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uk-UA"/>
        </a:p>
      </dgm:t>
    </dgm:pt>
    <dgm:pt modelId="{864A8BF0-6635-430D-8042-0896DF697130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noProof="0" dirty="0" smtClean="0"/>
            <a:t>Аксиома</a:t>
          </a:r>
          <a:br>
            <a:rPr lang="ru-RU" sz="2800" b="1" noProof="0" dirty="0" smtClean="0"/>
          </a:br>
          <a:r>
            <a:rPr lang="ru-RU" sz="2800" b="1" noProof="0" dirty="0" smtClean="0"/>
            <a:t> «полной упорядоченности» предпочтений</a:t>
          </a:r>
          <a:endParaRPr lang="ru-RU" sz="2800" noProof="0" dirty="0"/>
        </a:p>
      </dgm:t>
    </dgm:pt>
    <dgm:pt modelId="{791F6B93-6EE7-40E5-8B3F-E1FE2A34C616}" type="parTrans" cxnId="{BFDE5276-FF4A-491C-96FB-9A3436D83CA0}">
      <dgm:prSet/>
      <dgm:spPr/>
      <dgm:t>
        <a:bodyPr/>
        <a:lstStyle/>
        <a:p>
          <a:endParaRPr lang="uk-UA"/>
        </a:p>
      </dgm:t>
    </dgm:pt>
    <dgm:pt modelId="{866EBBED-6ECD-4E8D-80AE-01CD496BA276}" type="sibTrans" cxnId="{BFDE5276-FF4A-491C-96FB-9A3436D83CA0}">
      <dgm:prSet/>
      <dgm:spPr/>
      <dgm:t>
        <a:bodyPr/>
        <a:lstStyle/>
        <a:p>
          <a:endParaRPr lang="uk-UA"/>
        </a:p>
      </dgm:t>
    </dgm:pt>
    <dgm:pt modelId="{F029FDE9-2DE3-432B-8BA2-ACB998C1C745}">
      <dgm:prSet phldrT="[Текст]"/>
      <dgm:spPr/>
      <dgm:t>
        <a:bodyPr/>
        <a:lstStyle/>
        <a:p>
          <a:r>
            <a:rPr lang="ru-RU" noProof="0" dirty="0" smtClean="0"/>
            <a:t>Сопоставляя ценности наборов, потребитель устанавливает преимущество одного набора перед другим или признаёт их равноценными</a:t>
          </a:r>
          <a:endParaRPr lang="uk-UA" dirty="0"/>
        </a:p>
      </dgm:t>
    </dgm:pt>
    <dgm:pt modelId="{5CEB0924-10D2-4CC4-8C98-EF0A0E663BD6}" type="parTrans" cxnId="{B495AA9F-408C-46AD-9D6F-94BAD9AB11A0}">
      <dgm:prSet/>
      <dgm:spPr/>
      <dgm:t>
        <a:bodyPr/>
        <a:lstStyle/>
        <a:p>
          <a:endParaRPr lang="uk-UA"/>
        </a:p>
      </dgm:t>
    </dgm:pt>
    <dgm:pt modelId="{FF4F6109-39E8-474F-A13B-54ACC80EFC9D}" type="sibTrans" cxnId="{B495AA9F-408C-46AD-9D6F-94BAD9AB11A0}">
      <dgm:prSet/>
      <dgm:spPr/>
      <dgm:t>
        <a:bodyPr/>
        <a:lstStyle/>
        <a:p>
          <a:endParaRPr lang="uk-UA"/>
        </a:p>
      </dgm:t>
    </dgm:pt>
    <dgm:pt modelId="{82F81A2C-D91B-45A1-93AB-D4A60660844D}" type="pres">
      <dgm:prSet presAssocID="{B4D81936-35D8-42C5-A6A3-DA61D94C624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F10EEDBB-C72B-4028-8873-F199000E2ECA}" type="pres">
      <dgm:prSet presAssocID="{864A8BF0-6635-430D-8042-0896DF697130}" presName="vertOne" presStyleCnt="0"/>
      <dgm:spPr/>
    </dgm:pt>
    <dgm:pt modelId="{2245EC9F-3CC7-4F1D-983F-C4583F626BE4}" type="pres">
      <dgm:prSet presAssocID="{864A8BF0-6635-430D-8042-0896DF697130}" presName="txOne" presStyleLbl="node0" presStyleIdx="0" presStyleCnt="1" custScaleY="5191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7FF03A9-AF4C-4F28-A8F8-AF4CA61D8469}" type="pres">
      <dgm:prSet presAssocID="{864A8BF0-6635-430D-8042-0896DF697130}" presName="parTransOne" presStyleCnt="0"/>
      <dgm:spPr/>
    </dgm:pt>
    <dgm:pt modelId="{615CCDD4-6CDA-47BD-86EF-47649FD652F1}" type="pres">
      <dgm:prSet presAssocID="{864A8BF0-6635-430D-8042-0896DF697130}" presName="horzOne" presStyleCnt="0"/>
      <dgm:spPr/>
    </dgm:pt>
    <dgm:pt modelId="{0F108C4D-4399-40C5-AD5E-2FF448DEAC7C}" type="pres">
      <dgm:prSet presAssocID="{F029FDE9-2DE3-432B-8BA2-ACB998C1C745}" presName="vertTwo" presStyleCnt="0"/>
      <dgm:spPr/>
    </dgm:pt>
    <dgm:pt modelId="{A21828E7-7520-490D-955B-2047981B535E}" type="pres">
      <dgm:prSet presAssocID="{F029FDE9-2DE3-432B-8BA2-ACB998C1C745}" presName="txTwo" presStyleLbl="node2" presStyleIdx="0" presStyleCnt="1" custScaleY="115223" custLinFactNeighborX="42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766763B-24A2-43F6-BA60-E2ED0FFB8A9F}" type="pres">
      <dgm:prSet presAssocID="{F029FDE9-2DE3-432B-8BA2-ACB998C1C745}" presName="horzTwo" presStyleCnt="0"/>
      <dgm:spPr/>
    </dgm:pt>
  </dgm:ptLst>
  <dgm:cxnLst>
    <dgm:cxn modelId="{C5DD6268-4A64-4FEA-A2DB-076E47BA616B}" type="presOf" srcId="{F029FDE9-2DE3-432B-8BA2-ACB998C1C745}" destId="{A21828E7-7520-490D-955B-2047981B535E}" srcOrd="0" destOrd="0" presId="urn:microsoft.com/office/officeart/2005/8/layout/hierarchy4"/>
    <dgm:cxn modelId="{B495AA9F-408C-46AD-9D6F-94BAD9AB11A0}" srcId="{864A8BF0-6635-430D-8042-0896DF697130}" destId="{F029FDE9-2DE3-432B-8BA2-ACB998C1C745}" srcOrd="0" destOrd="0" parTransId="{5CEB0924-10D2-4CC4-8C98-EF0A0E663BD6}" sibTransId="{FF4F6109-39E8-474F-A13B-54ACC80EFC9D}"/>
    <dgm:cxn modelId="{5E05AC78-B88A-49AC-BE18-58F977AF6D17}" type="presOf" srcId="{B4D81936-35D8-42C5-A6A3-DA61D94C6249}" destId="{82F81A2C-D91B-45A1-93AB-D4A60660844D}" srcOrd="0" destOrd="0" presId="urn:microsoft.com/office/officeart/2005/8/layout/hierarchy4"/>
    <dgm:cxn modelId="{38EC691C-0318-4E66-9BA2-F131D9201B61}" type="presOf" srcId="{864A8BF0-6635-430D-8042-0896DF697130}" destId="{2245EC9F-3CC7-4F1D-983F-C4583F626BE4}" srcOrd="0" destOrd="0" presId="urn:microsoft.com/office/officeart/2005/8/layout/hierarchy4"/>
    <dgm:cxn modelId="{BFDE5276-FF4A-491C-96FB-9A3436D83CA0}" srcId="{B4D81936-35D8-42C5-A6A3-DA61D94C6249}" destId="{864A8BF0-6635-430D-8042-0896DF697130}" srcOrd="0" destOrd="0" parTransId="{791F6B93-6EE7-40E5-8B3F-E1FE2A34C616}" sibTransId="{866EBBED-6ECD-4E8D-80AE-01CD496BA276}"/>
    <dgm:cxn modelId="{29F02CD5-ACAD-41BA-9694-4D80125664F0}" type="presParOf" srcId="{82F81A2C-D91B-45A1-93AB-D4A60660844D}" destId="{F10EEDBB-C72B-4028-8873-F199000E2ECA}" srcOrd="0" destOrd="0" presId="urn:microsoft.com/office/officeart/2005/8/layout/hierarchy4"/>
    <dgm:cxn modelId="{868CF557-C26F-45DA-BC59-E69630D223E4}" type="presParOf" srcId="{F10EEDBB-C72B-4028-8873-F199000E2ECA}" destId="{2245EC9F-3CC7-4F1D-983F-C4583F626BE4}" srcOrd="0" destOrd="0" presId="urn:microsoft.com/office/officeart/2005/8/layout/hierarchy4"/>
    <dgm:cxn modelId="{C7F677DC-3E21-4DE0-842C-623040AD4E3B}" type="presParOf" srcId="{F10EEDBB-C72B-4028-8873-F199000E2ECA}" destId="{97FF03A9-AF4C-4F28-A8F8-AF4CA61D8469}" srcOrd="1" destOrd="0" presId="urn:microsoft.com/office/officeart/2005/8/layout/hierarchy4"/>
    <dgm:cxn modelId="{29FD16FB-A364-424C-80BC-CCFD315ED009}" type="presParOf" srcId="{F10EEDBB-C72B-4028-8873-F199000E2ECA}" destId="{615CCDD4-6CDA-47BD-86EF-47649FD652F1}" srcOrd="2" destOrd="0" presId="urn:microsoft.com/office/officeart/2005/8/layout/hierarchy4"/>
    <dgm:cxn modelId="{733B0100-3C84-49F1-9D56-409A96461C33}" type="presParOf" srcId="{615CCDD4-6CDA-47BD-86EF-47649FD652F1}" destId="{0F108C4D-4399-40C5-AD5E-2FF448DEAC7C}" srcOrd="0" destOrd="0" presId="urn:microsoft.com/office/officeart/2005/8/layout/hierarchy4"/>
    <dgm:cxn modelId="{DB86F36C-F4FD-4C28-8880-BCFB3F5B5744}" type="presParOf" srcId="{0F108C4D-4399-40C5-AD5E-2FF448DEAC7C}" destId="{A21828E7-7520-490D-955B-2047981B535E}" srcOrd="0" destOrd="0" presId="urn:microsoft.com/office/officeart/2005/8/layout/hierarchy4"/>
    <dgm:cxn modelId="{FE28A98F-CDBA-48FA-9C0A-48714B89246B}" type="presParOf" srcId="{0F108C4D-4399-40C5-AD5E-2FF448DEAC7C}" destId="{7766763B-24A2-43F6-BA60-E2ED0FFB8A9F}" srcOrd="1" destOrd="0" presId="urn:microsoft.com/office/officeart/2005/8/layout/hierarchy4"/>
  </dgm:cxnLst>
  <dgm:bg>
    <a:solidFill>
      <a:schemeClr val="tx1">
        <a:lumMod val="10000"/>
        <a:lumOff val="9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D81936-35D8-42C5-A6A3-DA61D94C6249}" type="doc">
      <dgm:prSet loTypeId="urn:microsoft.com/office/officeart/2005/8/layout/hierarchy4" loCatId="hierarchy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uk-UA"/>
        </a:p>
      </dgm:t>
    </dgm:pt>
    <dgm:pt modelId="{864A8BF0-6635-430D-8042-0896DF697130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noProof="0" dirty="0" smtClean="0"/>
            <a:t>Аксиома «транзитивности» предпочтений</a:t>
          </a:r>
          <a:endParaRPr lang="ru-RU" sz="2800" noProof="0" dirty="0"/>
        </a:p>
      </dgm:t>
    </dgm:pt>
    <dgm:pt modelId="{791F6B93-6EE7-40E5-8B3F-E1FE2A34C616}" type="parTrans" cxnId="{BFDE5276-FF4A-491C-96FB-9A3436D83CA0}">
      <dgm:prSet/>
      <dgm:spPr/>
      <dgm:t>
        <a:bodyPr/>
        <a:lstStyle/>
        <a:p>
          <a:endParaRPr lang="uk-UA"/>
        </a:p>
      </dgm:t>
    </dgm:pt>
    <dgm:pt modelId="{866EBBED-6ECD-4E8D-80AE-01CD496BA276}" type="sibTrans" cxnId="{BFDE5276-FF4A-491C-96FB-9A3436D83CA0}">
      <dgm:prSet/>
      <dgm:spPr/>
      <dgm:t>
        <a:bodyPr/>
        <a:lstStyle/>
        <a:p>
          <a:endParaRPr lang="uk-UA"/>
        </a:p>
      </dgm:t>
    </dgm:pt>
    <dgm:pt modelId="{F029FDE9-2DE3-432B-8BA2-ACB998C1C745}">
      <dgm:prSet phldrT="[Текст]"/>
      <dgm:spPr/>
      <dgm:t>
        <a:bodyPr/>
        <a:lstStyle/>
        <a:p>
          <a:r>
            <a:rPr lang="ru-RU" noProof="0" dirty="0" smtClean="0"/>
            <a:t>Потребитель может последовательно переносить предпочтения от</a:t>
          </a:r>
          <a:br>
            <a:rPr lang="ru-RU" noProof="0" dirty="0" smtClean="0"/>
          </a:br>
          <a:r>
            <a:rPr lang="ru-RU" noProof="0" dirty="0" smtClean="0"/>
            <a:t> одних наборов на другие</a:t>
          </a:r>
          <a:endParaRPr lang="ru-RU" noProof="0" dirty="0"/>
        </a:p>
      </dgm:t>
    </dgm:pt>
    <dgm:pt modelId="{5CEB0924-10D2-4CC4-8C98-EF0A0E663BD6}" type="parTrans" cxnId="{B495AA9F-408C-46AD-9D6F-94BAD9AB11A0}">
      <dgm:prSet/>
      <dgm:spPr/>
      <dgm:t>
        <a:bodyPr/>
        <a:lstStyle/>
        <a:p>
          <a:endParaRPr lang="uk-UA"/>
        </a:p>
      </dgm:t>
    </dgm:pt>
    <dgm:pt modelId="{FF4F6109-39E8-474F-A13B-54ACC80EFC9D}" type="sibTrans" cxnId="{B495AA9F-408C-46AD-9D6F-94BAD9AB11A0}">
      <dgm:prSet/>
      <dgm:spPr/>
      <dgm:t>
        <a:bodyPr/>
        <a:lstStyle/>
        <a:p>
          <a:endParaRPr lang="uk-UA"/>
        </a:p>
      </dgm:t>
    </dgm:pt>
    <dgm:pt modelId="{82F81A2C-D91B-45A1-93AB-D4A60660844D}" type="pres">
      <dgm:prSet presAssocID="{B4D81936-35D8-42C5-A6A3-DA61D94C624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F10EEDBB-C72B-4028-8873-F199000E2ECA}" type="pres">
      <dgm:prSet presAssocID="{864A8BF0-6635-430D-8042-0896DF697130}" presName="vertOne" presStyleCnt="0"/>
      <dgm:spPr/>
    </dgm:pt>
    <dgm:pt modelId="{2245EC9F-3CC7-4F1D-983F-C4583F626BE4}" type="pres">
      <dgm:prSet presAssocID="{864A8BF0-6635-430D-8042-0896DF697130}" presName="txOne" presStyleLbl="node0" presStyleIdx="0" presStyleCnt="1" custScaleY="5191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7FF03A9-AF4C-4F28-A8F8-AF4CA61D8469}" type="pres">
      <dgm:prSet presAssocID="{864A8BF0-6635-430D-8042-0896DF697130}" presName="parTransOne" presStyleCnt="0"/>
      <dgm:spPr/>
    </dgm:pt>
    <dgm:pt modelId="{615CCDD4-6CDA-47BD-86EF-47649FD652F1}" type="pres">
      <dgm:prSet presAssocID="{864A8BF0-6635-430D-8042-0896DF697130}" presName="horzOne" presStyleCnt="0"/>
      <dgm:spPr/>
    </dgm:pt>
    <dgm:pt modelId="{0F108C4D-4399-40C5-AD5E-2FF448DEAC7C}" type="pres">
      <dgm:prSet presAssocID="{F029FDE9-2DE3-432B-8BA2-ACB998C1C745}" presName="vertTwo" presStyleCnt="0"/>
      <dgm:spPr/>
    </dgm:pt>
    <dgm:pt modelId="{A21828E7-7520-490D-955B-2047981B535E}" type="pres">
      <dgm:prSet presAssocID="{F029FDE9-2DE3-432B-8BA2-ACB998C1C745}" presName="txTwo" presStyleLbl="node2" presStyleIdx="0" presStyleCnt="1" custScaleX="100589" custScaleY="14999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766763B-24A2-43F6-BA60-E2ED0FFB8A9F}" type="pres">
      <dgm:prSet presAssocID="{F029FDE9-2DE3-432B-8BA2-ACB998C1C745}" presName="horzTwo" presStyleCnt="0"/>
      <dgm:spPr/>
    </dgm:pt>
  </dgm:ptLst>
  <dgm:cxnLst>
    <dgm:cxn modelId="{D76DDF22-274D-475F-8D84-D3064985E278}" type="presOf" srcId="{864A8BF0-6635-430D-8042-0896DF697130}" destId="{2245EC9F-3CC7-4F1D-983F-C4583F626BE4}" srcOrd="0" destOrd="0" presId="urn:microsoft.com/office/officeart/2005/8/layout/hierarchy4"/>
    <dgm:cxn modelId="{B495AA9F-408C-46AD-9D6F-94BAD9AB11A0}" srcId="{864A8BF0-6635-430D-8042-0896DF697130}" destId="{F029FDE9-2DE3-432B-8BA2-ACB998C1C745}" srcOrd="0" destOrd="0" parTransId="{5CEB0924-10D2-4CC4-8C98-EF0A0E663BD6}" sibTransId="{FF4F6109-39E8-474F-A13B-54ACC80EFC9D}"/>
    <dgm:cxn modelId="{BFDE5276-FF4A-491C-96FB-9A3436D83CA0}" srcId="{B4D81936-35D8-42C5-A6A3-DA61D94C6249}" destId="{864A8BF0-6635-430D-8042-0896DF697130}" srcOrd="0" destOrd="0" parTransId="{791F6B93-6EE7-40E5-8B3F-E1FE2A34C616}" sibTransId="{866EBBED-6ECD-4E8D-80AE-01CD496BA276}"/>
    <dgm:cxn modelId="{2B2B8AFF-614E-4059-97FD-2098F7A847D3}" type="presOf" srcId="{B4D81936-35D8-42C5-A6A3-DA61D94C6249}" destId="{82F81A2C-D91B-45A1-93AB-D4A60660844D}" srcOrd="0" destOrd="0" presId="urn:microsoft.com/office/officeart/2005/8/layout/hierarchy4"/>
    <dgm:cxn modelId="{D7364CA9-7F7B-4FB3-AEFE-068691B7516F}" type="presOf" srcId="{F029FDE9-2DE3-432B-8BA2-ACB998C1C745}" destId="{A21828E7-7520-490D-955B-2047981B535E}" srcOrd="0" destOrd="0" presId="urn:microsoft.com/office/officeart/2005/8/layout/hierarchy4"/>
    <dgm:cxn modelId="{2E5B9641-9A8F-4D52-8532-1A6382B25EB8}" type="presParOf" srcId="{82F81A2C-D91B-45A1-93AB-D4A60660844D}" destId="{F10EEDBB-C72B-4028-8873-F199000E2ECA}" srcOrd="0" destOrd="0" presId="urn:microsoft.com/office/officeart/2005/8/layout/hierarchy4"/>
    <dgm:cxn modelId="{2B3D3577-B258-44DF-8DB4-81A8088B6646}" type="presParOf" srcId="{F10EEDBB-C72B-4028-8873-F199000E2ECA}" destId="{2245EC9F-3CC7-4F1D-983F-C4583F626BE4}" srcOrd="0" destOrd="0" presId="urn:microsoft.com/office/officeart/2005/8/layout/hierarchy4"/>
    <dgm:cxn modelId="{D2C3A763-AC50-46FB-A55F-D3206C7A1443}" type="presParOf" srcId="{F10EEDBB-C72B-4028-8873-F199000E2ECA}" destId="{97FF03A9-AF4C-4F28-A8F8-AF4CA61D8469}" srcOrd="1" destOrd="0" presId="urn:microsoft.com/office/officeart/2005/8/layout/hierarchy4"/>
    <dgm:cxn modelId="{5C832A21-C3B1-4B09-9042-136A4202A7D7}" type="presParOf" srcId="{F10EEDBB-C72B-4028-8873-F199000E2ECA}" destId="{615CCDD4-6CDA-47BD-86EF-47649FD652F1}" srcOrd="2" destOrd="0" presId="urn:microsoft.com/office/officeart/2005/8/layout/hierarchy4"/>
    <dgm:cxn modelId="{97DEFE1B-FE7F-4DF9-839D-24B79B063DBC}" type="presParOf" srcId="{615CCDD4-6CDA-47BD-86EF-47649FD652F1}" destId="{0F108C4D-4399-40C5-AD5E-2FF448DEAC7C}" srcOrd="0" destOrd="0" presId="urn:microsoft.com/office/officeart/2005/8/layout/hierarchy4"/>
    <dgm:cxn modelId="{0543B529-2034-4830-B343-466950F1A270}" type="presParOf" srcId="{0F108C4D-4399-40C5-AD5E-2FF448DEAC7C}" destId="{A21828E7-7520-490D-955B-2047981B535E}" srcOrd="0" destOrd="0" presId="urn:microsoft.com/office/officeart/2005/8/layout/hierarchy4"/>
    <dgm:cxn modelId="{C28DA5C8-1506-47FD-8F55-208F94410BC5}" type="presParOf" srcId="{0F108C4D-4399-40C5-AD5E-2FF448DEAC7C}" destId="{7766763B-24A2-43F6-BA60-E2ED0FFB8A9F}" srcOrd="1" destOrd="0" presId="urn:microsoft.com/office/officeart/2005/8/layout/hierarchy4"/>
  </dgm:cxnLst>
  <dgm:bg>
    <a:solidFill>
      <a:schemeClr val="tx1">
        <a:lumMod val="10000"/>
        <a:lumOff val="9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D81936-35D8-42C5-A6A3-DA61D94C6249}" type="doc">
      <dgm:prSet loTypeId="urn:microsoft.com/office/officeart/2005/8/layout/hierarchy4" loCatId="hierarchy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uk-UA"/>
        </a:p>
      </dgm:t>
    </dgm:pt>
    <dgm:pt modelId="{864A8BF0-6635-430D-8042-0896DF697130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noProof="0" dirty="0" smtClean="0"/>
            <a:t>Аксиома «ненасыщенности» потребностей</a:t>
          </a:r>
          <a:endParaRPr lang="ru-RU" sz="2800" noProof="0" dirty="0"/>
        </a:p>
      </dgm:t>
    </dgm:pt>
    <dgm:pt modelId="{791F6B93-6EE7-40E5-8B3F-E1FE2A34C616}" type="parTrans" cxnId="{BFDE5276-FF4A-491C-96FB-9A3436D83CA0}">
      <dgm:prSet/>
      <dgm:spPr/>
      <dgm:t>
        <a:bodyPr/>
        <a:lstStyle/>
        <a:p>
          <a:endParaRPr lang="uk-UA"/>
        </a:p>
      </dgm:t>
    </dgm:pt>
    <dgm:pt modelId="{866EBBED-6ECD-4E8D-80AE-01CD496BA276}" type="sibTrans" cxnId="{BFDE5276-FF4A-491C-96FB-9A3436D83CA0}">
      <dgm:prSet/>
      <dgm:spPr/>
      <dgm:t>
        <a:bodyPr/>
        <a:lstStyle/>
        <a:p>
          <a:endParaRPr lang="uk-UA"/>
        </a:p>
      </dgm:t>
    </dgm:pt>
    <dgm:pt modelId="{F029FDE9-2DE3-432B-8BA2-ACB998C1C745}">
      <dgm:prSet phldrT="[Текст]" custT="1"/>
      <dgm:spPr/>
      <dgm:t>
        <a:bodyPr/>
        <a:lstStyle/>
        <a:p>
          <a:r>
            <a:rPr lang="ru-RU" sz="3800" noProof="0" dirty="0" smtClean="0"/>
            <a:t>Потребитель стремится к увеличению объёмов потребления  наборов благ, т.е. предпочитает большее количество благ меньшему</a:t>
          </a:r>
          <a:endParaRPr lang="ru-RU" sz="3800" noProof="0" dirty="0"/>
        </a:p>
      </dgm:t>
    </dgm:pt>
    <dgm:pt modelId="{5CEB0924-10D2-4CC4-8C98-EF0A0E663BD6}" type="parTrans" cxnId="{B495AA9F-408C-46AD-9D6F-94BAD9AB11A0}">
      <dgm:prSet/>
      <dgm:spPr/>
      <dgm:t>
        <a:bodyPr/>
        <a:lstStyle/>
        <a:p>
          <a:endParaRPr lang="uk-UA"/>
        </a:p>
      </dgm:t>
    </dgm:pt>
    <dgm:pt modelId="{FF4F6109-39E8-474F-A13B-54ACC80EFC9D}" type="sibTrans" cxnId="{B495AA9F-408C-46AD-9D6F-94BAD9AB11A0}">
      <dgm:prSet/>
      <dgm:spPr/>
      <dgm:t>
        <a:bodyPr/>
        <a:lstStyle/>
        <a:p>
          <a:endParaRPr lang="uk-UA"/>
        </a:p>
      </dgm:t>
    </dgm:pt>
    <dgm:pt modelId="{82F81A2C-D91B-45A1-93AB-D4A60660844D}" type="pres">
      <dgm:prSet presAssocID="{B4D81936-35D8-42C5-A6A3-DA61D94C624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F10EEDBB-C72B-4028-8873-F199000E2ECA}" type="pres">
      <dgm:prSet presAssocID="{864A8BF0-6635-430D-8042-0896DF697130}" presName="vertOne" presStyleCnt="0"/>
      <dgm:spPr/>
    </dgm:pt>
    <dgm:pt modelId="{2245EC9F-3CC7-4F1D-983F-C4583F626BE4}" type="pres">
      <dgm:prSet presAssocID="{864A8BF0-6635-430D-8042-0896DF697130}" presName="txOne" presStyleLbl="node0" presStyleIdx="0" presStyleCnt="1" custScaleY="5191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7FF03A9-AF4C-4F28-A8F8-AF4CA61D8469}" type="pres">
      <dgm:prSet presAssocID="{864A8BF0-6635-430D-8042-0896DF697130}" presName="parTransOne" presStyleCnt="0"/>
      <dgm:spPr/>
    </dgm:pt>
    <dgm:pt modelId="{615CCDD4-6CDA-47BD-86EF-47649FD652F1}" type="pres">
      <dgm:prSet presAssocID="{864A8BF0-6635-430D-8042-0896DF697130}" presName="horzOne" presStyleCnt="0"/>
      <dgm:spPr/>
    </dgm:pt>
    <dgm:pt modelId="{0F108C4D-4399-40C5-AD5E-2FF448DEAC7C}" type="pres">
      <dgm:prSet presAssocID="{F029FDE9-2DE3-432B-8BA2-ACB998C1C745}" presName="vertTwo" presStyleCnt="0"/>
      <dgm:spPr/>
    </dgm:pt>
    <dgm:pt modelId="{A21828E7-7520-490D-955B-2047981B535E}" type="pres">
      <dgm:prSet presAssocID="{F029FDE9-2DE3-432B-8BA2-ACB998C1C745}" presName="txTwo" presStyleLbl="node2" presStyleIdx="0" presStyleCnt="1" custScaleY="11522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766763B-24A2-43F6-BA60-E2ED0FFB8A9F}" type="pres">
      <dgm:prSet presAssocID="{F029FDE9-2DE3-432B-8BA2-ACB998C1C745}" presName="horzTwo" presStyleCnt="0"/>
      <dgm:spPr/>
    </dgm:pt>
  </dgm:ptLst>
  <dgm:cxnLst>
    <dgm:cxn modelId="{BFDE5276-FF4A-491C-96FB-9A3436D83CA0}" srcId="{B4D81936-35D8-42C5-A6A3-DA61D94C6249}" destId="{864A8BF0-6635-430D-8042-0896DF697130}" srcOrd="0" destOrd="0" parTransId="{791F6B93-6EE7-40E5-8B3F-E1FE2A34C616}" sibTransId="{866EBBED-6ECD-4E8D-80AE-01CD496BA276}"/>
    <dgm:cxn modelId="{23DC169B-C9DD-45E2-AD9F-C66B87C65049}" type="presOf" srcId="{F029FDE9-2DE3-432B-8BA2-ACB998C1C745}" destId="{A21828E7-7520-490D-955B-2047981B535E}" srcOrd="0" destOrd="0" presId="urn:microsoft.com/office/officeart/2005/8/layout/hierarchy4"/>
    <dgm:cxn modelId="{07702DE6-7E69-4A4E-AA29-F9DEA88753DC}" type="presOf" srcId="{864A8BF0-6635-430D-8042-0896DF697130}" destId="{2245EC9F-3CC7-4F1D-983F-C4583F626BE4}" srcOrd="0" destOrd="0" presId="urn:microsoft.com/office/officeart/2005/8/layout/hierarchy4"/>
    <dgm:cxn modelId="{40939940-49F2-4E59-8DA8-9395CA8639B6}" type="presOf" srcId="{B4D81936-35D8-42C5-A6A3-DA61D94C6249}" destId="{82F81A2C-D91B-45A1-93AB-D4A60660844D}" srcOrd="0" destOrd="0" presId="urn:microsoft.com/office/officeart/2005/8/layout/hierarchy4"/>
    <dgm:cxn modelId="{B495AA9F-408C-46AD-9D6F-94BAD9AB11A0}" srcId="{864A8BF0-6635-430D-8042-0896DF697130}" destId="{F029FDE9-2DE3-432B-8BA2-ACB998C1C745}" srcOrd="0" destOrd="0" parTransId="{5CEB0924-10D2-4CC4-8C98-EF0A0E663BD6}" sibTransId="{FF4F6109-39E8-474F-A13B-54ACC80EFC9D}"/>
    <dgm:cxn modelId="{5613E720-BBC9-4CB9-90B1-87BBEBB56379}" type="presParOf" srcId="{82F81A2C-D91B-45A1-93AB-D4A60660844D}" destId="{F10EEDBB-C72B-4028-8873-F199000E2ECA}" srcOrd="0" destOrd="0" presId="urn:microsoft.com/office/officeart/2005/8/layout/hierarchy4"/>
    <dgm:cxn modelId="{B3A98686-8A7A-4986-80A5-639486765785}" type="presParOf" srcId="{F10EEDBB-C72B-4028-8873-F199000E2ECA}" destId="{2245EC9F-3CC7-4F1D-983F-C4583F626BE4}" srcOrd="0" destOrd="0" presId="urn:microsoft.com/office/officeart/2005/8/layout/hierarchy4"/>
    <dgm:cxn modelId="{BCD9C1A5-AAAF-45B8-AEFC-7BB5D646E9B7}" type="presParOf" srcId="{F10EEDBB-C72B-4028-8873-F199000E2ECA}" destId="{97FF03A9-AF4C-4F28-A8F8-AF4CA61D8469}" srcOrd="1" destOrd="0" presId="urn:microsoft.com/office/officeart/2005/8/layout/hierarchy4"/>
    <dgm:cxn modelId="{BC24B502-C46D-4624-BD6E-3529ED9D5E0D}" type="presParOf" srcId="{F10EEDBB-C72B-4028-8873-F199000E2ECA}" destId="{615CCDD4-6CDA-47BD-86EF-47649FD652F1}" srcOrd="2" destOrd="0" presId="urn:microsoft.com/office/officeart/2005/8/layout/hierarchy4"/>
    <dgm:cxn modelId="{302EE557-9004-4A97-B688-3746E3838D10}" type="presParOf" srcId="{615CCDD4-6CDA-47BD-86EF-47649FD652F1}" destId="{0F108C4D-4399-40C5-AD5E-2FF448DEAC7C}" srcOrd="0" destOrd="0" presId="urn:microsoft.com/office/officeart/2005/8/layout/hierarchy4"/>
    <dgm:cxn modelId="{E807565F-842F-4EF8-B275-11323C9390AA}" type="presParOf" srcId="{0F108C4D-4399-40C5-AD5E-2FF448DEAC7C}" destId="{A21828E7-7520-490D-955B-2047981B535E}" srcOrd="0" destOrd="0" presId="urn:microsoft.com/office/officeart/2005/8/layout/hierarchy4"/>
    <dgm:cxn modelId="{98AE2D66-3F24-468F-B4D4-934BB06500B8}" type="presParOf" srcId="{0F108C4D-4399-40C5-AD5E-2FF448DEAC7C}" destId="{7766763B-24A2-43F6-BA60-E2ED0FFB8A9F}" srcOrd="1" destOrd="0" presId="urn:microsoft.com/office/officeart/2005/8/layout/hierarchy4"/>
  </dgm:cxnLst>
  <dgm:bg>
    <a:solidFill>
      <a:schemeClr val="tx1">
        <a:lumMod val="10000"/>
        <a:lumOff val="9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ECEACD-C877-4A23-8802-994CE5D7D5C2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9C1E54C-C592-48BB-89E6-AD995B3A7879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noProof="0" dirty="0" smtClean="0"/>
            <a:t>Кривая безразличия – линия, характеризующая различные наборы двух благ, которые приносят потребителю одинаковую полезность</a:t>
          </a:r>
          <a:endParaRPr lang="uk-UA" noProof="0" dirty="0"/>
        </a:p>
      </dgm:t>
    </dgm:pt>
    <dgm:pt modelId="{244D06A6-211C-456E-AB36-E74535EF1F88}" type="parTrans" cxnId="{035132EC-EBFD-424D-A43F-C630112C7459}">
      <dgm:prSet/>
      <dgm:spPr/>
      <dgm:t>
        <a:bodyPr/>
        <a:lstStyle/>
        <a:p>
          <a:endParaRPr lang="uk-UA"/>
        </a:p>
      </dgm:t>
    </dgm:pt>
    <dgm:pt modelId="{111A9DD8-7D29-4DE8-A594-2B8C3FDB9CAB}" type="sibTrans" cxnId="{035132EC-EBFD-424D-A43F-C630112C7459}">
      <dgm:prSet/>
      <dgm:spPr/>
      <dgm:t>
        <a:bodyPr/>
        <a:lstStyle/>
        <a:p>
          <a:endParaRPr lang="uk-UA"/>
        </a:p>
      </dgm:t>
    </dgm:pt>
    <dgm:pt modelId="{4A5BE0F0-115A-45B7-9473-5D7C7AD01840}" type="pres">
      <dgm:prSet presAssocID="{93ECEACD-C877-4A23-8802-994CE5D7D5C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995D8392-802F-45EB-A334-617607EEAD3B}" type="pres">
      <dgm:prSet presAssocID="{D9C1E54C-C592-48BB-89E6-AD995B3A7879}" presName="vertOne" presStyleCnt="0"/>
      <dgm:spPr/>
    </dgm:pt>
    <dgm:pt modelId="{A25501BF-FE26-41D8-9957-45FD21B83EFF}" type="pres">
      <dgm:prSet presAssocID="{D9C1E54C-C592-48BB-89E6-AD995B3A7879}" presName="txOne" presStyleLbl="node0" presStyleIdx="0" presStyleCnt="1" custLinFactNeighborY="-188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B074199-B2BC-40D4-88B1-5739175BBA63}" type="pres">
      <dgm:prSet presAssocID="{D9C1E54C-C592-48BB-89E6-AD995B3A7879}" presName="horzOne" presStyleCnt="0"/>
      <dgm:spPr/>
    </dgm:pt>
  </dgm:ptLst>
  <dgm:cxnLst>
    <dgm:cxn modelId="{8C57E0DC-F5F2-479D-8BAF-88212526AC83}" type="presOf" srcId="{93ECEACD-C877-4A23-8802-994CE5D7D5C2}" destId="{4A5BE0F0-115A-45B7-9473-5D7C7AD01840}" srcOrd="0" destOrd="0" presId="urn:microsoft.com/office/officeart/2005/8/layout/hierarchy4"/>
    <dgm:cxn modelId="{D3E572A1-F8FD-442A-83FF-52CBCD41F995}" type="presOf" srcId="{D9C1E54C-C592-48BB-89E6-AD995B3A7879}" destId="{A25501BF-FE26-41D8-9957-45FD21B83EFF}" srcOrd="0" destOrd="0" presId="urn:microsoft.com/office/officeart/2005/8/layout/hierarchy4"/>
    <dgm:cxn modelId="{035132EC-EBFD-424D-A43F-C630112C7459}" srcId="{93ECEACD-C877-4A23-8802-994CE5D7D5C2}" destId="{D9C1E54C-C592-48BB-89E6-AD995B3A7879}" srcOrd="0" destOrd="0" parTransId="{244D06A6-211C-456E-AB36-E74535EF1F88}" sibTransId="{111A9DD8-7D29-4DE8-A594-2B8C3FDB9CAB}"/>
    <dgm:cxn modelId="{0B652E62-0727-475B-A4C9-4F4A263A8935}" type="presParOf" srcId="{4A5BE0F0-115A-45B7-9473-5D7C7AD01840}" destId="{995D8392-802F-45EB-A334-617607EEAD3B}" srcOrd="0" destOrd="0" presId="urn:microsoft.com/office/officeart/2005/8/layout/hierarchy4"/>
    <dgm:cxn modelId="{0CAD12C0-D9CF-438C-8B3B-864D3768110C}" type="presParOf" srcId="{995D8392-802F-45EB-A334-617607EEAD3B}" destId="{A25501BF-FE26-41D8-9957-45FD21B83EFF}" srcOrd="0" destOrd="0" presId="urn:microsoft.com/office/officeart/2005/8/layout/hierarchy4"/>
    <dgm:cxn modelId="{187049DD-D22B-4DE0-B33F-D55A6BE4CFCB}" type="presParOf" srcId="{995D8392-802F-45EB-A334-617607EEAD3B}" destId="{4B074199-B2BC-40D4-88B1-5739175BBA6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3ECEACD-C877-4A23-8802-994CE5D7D5C2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9C1E54C-C592-48BB-89E6-AD995B3A7879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noProof="0" dirty="0" smtClean="0"/>
            <a:t>Карта безразличия – изображение совокупности кривых безразличия, упорядоченных по уровню полезности в зависимости от изменения объёмов потребления наборов благ</a:t>
          </a:r>
          <a:endParaRPr lang="ru-RU" noProof="0" dirty="0"/>
        </a:p>
      </dgm:t>
    </dgm:pt>
    <dgm:pt modelId="{244D06A6-211C-456E-AB36-E74535EF1F88}" type="parTrans" cxnId="{035132EC-EBFD-424D-A43F-C630112C7459}">
      <dgm:prSet/>
      <dgm:spPr/>
      <dgm:t>
        <a:bodyPr/>
        <a:lstStyle/>
        <a:p>
          <a:endParaRPr lang="uk-UA"/>
        </a:p>
      </dgm:t>
    </dgm:pt>
    <dgm:pt modelId="{111A9DD8-7D29-4DE8-A594-2B8C3FDB9CAB}" type="sibTrans" cxnId="{035132EC-EBFD-424D-A43F-C630112C7459}">
      <dgm:prSet/>
      <dgm:spPr/>
      <dgm:t>
        <a:bodyPr/>
        <a:lstStyle/>
        <a:p>
          <a:endParaRPr lang="uk-UA"/>
        </a:p>
      </dgm:t>
    </dgm:pt>
    <dgm:pt modelId="{4A5BE0F0-115A-45B7-9473-5D7C7AD01840}" type="pres">
      <dgm:prSet presAssocID="{93ECEACD-C877-4A23-8802-994CE5D7D5C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995D8392-802F-45EB-A334-617607EEAD3B}" type="pres">
      <dgm:prSet presAssocID="{D9C1E54C-C592-48BB-89E6-AD995B3A7879}" presName="vertOne" presStyleCnt="0"/>
      <dgm:spPr/>
    </dgm:pt>
    <dgm:pt modelId="{A25501BF-FE26-41D8-9957-45FD21B83EFF}" type="pres">
      <dgm:prSet presAssocID="{D9C1E54C-C592-48BB-89E6-AD995B3A7879}" presName="txOne" presStyleLbl="node0" presStyleIdx="0" presStyleCnt="1" custLinFactNeighborX="-84" custLinFactNeighborY="4816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B074199-B2BC-40D4-88B1-5739175BBA63}" type="pres">
      <dgm:prSet presAssocID="{D9C1E54C-C592-48BB-89E6-AD995B3A7879}" presName="horzOne" presStyleCnt="0"/>
      <dgm:spPr/>
    </dgm:pt>
  </dgm:ptLst>
  <dgm:cxnLst>
    <dgm:cxn modelId="{8E50365C-A2E3-4EBD-9A22-90F3C2DBDD05}" type="presOf" srcId="{D9C1E54C-C592-48BB-89E6-AD995B3A7879}" destId="{A25501BF-FE26-41D8-9957-45FD21B83EFF}" srcOrd="0" destOrd="0" presId="urn:microsoft.com/office/officeart/2005/8/layout/hierarchy4"/>
    <dgm:cxn modelId="{9745588A-76CB-4F79-B073-CCB1041218D2}" type="presOf" srcId="{93ECEACD-C877-4A23-8802-994CE5D7D5C2}" destId="{4A5BE0F0-115A-45B7-9473-5D7C7AD01840}" srcOrd="0" destOrd="0" presId="urn:microsoft.com/office/officeart/2005/8/layout/hierarchy4"/>
    <dgm:cxn modelId="{035132EC-EBFD-424D-A43F-C630112C7459}" srcId="{93ECEACD-C877-4A23-8802-994CE5D7D5C2}" destId="{D9C1E54C-C592-48BB-89E6-AD995B3A7879}" srcOrd="0" destOrd="0" parTransId="{244D06A6-211C-456E-AB36-E74535EF1F88}" sibTransId="{111A9DD8-7D29-4DE8-A594-2B8C3FDB9CAB}"/>
    <dgm:cxn modelId="{58A93AB3-914F-4011-ACF0-3713CDB8441F}" type="presParOf" srcId="{4A5BE0F0-115A-45B7-9473-5D7C7AD01840}" destId="{995D8392-802F-45EB-A334-617607EEAD3B}" srcOrd="0" destOrd="0" presId="urn:microsoft.com/office/officeart/2005/8/layout/hierarchy4"/>
    <dgm:cxn modelId="{89088FAA-1A48-4E86-8987-E8D4C66F8DDB}" type="presParOf" srcId="{995D8392-802F-45EB-A334-617607EEAD3B}" destId="{A25501BF-FE26-41D8-9957-45FD21B83EFF}" srcOrd="0" destOrd="0" presId="urn:microsoft.com/office/officeart/2005/8/layout/hierarchy4"/>
    <dgm:cxn modelId="{DCA8CC2A-009A-42BD-8606-41036079C3A6}" type="presParOf" srcId="{995D8392-802F-45EB-A334-617607EEAD3B}" destId="{4B074199-B2BC-40D4-88B1-5739175BBA6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3ECEACD-C877-4A23-8802-994CE5D7D5C2}" type="doc">
      <dgm:prSet loTypeId="urn:microsoft.com/office/officeart/2005/8/layout/vList2" loCatId="list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uk-UA"/>
        </a:p>
      </dgm:t>
    </dgm:pt>
    <dgm:pt modelId="{D9C1E54C-C592-48BB-89E6-AD995B3A7879}">
      <dgm:prSet phldrT="[Текст]" custT="1"/>
      <dgm:spPr/>
      <dgm:t>
        <a:bodyPr/>
        <a:lstStyle/>
        <a:p>
          <a:pPr algn="ctr"/>
          <a:r>
            <a:rPr lang="ru-RU" sz="2800" noProof="0" dirty="0" smtClean="0"/>
            <a:t>Кривые безразличия имеют отрицательный наклон</a:t>
          </a:r>
          <a:endParaRPr lang="ru-RU" sz="2800" noProof="0" dirty="0"/>
        </a:p>
      </dgm:t>
    </dgm:pt>
    <dgm:pt modelId="{244D06A6-211C-456E-AB36-E74535EF1F88}" type="parTrans" cxnId="{035132EC-EBFD-424D-A43F-C630112C7459}">
      <dgm:prSet/>
      <dgm:spPr/>
      <dgm:t>
        <a:bodyPr/>
        <a:lstStyle/>
        <a:p>
          <a:endParaRPr lang="uk-UA"/>
        </a:p>
      </dgm:t>
    </dgm:pt>
    <dgm:pt modelId="{111A9DD8-7D29-4DE8-A594-2B8C3FDB9CAB}" type="sibTrans" cxnId="{035132EC-EBFD-424D-A43F-C630112C7459}">
      <dgm:prSet/>
      <dgm:spPr/>
      <dgm:t>
        <a:bodyPr/>
        <a:lstStyle/>
        <a:p>
          <a:endParaRPr lang="uk-UA"/>
        </a:p>
      </dgm:t>
    </dgm:pt>
    <dgm:pt modelId="{A8ADA22F-B007-4B1C-B04B-EC1748ACCA37}">
      <dgm:prSet phldrT="[Текст]" custT="1"/>
      <dgm:spPr/>
      <dgm:t>
        <a:bodyPr/>
        <a:lstStyle/>
        <a:p>
          <a:pPr algn="ctr"/>
          <a:r>
            <a:rPr lang="ru-RU" sz="2800" noProof="0" dirty="0" smtClean="0"/>
            <a:t>Чем дальше от начала координат располагается кривая безразличия, тем больший уровень полезности она отражает</a:t>
          </a:r>
          <a:endParaRPr lang="uk-UA" sz="2800" noProof="0" dirty="0" smtClean="0"/>
        </a:p>
      </dgm:t>
    </dgm:pt>
    <dgm:pt modelId="{19D601E2-4791-4E28-BE05-367B0A3C00E8}" type="parTrans" cxnId="{8C76F0C4-1451-4B98-A044-418F7F7D6F1F}">
      <dgm:prSet/>
      <dgm:spPr/>
      <dgm:t>
        <a:bodyPr/>
        <a:lstStyle/>
        <a:p>
          <a:endParaRPr lang="uk-UA"/>
        </a:p>
      </dgm:t>
    </dgm:pt>
    <dgm:pt modelId="{6FDDFD0E-5056-4EAE-82BE-26384F0C393F}" type="sibTrans" cxnId="{8C76F0C4-1451-4B98-A044-418F7F7D6F1F}">
      <dgm:prSet/>
      <dgm:spPr/>
      <dgm:t>
        <a:bodyPr/>
        <a:lstStyle/>
        <a:p>
          <a:endParaRPr lang="uk-UA"/>
        </a:p>
      </dgm:t>
    </dgm:pt>
    <dgm:pt modelId="{7D66B46E-8B09-44C2-A1C8-CAD394E01204}">
      <dgm:prSet phldrT="[Текст]" custT="1"/>
      <dgm:spPr/>
      <dgm:t>
        <a:bodyPr/>
        <a:lstStyle/>
        <a:p>
          <a:pPr algn="ctr"/>
          <a:r>
            <a:rPr lang="ru-RU" sz="2800" noProof="0" dirty="0" smtClean="0"/>
            <a:t>Кривые безразличия никогда не пересекаются</a:t>
          </a:r>
          <a:endParaRPr lang="ru-RU" sz="2800" noProof="0" dirty="0" smtClean="0"/>
        </a:p>
      </dgm:t>
    </dgm:pt>
    <dgm:pt modelId="{5065C1FF-F763-48CA-AC41-806E0E25B417}" type="parTrans" cxnId="{66AB27CE-CA93-48A3-80AD-371E9FDC4918}">
      <dgm:prSet/>
      <dgm:spPr/>
      <dgm:t>
        <a:bodyPr/>
        <a:lstStyle/>
        <a:p>
          <a:endParaRPr lang="uk-UA"/>
        </a:p>
      </dgm:t>
    </dgm:pt>
    <dgm:pt modelId="{91BCF7F0-5EB4-44A0-A1CA-7D4E88C8618B}" type="sibTrans" cxnId="{66AB27CE-CA93-48A3-80AD-371E9FDC4918}">
      <dgm:prSet/>
      <dgm:spPr/>
      <dgm:t>
        <a:bodyPr/>
        <a:lstStyle/>
        <a:p>
          <a:endParaRPr lang="uk-UA"/>
        </a:p>
      </dgm:t>
    </dgm:pt>
    <dgm:pt modelId="{1D04CF01-0B5E-4849-BE8A-1E6F91EFF383}">
      <dgm:prSet phldrT="[Текст]" custT="1"/>
      <dgm:spPr/>
      <dgm:t>
        <a:bodyPr/>
        <a:lstStyle/>
        <a:p>
          <a:pPr algn="ctr"/>
          <a:r>
            <a:rPr lang="ru-RU" sz="2800" noProof="0" dirty="0" smtClean="0"/>
            <a:t>В координатной плоскости можно провести  бесконечное множество кривых безразличия</a:t>
          </a:r>
          <a:endParaRPr lang="uk-UA" sz="2800" noProof="0" dirty="0" smtClean="0"/>
        </a:p>
      </dgm:t>
    </dgm:pt>
    <dgm:pt modelId="{775332F4-EE05-4CE3-9270-68A180211008}" type="sibTrans" cxnId="{CD43D2DF-8289-4B73-992E-8B130620D214}">
      <dgm:prSet/>
      <dgm:spPr/>
      <dgm:t>
        <a:bodyPr/>
        <a:lstStyle/>
        <a:p>
          <a:endParaRPr lang="uk-UA"/>
        </a:p>
      </dgm:t>
    </dgm:pt>
    <dgm:pt modelId="{68FD0E3A-8E60-4E93-9B2F-9090C51A7468}" type="parTrans" cxnId="{CD43D2DF-8289-4B73-992E-8B130620D214}">
      <dgm:prSet/>
      <dgm:spPr/>
      <dgm:t>
        <a:bodyPr/>
        <a:lstStyle/>
        <a:p>
          <a:endParaRPr lang="uk-UA"/>
        </a:p>
      </dgm:t>
    </dgm:pt>
    <dgm:pt modelId="{672E8ECA-0CF6-4157-9B64-2E0A9DD10731}" type="pres">
      <dgm:prSet presAssocID="{93ECEACD-C877-4A23-8802-994CE5D7D5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363456A-6E4A-4779-899B-8AF0003FF46C}" type="pres">
      <dgm:prSet presAssocID="{D9C1E54C-C592-48BB-89E6-AD995B3A787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51C5C3F-62F1-48E9-99C0-3A52A1F3B883}" type="pres">
      <dgm:prSet presAssocID="{111A9DD8-7D29-4DE8-A594-2B8C3FDB9CAB}" presName="spacer" presStyleCnt="0"/>
      <dgm:spPr/>
      <dgm:t>
        <a:bodyPr/>
        <a:lstStyle/>
        <a:p>
          <a:endParaRPr lang="uk-UA"/>
        </a:p>
      </dgm:t>
    </dgm:pt>
    <dgm:pt modelId="{B42450DF-2151-4E2F-A74D-BA545D389AE2}" type="pres">
      <dgm:prSet presAssocID="{A8ADA22F-B007-4B1C-B04B-EC1748ACCA3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A440FC1-7221-46B7-8355-7C327406573D}" type="pres">
      <dgm:prSet presAssocID="{6FDDFD0E-5056-4EAE-82BE-26384F0C393F}" presName="spacer" presStyleCnt="0"/>
      <dgm:spPr/>
      <dgm:t>
        <a:bodyPr/>
        <a:lstStyle/>
        <a:p>
          <a:endParaRPr lang="uk-UA"/>
        </a:p>
      </dgm:t>
    </dgm:pt>
    <dgm:pt modelId="{C9F541F9-157A-4330-89B8-645BD1F72EF5}" type="pres">
      <dgm:prSet presAssocID="{1D04CF01-0B5E-4849-BE8A-1E6F91EFF38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5F63B99-5ED2-407A-9160-BE1BEBDA4420}" type="pres">
      <dgm:prSet presAssocID="{775332F4-EE05-4CE3-9270-68A180211008}" presName="spacer" presStyleCnt="0"/>
      <dgm:spPr/>
      <dgm:t>
        <a:bodyPr/>
        <a:lstStyle/>
        <a:p>
          <a:endParaRPr lang="uk-UA"/>
        </a:p>
      </dgm:t>
    </dgm:pt>
    <dgm:pt modelId="{970AAFA2-4C9D-4E95-B0E0-D3F2E15F3B98}" type="pres">
      <dgm:prSet presAssocID="{7D66B46E-8B09-44C2-A1C8-CAD394E0120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92BB47C-E81F-4345-B852-D68D6F55F089}" type="presOf" srcId="{7D66B46E-8B09-44C2-A1C8-CAD394E01204}" destId="{970AAFA2-4C9D-4E95-B0E0-D3F2E15F3B98}" srcOrd="0" destOrd="0" presId="urn:microsoft.com/office/officeart/2005/8/layout/vList2"/>
    <dgm:cxn modelId="{2C5AE0A8-FAC3-4E55-8CDD-F4FDBBAFFE29}" type="presOf" srcId="{1D04CF01-0B5E-4849-BE8A-1E6F91EFF383}" destId="{C9F541F9-157A-4330-89B8-645BD1F72EF5}" srcOrd="0" destOrd="0" presId="urn:microsoft.com/office/officeart/2005/8/layout/vList2"/>
    <dgm:cxn modelId="{66AB27CE-CA93-48A3-80AD-371E9FDC4918}" srcId="{93ECEACD-C877-4A23-8802-994CE5D7D5C2}" destId="{7D66B46E-8B09-44C2-A1C8-CAD394E01204}" srcOrd="3" destOrd="0" parTransId="{5065C1FF-F763-48CA-AC41-806E0E25B417}" sibTransId="{91BCF7F0-5EB4-44A0-A1CA-7D4E88C8618B}"/>
    <dgm:cxn modelId="{BA1933F1-5AAB-4EF5-A35F-E6E1B2BF82A6}" type="presOf" srcId="{93ECEACD-C877-4A23-8802-994CE5D7D5C2}" destId="{672E8ECA-0CF6-4157-9B64-2E0A9DD10731}" srcOrd="0" destOrd="0" presId="urn:microsoft.com/office/officeart/2005/8/layout/vList2"/>
    <dgm:cxn modelId="{035132EC-EBFD-424D-A43F-C630112C7459}" srcId="{93ECEACD-C877-4A23-8802-994CE5D7D5C2}" destId="{D9C1E54C-C592-48BB-89E6-AD995B3A7879}" srcOrd="0" destOrd="0" parTransId="{244D06A6-211C-456E-AB36-E74535EF1F88}" sibTransId="{111A9DD8-7D29-4DE8-A594-2B8C3FDB9CAB}"/>
    <dgm:cxn modelId="{CD43D2DF-8289-4B73-992E-8B130620D214}" srcId="{93ECEACD-C877-4A23-8802-994CE5D7D5C2}" destId="{1D04CF01-0B5E-4849-BE8A-1E6F91EFF383}" srcOrd="2" destOrd="0" parTransId="{68FD0E3A-8E60-4E93-9B2F-9090C51A7468}" sibTransId="{775332F4-EE05-4CE3-9270-68A180211008}"/>
    <dgm:cxn modelId="{8C76F0C4-1451-4B98-A044-418F7F7D6F1F}" srcId="{93ECEACD-C877-4A23-8802-994CE5D7D5C2}" destId="{A8ADA22F-B007-4B1C-B04B-EC1748ACCA37}" srcOrd="1" destOrd="0" parTransId="{19D601E2-4791-4E28-BE05-367B0A3C00E8}" sibTransId="{6FDDFD0E-5056-4EAE-82BE-26384F0C393F}"/>
    <dgm:cxn modelId="{82AD9E95-0497-4E79-9005-45D66F9A3D33}" type="presOf" srcId="{D9C1E54C-C592-48BB-89E6-AD995B3A7879}" destId="{F363456A-6E4A-4779-899B-8AF0003FF46C}" srcOrd="0" destOrd="0" presId="urn:microsoft.com/office/officeart/2005/8/layout/vList2"/>
    <dgm:cxn modelId="{8795302C-8DA1-4070-A787-01D043EB8596}" type="presOf" srcId="{A8ADA22F-B007-4B1C-B04B-EC1748ACCA37}" destId="{B42450DF-2151-4E2F-A74D-BA545D389AE2}" srcOrd="0" destOrd="0" presId="urn:microsoft.com/office/officeart/2005/8/layout/vList2"/>
    <dgm:cxn modelId="{AAD8D122-F62D-4096-98B8-CD46E460D385}" type="presParOf" srcId="{672E8ECA-0CF6-4157-9B64-2E0A9DD10731}" destId="{F363456A-6E4A-4779-899B-8AF0003FF46C}" srcOrd="0" destOrd="0" presId="urn:microsoft.com/office/officeart/2005/8/layout/vList2"/>
    <dgm:cxn modelId="{8A872DCE-68E0-4663-A688-EEAE6B72DC8D}" type="presParOf" srcId="{672E8ECA-0CF6-4157-9B64-2E0A9DD10731}" destId="{751C5C3F-62F1-48E9-99C0-3A52A1F3B883}" srcOrd="1" destOrd="0" presId="urn:microsoft.com/office/officeart/2005/8/layout/vList2"/>
    <dgm:cxn modelId="{E02A63E8-9500-4D9F-8188-5D822FB5E5C4}" type="presParOf" srcId="{672E8ECA-0CF6-4157-9B64-2E0A9DD10731}" destId="{B42450DF-2151-4E2F-A74D-BA545D389AE2}" srcOrd="2" destOrd="0" presId="urn:microsoft.com/office/officeart/2005/8/layout/vList2"/>
    <dgm:cxn modelId="{04557B19-E2B6-41DB-94B4-2EB80126D884}" type="presParOf" srcId="{672E8ECA-0CF6-4157-9B64-2E0A9DD10731}" destId="{6A440FC1-7221-46B7-8355-7C327406573D}" srcOrd="3" destOrd="0" presId="urn:microsoft.com/office/officeart/2005/8/layout/vList2"/>
    <dgm:cxn modelId="{AC5D76DE-C231-4AB7-8803-1CA589392C82}" type="presParOf" srcId="{672E8ECA-0CF6-4157-9B64-2E0A9DD10731}" destId="{C9F541F9-157A-4330-89B8-645BD1F72EF5}" srcOrd="4" destOrd="0" presId="urn:microsoft.com/office/officeart/2005/8/layout/vList2"/>
    <dgm:cxn modelId="{C99E9B6D-FB4B-4B27-B18B-35A47BF265A9}" type="presParOf" srcId="{672E8ECA-0CF6-4157-9B64-2E0A9DD10731}" destId="{15F63B99-5ED2-407A-9160-BE1BEBDA4420}" srcOrd="5" destOrd="0" presId="urn:microsoft.com/office/officeart/2005/8/layout/vList2"/>
    <dgm:cxn modelId="{08E100B8-8D87-4661-83C9-2B87E6073335}" type="presParOf" srcId="{672E8ECA-0CF6-4157-9B64-2E0A9DD10731}" destId="{970AAFA2-4C9D-4E95-B0E0-D3F2E15F3B9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5CD48D-0EFB-4DD1-BC7F-D9DFAD324F2C}" type="doc">
      <dgm:prSet loTypeId="urn:microsoft.com/office/officeart/2005/8/layout/hierarchy4" loCatId="hierarchy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uk-UA"/>
        </a:p>
      </dgm:t>
    </dgm:pt>
    <dgm:pt modelId="{9FD2EB80-15AD-4916-ABEA-23ADA59570F3}">
      <dgm:prSet phldrT="[Текст]" custT="1"/>
      <dgm:spPr/>
      <dgm:t>
        <a:bodyPr/>
        <a:lstStyle/>
        <a:p>
          <a:r>
            <a:rPr lang="ru-RU" sz="2800" b="1" noProof="0" dirty="0" smtClean="0"/>
            <a:t>Предельная</a:t>
          </a:r>
          <a:r>
            <a:rPr lang="uk-UA" sz="2800" b="1" dirty="0" smtClean="0"/>
            <a:t> </a:t>
          </a:r>
          <a:r>
            <a:rPr lang="ru-RU" sz="2800" b="1" noProof="0" dirty="0" smtClean="0"/>
            <a:t>норма замещения одного</a:t>
          </a:r>
          <a:r>
            <a:rPr lang="uk-UA" sz="2800" b="1" dirty="0" smtClean="0"/>
            <a:t> </a:t>
          </a:r>
          <a:r>
            <a:rPr lang="ru-RU" sz="2800" b="1" noProof="0" dirty="0" smtClean="0"/>
            <a:t>товару</a:t>
          </a:r>
          <a:r>
            <a:rPr lang="uk-UA" sz="2800" b="1" dirty="0" smtClean="0"/>
            <a:t> </a:t>
          </a:r>
          <a:r>
            <a:rPr lang="ru-RU" sz="2800" b="1" noProof="0" dirty="0" smtClean="0"/>
            <a:t>другим</a:t>
          </a:r>
          <a:r>
            <a:rPr lang="uk-UA" sz="2800" b="1" dirty="0" smtClean="0"/>
            <a:t> (</a:t>
          </a:r>
          <a:r>
            <a:rPr lang="en-US" sz="2800" b="1" dirty="0" err="1" smtClean="0"/>
            <a:t>MRS</a:t>
          </a:r>
          <a:r>
            <a:rPr lang="uk-UA" sz="2800" b="1" dirty="0" smtClean="0"/>
            <a:t>) </a:t>
          </a:r>
          <a:r>
            <a:rPr lang="ru-RU" sz="2800" b="1" noProof="0" dirty="0" smtClean="0"/>
            <a:t>показывает</a:t>
          </a:r>
          <a:r>
            <a:rPr lang="uk-UA" sz="2800" b="1" dirty="0" smtClean="0"/>
            <a:t> от </a:t>
          </a:r>
          <a:r>
            <a:rPr lang="ru-RU" sz="2800" b="1" noProof="0" dirty="0" smtClean="0"/>
            <a:t>какого количества одного товар</a:t>
          </a:r>
          <a:r>
            <a:rPr lang="uk-UA" sz="2800" b="1" dirty="0" smtClean="0"/>
            <a:t>у </a:t>
          </a:r>
          <a:r>
            <a:rPr lang="ru-RU" sz="2800" b="1" dirty="0" smtClean="0"/>
            <a:t>(∆</a:t>
          </a:r>
          <a:r>
            <a:rPr lang="en-US" sz="2800" b="1" dirty="0" err="1" smtClean="0"/>
            <a:t>QY</a:t>
          </a:r>
          <a:r>
            <a:rPr lang="ru-RU" sz="2800" b="1" dirty="0" smtClean="0"/>
            <a:t>)</a:t>
          </a:r>
          <a:r>
            <a:rPr lang="uk-UA" sz="2800" b="1" dirty="0" smtClean="0"/>
            <a:t>, </a:t>
          </a:r>
          <a:r>
            <a:rPr lang="ru-RU" sz="2800" b="1" noProof="0" dirty="0" smtClean="0"/>
            <a:t>например, бананов</a:t>
          </a:r>
          <a:r>
            <a:rPr lang="ru-RU" sz="2800" b="1" dirty="0" smtClean="0"/>
            <a:t>,</a:t>
          </a:r>
          <a:r>
            <a:rPr lang="uk-UA" sz="2800" b="1" dirty="0" smtClean="0"/>
            <a:t> </a:t>
          </a:r>
          <a:r>
            <a:rPr lang="ru-RU" sz="2800" b="1" noProof="0" dirty="0" smtClean="0"/>
            <a:t>покупатель может отказаться в пользу потребления ещё одной</a:t>
          </a:r>
          <a:r>
            <a:rPr lang="uk-UA" sz="2800" b="1" dirty="0" smtClean="0"/>
            <a:t> </a:t>
          </a:r>
          <a:r>
            <a:rPr lang="ru-RU" sz="2800" b="1" noProof="0" dirty="0" smtClean="0"/>
            <a:t>единицы</a:t>
          </a:r>
          <a:r>
            <a:rPr lang="uk-UA" sz="2800" b="1" dirty="0" smtClean="0"/>
            <a:t> другого </a:t>
          </a:r>
          <a:r>
            <a:rPr lang="uk-UA" sz="2800" b="1" dirty="0" smtClean="0"/>
            <a:t>блага (∆</a:t>
          </a:r>
          <a:r>
            <a:rPr lang="en-US" sz="2800" b="1" dirty="0" err="1" smtClean="0"/>
            <a:t>QX</a:t>
          </a:r>
          <a:r>
            <a:rPr lang="uk-UA" sz="2800" b="1" dirty="0" smtClean="0"/>
            <a:t>) </a:t>
          </a:r>
          <a:r>
            <a:rPr lang="uk-UA" sz="2800" b="1" dirty="0" smtClean="0"/>
            <a:t>(</a:t>
          </a:r>
          <a:r>
            <a:rPr lang="ru-RU" sz="2800" b="1" noProof="0" dirty="0" smtClean="0"/>
            <a:t>т.е. яблок</a:t>
          </a:r>
          <a:r>
            <a:rPr lang="uk-UA" sz="2800" b="1" dirty="0" smtClean="0"/>
            <a:t>), </a:t>
          </a:r>
          <a:r>
            <a:rPr lang="ru-RU" sz="2800" b="1" noProof="0" dirty="0" smtClean="0"/>
            <a:t>без изменения общего уровня  полезности</a:t>
          </a:r>
          <a:endParaRPr lang="ru-RU" sz="2800" b="1" noProof="0" dirty="0"/>
        </a:p>
      </dgm:t>
    </dgm:pt>
    <dgm:pt modelId="{4B4D4268-B6E6-4E0F-B024-03C4A99738E1}" type="parTrans" cxnId="{3EA2D5EB-DEEC-4FC1-ABF5-C002E0CEBD98}">
      <dgm:prSet/>
      <dgm:spPr/>
      <dgm:t>
        <a:bodyPr/>
        <a:lstStyle/>
        <a:p>
          <a:endParaRPr lang="uk-UA"/>
        </a:p>
      </dgm:t>
    </dgm:pt>
    <dgm:pt modelId="{51B40885-6F9D-414E-86B2-74B8556B32A7}" type="sibTrans" cxnId="{3EA2D5EB-DEEC-4FC1-ABF5-C002E0CEBD98}">
      <dgm:prSet/>
      <dgm:spPr/>
      <dgm:t>
        <a:bodyPr/>
        <a:lstStyle/>
        <a:p>
          <a:endParaRPr lang="uk-UA"/>
        </a:p>
      </dgm:t>
    </dgm:pt>
    <dgm:pt modelId="{F6F2F99C-95D7-461D-875D-EEAED15A6C0A}" type="pres">
      <dgm:prSet presAssocID="{975CD48D-0EFB-4DD1-BC7F-D9DFAD324F2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8EA4D183-2102-48BB-8B63-B06E5306D26A}" type="pres">
      <dgm:prSet presAssocID="{9FD2EB80-15AD-4916-ABEA-23ADA59570F3}" presName="vertOne" presStyleCnt="0"/>
      <dgm:spPr/>
    </dgm:pt>
    <dgm:pt modelId="{1FFF801A-EA50-433B-AF5E-A3333C5A7053}" type="pres">
      <dgm:prSet presAssocID="{9FD2EB80-15AD-4916-ABEA-23ADA59570F3}" presName="txOne" presStyleLbl="node0" presStyleIdx="0" presStyleCnt="1" custLinFactNeighborY="-133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DF12F1B-87E5-418B-ACE9-655D3F957EA2}" type="pres">
      <dgm:prSet presAssocID="{9FD2EB80-15AD-4916-ABEA-23ADA59570F3}" presName="horzOne" presStyleCnt="0"/>
      <dgm:spPr/>
    </dgm:pt>
  </dgm:ptLst>
  <dgm:cxnLst>
    <dgm:cxn modelId="{3EA2D5EB-DEEC-4FC1-ABF5-C002E0CEBD98}" srcId="{975CD48D-0EFB-4DD1-BC7F-D9DFAD324F2C}" destId="{9FD2EB80-15AD-4916-ABEA-23ADA59570F3}" srcOrd="0" destOrd="0" parTransId="{4B4D4268-B6E6-4E0F-B024-03C4A99738E1}" sibTransId="{51B40885-6F9D-414E-86B2-74B8556B32A7}"/>
    <dgm:cxn modelId="{4290D0F7-AB04-4104-B55A-D0994A4915EA}" type="presOf" srcId="{9FD2EB80-15AD-4916-ABEA-23ADA59570F3}" destId="{1FFF801A-EA50-433B-AF5E-A3333C5A7053}" srcOrd="0" destOrd="0" presId="urn:microsoft.com/office/officeart/2005/8/layout/hierarchy4"/>
    <dgm:cxn modelId="{BE0F995B-5051-4FF6-A7D3-1E13792BAFF5}" type="presOf" srcId="{975CD48D-0EFB-4DD1-BC7F-D9DFAD324F2C}" destId="{F6F2F99C-95D7-461D-875D-EEAED15A6C0A}" srcOrd="0" destOrd="0" presId="urn:microsoft.com/office/officeart/2005/8/layout/hierarchy4"/>
    <dgm:cxn modelId="{DC456260-C8C3-4509-886C-9F719754BFA1}" type="presParOf" srcId="{F6F2F99C-95D7-461D-875D-EEAED15A6C0A}" destId="{8EA4D183-2102-48BB-8B63-B06E5306D26A}" srcOrd="0" destOrd="0" presId="urn:microsoft.com/office/officeart/2005/8/layout/hierarchy4"/>
    <dgm:cxn modelId="{7C5CFF60-6208-4856-ADEC-2450BE16E055}" type="presParOf" srcId="{8EA4D183-2102-48BB-8B63-B06E5306D26A}" destId="{1FFF801A-EA50-433B-AF5E-A3333C5A7053}" srcOrd="0" destOrd="0" presId="urn:microsoft.com/office/officeart/2005/8/layout/hierarchy4"/>
    <dgm:cxn modelId="{34EAFEB7-49DA-44A6-A67D-C3B790B8B5C3}" type="presParOf" srcId="{8EA4D183-2102-48BB-8B63-B06E5306D26A}" destId="{0DF12F1B-87E5-418B-ACE9-655D3F957EA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75CD48D-0EFB-4DD1-BC7F-D9DFAD324F2C}" type="doc">
      <dgm:prSet loTypeId="urn:microsoft.com/office/officeart/2005/8/layout/hierarchy4" loCatId="hierarchy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uk-UA"/>
        </a:p>
      </dgm:t>
    </dgm:pt>
    <dgm:pt modelId="{9FD2EB80-15AD-4916-ABEA-23ADA59570F3}">
      <dgm:prSet phldrT="[Текст]"/>
      <dgm:spPr/>
      <dgm:t>
        <a:bodyPr/>
        <a:lstStyle/>
        <a:p>
          <a:r>
            <a:rPr lang="en-US" dirty="0" smtClean="0"/>
            <a:t>MRS </a:t>
          </a:r>
          <a:r>
            <a:rPr lang="ru-RU" noProof="0" dirty="0" smtClean="0"/>
            <a:t>характеризует соотношение</a:t>
          </a:r>
          <a:br>
            <a:rPr lang="ru-RU" noProof="0" dirty="0" smtClean="0"/>
          </a:br>
          <a:r>
            <a:rPr lang="ru-RU" noProof="0" dirty="0" smtClean="0"/>
            <a:t>предельных полезностей благ, атак же угол наклона кривой безразличия</a:t>
          </a:r>
          <a:endParaRPr lang="ru-RU" noProof="0" dirty="0"/>
        </a:p>
      </dgm:t>
    </dgm:pt>
    <dgm:pt modelId="{4B4D4268-B6E6-4E0F-B024-03C4A99738E1}" type="parTrans" cxnId="{3EA2D5EB-DEEC-4FC1-ABF5-C002E0CEBD98}">
      <dgm:prSet/>
      <dgm:spPr/>
      <dgm:t>
        <a:bodyPr/>
        <a:lstStyle/>
        <a:p>
          <a:endParaRPr lang="uk-UA"/>
        </a:p>
      </dgm:t>
    </dgm:pt>
    <dgm:pt modelId="{51B40885-6F9D-414E-86B2-74B8556B32A7}" type="sibTrans" cxnId="{3EA2D5EB-DEEC-4FC1-ABF5-C002E0CEBD98}">
      <dgm:prSet/>
      <dgm:spPr/>
      <dgm:t>
        <a:bodyPr/>
        <a:lstStyle/>
        <a:p>
          <a:endParaRPr lang="uk-UA"/>
        </a:p>
      </dgm:t>
    </dgm:pt>
    <dgm:pt modelId="{F6F2F99C-95D7-461D-875D-EEAED15A6C0A}" type="pres">
      <dgm:prSet presAssocID="{975CD48D-0EFB-4DD1-BC7F-D9DFAD324F2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8EA4D183-2102-48BB-8B63-B06E5306D26A}" type="pres">
      <dgm:prSet presAssocID="{9FD2EB80-15AD-4916-ABEA-23ADA59570F3}" presName="vertOne" presStyleCnt="0"/>
      <dgm:spPr/>
    </dgm:pt>
    <dgm:pt modelId="{1FFF801A-EA50-433B-AF5E-A3333C5A7053}" type="pres">
      <dgm:prSet presAssocID="{9FD2EB80-15AD-4916-ABEA-23ADA59570F3}" presName="txOne" presStyleLbl="node0" presStyleIdx="0" presStyleCnt="1" custLinFactNeighborY="-133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DF12F1B-87E5-418B-ACE9-655D3F957EA2}" type="pres">
      <dgm:prSet presAssocID="{9FD2EB80-15AD-4916-ABEA-23ADA59570F3}" presName="horzOne" presStyleCnt="0"/>
      <dgm:spPr/>
    </dgm:pt>
  </dgm:ptLst>
  <dgm:cxnLst>
    <dgm:cxn modelId="{4F5D10E1-DC55-41A6-95AA-ED5C1FDF1B87}" type="presOf" srcId="{9FD2EB80-15AD-4916-ABEA-23ADA59570F3}" destId="{1FFF801A-EA50-433B-AF5E-A3333C5A7053}" srcOrd="0" destOrd="0" presId="urn:microsoft.com/office/officeart/2005/8/layout/hierarchy4"/>
    <dgm:cxn modelId="{3EA2D5EB-DEEC-4FC1-ABF5-C002E0CEBD98}" srcId="{975CD48D-0EFB-4DD1-BC7F-D9DFAD324F2C}" destId="{9FD2EB80-15AD-4916-ABEA-23ADA59570F3}" srcOrd="0" destOrd="0" parTransId="{4B4D4268-B6E6-4E0F-B024-03C4A99738E1}" sibTransId="{51B40885-6F9D-414E-86B2-74B8556B32A7}"/>
    <dgm:cxn modelId="{3EEB20DC-2D20-4D0B-A07C-BEF72527F6E7}" type="presOf" srcId="{975CD48D-0EFB-4DD1-BC7F-D9DFAD324F2C}" destId="{F6F2F99C-95D7-461D-875D-EEAED15A6C0A}" srcOrd="0" destOrd="0" presId="urn:microsoft.com/office/officeart/2005/8/layout/hierarchy4"/>
    <dgm:cxn modelId="{B3C1FCCD-2745-4655-9CB8-6DECFB05E787}" type="presParOf" srcId="{F6F2F99C-95D7-461D-875D-EEAED15A6C0A}" destId="{8EA4D183-2102-48BB-8B63-B06E5306D26A}" srcOrd="0" destOrd="0" presId="urn:microsoft.com/office/officeart/2005/8/layout/hierarchy4"/>
    <dgm:cxn modelId="{71D141FB-4845-494D-BD19-D40AB0AC0475}" type="presParOf" srcId="{8EA4D183-2102-48BB-8B63-B06E5306D26A}" destId="{1FFF801A-EA50-433B-AF5E-A3333C5A7053}" srcOrd="0" destOrd="0" presId="urn:microsoft.com/office/officeart/2005/8/layout/hierarchy4"/>
    <dgm:cxn modelId="{FA84F826-2544-4D79-90CA-CEB2EA67665E}" type="presParOf" srcId="{8EA4D183-2102-48BB-8B63-B06E5306D26A}" destId="{0DF12F1B-87E5-418B-ACE9-655D3F957EA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F41D23-490D-4696-B611-AD395C2DE176}">
      <dsp:nvSpPr>
        <dsp:cNvPr id="0" name=""/>
        <dsp:cNvSpPr/>
      </dsp:nvSpPr>
      <dsp:spPr>
        <a:xfrm>
          <a:off x="0" y="0"/>
          <a:ext cx="7647417" cy="4507759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700" kern="1200" noProof="0" dirty="0" smtClean="0"/>
            <a:t>Ординалистская </a:t>
          </a:r>
          <a:r>
            <a:rPr lang="ru-RU" sz="3700" kern="1200" noProof="0" dirty="0" smtClean="0"/>
            <a:t>теория</a:t>
          </a:r>
          <a:r>
            <a:rPr lang="uk-UA" sz="3700" kern="1200" noProof="0" dirty="0" smtClean="0"/>
            <a:t> </a:t>
          </a:r>
          <a:r>
            <a:rPr lang="ru-RU" sz="3700" kern="1200" noProof="0" dirty="0" smtClean="0"/>
            <a:t>предполагает, что потребитель может ранжировать все блага у определенном порядке:</a:t>
          </a:r>
          <a:br>
            <a:rPr lang="ru-RU" sz="3700" kern="1200" noProof="0" dirty="0" smtClean="0"/>
          </a:br>
          <a:r>
            <a:rPr lang="ru-RU" sz="3700" kern="1200" noProof="0" dirty="0" smtClean="0"/>
            <a:t> </a:t>
          </a:r>
          <a:r>
            <a:rPr lang="ru-RU" sz="3700" b="1" i="0" u="sng" kern="1200" noProof="0" dirty="0" smtClean="0"/>
            <a:t>от менее ценного до наиболее ценного блага</a:t>
          </a:r>
          <a:r>
            <a:rPr lang="ru-RU" sz="3700" kern="1200" noProof="0" dirty="0" smtClean="0"/>
            <a:t/>
          </a:r>
          <a:br>
            <a:rPr lang="ru-RU" sz="3700" kern="1200" noProof="0" dirty="0" smtClean="0"/>
          </a:br>
          <a:r>
            <a:rPr lang="ru-RU" sz="3700" kern="1200" noProof="0" dirty="0" smtClean="0"/>
            <a:t>в своей субъективной системе предпочтений</a:t>
          </a:r>
          <a:endParaRPr lang="ru-RU" sz="3700" kern="1200" noProof="0" dirty="0"/>
        </a:p>
      </dsp:txBody>
      <dsp:txXfrm>
        <a:off x="132028" y="132028"/>
        <a:ext cx="7383361" cy="424370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5AF08-7F93-4ADF-A3FB-299F7647F348}">
      <dsp:nvSpPr>
        <dsp:cNvPr id="0" name=""/>
        <dsp:cNvSpPr/>
      </dsp:nvSpPr>
      <dsp:spPr>
        <a:xfrm>
          <a:off x="0" y="0"/>
          <a:ext cx="8134447" cy="3578274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b="1" i="1" kern="1200" dirty="0" smtClean="0"/>
            <a:t>Оптимальний вибір споживача</a:t>
          </a:r>
          <a:br>
            <a:rPr lang="uk-UA" sz="3000" b="1" i="1" kern="1200" dirty="0" smtClean="0"/>
          </a:br>
          <a:r>
            <a:rPr lang="uk-UA" sz="3000" b="1" i="1" kern="1200" dirty="0" smtClean="0"/>
            <a:t> (стан рівноваги)</a:t>
          </a:r>
          <a:br>
            <a:rPr lang="uk-UA" sz="3000" b="1" i="1" kern="1200" dirty="0" smtClean="0"/>
          </a:br>
          <a:r>
            <a:rPr lang="uk-UA" sz="3000" b="1" i="1" kern="1200" dirty="0" smtClean="0"/>
            <a:t>означає, що покупець обирає такий комплект товарів, який забезпечує йому отримання максимальної сукупної корисності за умови повного використання бюджету, незмінних цін та уподобань споживача</a:t>
          </a:r>
          <a:endParaRPr lang="uk-UA" sz="3000" i="1" kern="1200" dirty="0"/>
        </a:p>
      </dsp:txBody>
      <dsp:txXfrm>
        <a:off x="104804" y="104804"/>
        <a:ext cx="7924839" cy="33686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5EC9F-3CC7-4F1D-983F-C4583F626BE4}">
      <dsp:nvSpPr>
        <dsp:cNvPr id="0" name=""/>
        <dsp:cNvSpPr/>
      </dsp:nvSpPr>
      <dsp:spPr>
        <a:xfrm>
          <a:off x="4047" y="2476"/>
          <a:ext cx="8280356" cy="1036872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noProof="0" dirty="0" smtClean="0"/>
            <a:t>Аксиома</a:t>
          </a:r>
          <a:br>
            <a:rPr lang="ru-RU" sz="2800" b="1" kern="1200" noProof="0" dirty="0" smtClean="0"/>
          </a:br>
          <a:r>
            <a:rPr lang="ru-RU" sz="2800" b="1" kern="1200" noProof="0" dirty="0" smtClean="0"/>
            <a:t> «полной упорядоченности» предпочтений</a:t>
          </a:r>
          <a:endParaRPr lang="ru-RU" sz="2800" kern="1200" noProof="0" dirty="0"/>
        </a:p>
      </dsp:txBody>
      <dsp:txXfrm>
        <a:off x="34416" y="32845"/>
        <a:ext cx="8219618" cy="976134"/>
      </dsp:txXfrm>
    </dsp:sp>
    <dsp:sp modelId="{A21828E7-7520-490D-955B-2047981B535E}">
      <dsp:nvSpPr>
        <dsp:cNvPr id="0" name=""/>
        <dsp:cNvSpPr/>
      </dsp:nvSpPr>
      <dsp:spPr>
        <a:xfrm>
          <a:off x="24258" y="1296808"/>
          <a:ext cx="8264192" cy="2301114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3">
                <a:tint val="99000"/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noProof="0" dirty="0" smtClean="0"/>
            <a:t>Сопоставляя ценности наборов, потребитель устанавливает преимущество одного набора перед другим или признаёт их равноценными</a:t>
          </a:r>
          <a:endParaRPr lang="uk-UA" sz="3300" kern="1200" dirty="0"/>
        </a:p>
      </dsp:txBody>
      <dsp:txXfrm>
        <a:off x="91655" y="1364205"/>
        <a:ext cx="8129398" cy="21663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5EC9F-3CC7-4F1D-983F-C4583F626BE4}">
      <dsp:nvSpPr>
        <dsp:cNvPr id="0" name=""/>
        <dsp:cNvSpPr/>
      </dsp:nvSpPr>
      <dsp:spPr>
        <a:xfrm>
          <a:off x="16" y="880"/>
          <a:ext cx="8288418" cy="886970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noProof="0" dirty="0" smtClean="0"/>
            <a:t>Аксиома «транзитивности» предпочтений</a:t>
          </a:r>
          <a:endParaRPr lang="ru-RU" sz="2800" kern="1200" noProof="0" dirty="0"/>
        </a:p>
      </dsp:txBody>
      <dsp:txXfrm>
        <a:off x="25994" y="26858"/>
        <a:ext cx="8236462" cy="835014"/>
      </dsp:txXfrm>
    </dsp:sp>
    <dsp:sp modelId="{A21828E7-7520-490D-955B-2047981B535E}">
      <dsp:nvSpPr>
        <dsp:cNvPr id="0" name=""/>
        <dsp:cNvSpPr/>
      </dsp:nvSpPr>
      <dsp:spPr>
        <a:xfrm>
          <a:off x="8106" y="1104062"/>
          <a:ext cx="8272238" cy="2562509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3">
                <a:tint val="99000"/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noProof="0" dirty="0" smtClean="0"/>
            <a:t>Потребитель может последовательно переносить предпочтения от</a:t>
          </a:r>
          <a:br>
            <a:rPr lang="ru-RU" sz="4000" kern="1200" noProof="0" dirty="0" smtClean="0"/>
          </a:br>
          <a:r>
            <a:rPr lang="ru-RU" sz="4000" kern="1200" noProof="0" dirty="0" smtClean="0"/>
            <a:t> одних наборов на другие</a:t>
          </a:r>
          <a:endParaRPr lang="ru-RU" sz="4000" kern="1200" noProof="0" dirty="0"/>
        </a:p>
      </dsp:txBody>
      <dsp:txXfrm>
        <a:off x="83159" y="1179115"/>
        <a:ext cx="8122132" cy="24124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5EC9F-3CC7-4F1D-983F-C4583F626BE4}">
      <dsp:nvSpPr>
        <dsp:cNvPr id="0" name=""/>
        <dsp:cNvSpPr/>
      </dsp:nvSpPr>
      <dsp:spPr>
        <a:xfrm>
          <a:off x="4047" y="3555"/>
          <a:ext cx="8280356" cy="127007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noProof="0" dirty="0" smtClean="0"/>
            <a:t>Аксиома «ненасыщенности» потребностей</a:t>
          </a:r>
          <a:endParaRPr lang="ru-RU" sz="2800" kern="1200" noProof="0" dirty="0"/>
        </a:p>
      </dsp:txBody>
      <dsp:txXfrm>
        <a:off x="41246" y="40754"/>
        <a:ext cx="8205958" cy="1195679"/>
      </dsp:txXfrm>
    </dsp:sp>
    <dsp:sp modelId="{A21828E7-7520-490D-955B-2047981B535E}">
      <dsp:nvSpPr>
        <dsp:cNvPr id="0" name=""/>
        <dsp:cNvSpPr/>
      </dsp:nvSpPr>
      <dsp:spPr>
        <a:xfrm>
          <a:off x="12129" y="1534265"/>
          <a:ext cx="8264192" cy="2818663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3">
                <a:tint val="99000"/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noProof="0" dirty="0" smtClean="0"/>
            <a:t>Потребитель стремится к увеличению объёмов потребления  наборов благ, т.е. предпочитает большее количество благ меньшему</a:t>
          </a:r>
          <a:endParaRPr lang="ru-RU" sz="3800" kern="1200" noProof="0" dirty="0"/>
        </a:p>
      </dsp:txBody>
      <dsp:txXfrm>
        <a:off x="94685" y="1616821"/>
        <a:ext cx="8099080" cy="26535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501BF-FE26-41D8-9957-45FD21B83EFF}">
      <dsp:nvSpPr>
        <dsp:cNvPr id="0" name=""/>
        <dsp:cNvSpPr/>
      </dsp:nvSpPr>
      <dsp:spPr>
        <a:xfrm>
          <a:off x="0" y="0"/>
          <a:ext cx="7558190" cy="2125396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noProof="0" dirty="0" smtClean="0"/>
            <a:t>Кривая безразличия – линия, характеризующая различные наборы двух благ, которые приносят потребителю одинаковую полезность</a:t>
          </a:r>
          <a:endParaRPr lang="uk-UA" sz="2900" kern="1200" noProof="0" dirty="0"/>
        </a:p>
      </dsp:txBody>
      <dsp:txXfrm>
        <a:off x="62251" y="62251"/>
        <a:ext cx="7433688" cy="20008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501BF-FE26-41D8-9957-45FD21B83EFF}">
      <dsp:nvSpPr>
        <dsp:cNvPr id="0" name=""/>
        <dsp:cNvSpPr/>
      </dsp:nvSpPr>
      <dsp:spPr>
        <a:xfrm>
          <a:off x="0" y="0"/>
          <a:ext cx="7596028" cy="2736304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noProof="0" dirty="0" smtClean="0"/>
            <a:t>Карта безразличия – изображение совокупности кривых безразличия, упорядоченных по уровню полезности в зависимости от изменения объёмов потребления наборов благ</a:t>
          </a:r>
          <a:endParaRPr lang="ru-RU" sz="2900" kern="1200" noProof="0" dirty="0"/>
        </a:p>
      </dsp:txBody>
      <dsp:txXfrm>
        <a:off x="80144" y="80144"/>
        <a:ext cx="7435740" cy="25760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63456A-6E4A-4779-899B-8AF0003FF46C}">
      <dsp:nvSpPr>
        <dsp:cNvPr id="0" name=""/>
        <dsp:cNvSpPr/>
      </dsp:nvSpPr>
      <dsp:spPr>
        <a:xfrm>
          <a:off x="0" y="159"/>
          <a:ext cx="8369351" cy="1152232"/>
        </a:xfrm>
        <a:prstGeom prst="roundRect">
          <a:avLst/>
        </a:prstGeom>
        <a:gradFill rotWithShape="0">
          <a:gsLst>
            <a:gs pos="20000">
              <a:schemeClr val="l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noProof="0" dirty="0" smtClean="0"/>
            <a:t>Кривые безразличия имеют отрицательный наклон</a:t>
          </a:r>
          <a:endParaRPr lang="ru-RU" sz="2800" kern="1200" noProof="0" dirty="0"/>
        </a:p>
      </dsp:txBody>
      <dsp:txXfrm>
        <a:off x="56247" y="56406"/>
        <a:ext cx="8256857" cy="1039738"/>
      </dsp:txXfrm>
    </dsp:sp>
    <dsp:sp modelId="{B42450DF-2151-4E2F-A74D-BA545D389AE2}">
      <dsp:nvSpPr>
        <dsp:cNvPr id="0" name=""/>
        <dsp:cNvSpPr/>
      </dsp:nvSpPr>
      <dsp:spPr>
        <a:xfrm>
          <a:off x="0" y="1166398"/>
          <a:ext cx="8369351" cy="1152232"/>
        </a:xfrm>
        <a:prstGeom prst="roundRect">
          <a:avLst/>
        </a:prstGeom>
        <a:gradFill rotWithShape="0">
          <a:gsLst>
            <a:gs pos="20000">
              <a:schemeClr val="l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noProof="0" dirty="0" smtClean="0"/>
            <a:t>Чем дальше от начала координат располагается кривая безразличия, тем больший уровень полезности она отражает</a:t>
          </a:r>
          <a:endParaRPr lang="uk-UA" sz="2800" kern="1200" noProof="0" dirty="0" smtClean="0"/>
        </a:p>
      </dsp:txBody>
      <dsp:txXfrm>
        <a:off x="56247" y="1222645"/>
        <a:ext cx="8256857" cy="1039738"/>
      </dsp:txXfrm>
    </dsp:sp>
    <dsp:sp modelId="{C9F541F9-157A-4330-89B8-645BD1F72EF5}">
      <dsp:nvSpPr>
        <dsp:cNvPr id="0" name=""/>
        <dsp:cNvSpPr/>
      </dsp:nvSpPr>
      <dsp:spPr>
        <a:xfrm>
          <a:off x="0" y="2332637"/>
          <a:ext cx="8369351" cy="1152232"/>
        </a:xfrm>
        <a:prstGeom prst="roundRect">
          <a:avLst/>
        </a:prstGeom>
        <a:gradFill rotWithShape="0">
          <a:gsLst>
            <a:gs pos="20000">
              <a:schemeClr val="l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noProof="0" dirty="0" smtClean="0"/>
            <a:t>В координатной плоскости можно провести  бесконечное множество кривых безразличия</a:t>
          </a:r>
          <a:endParaRPr lang="uk-UA" sz="2800" kern="1200" noProof="0" dirty="0" smtClean="0"/>
        </a:p>
      </dsp:txBody>
      <dsp:txXfrm>
        <a:off x="56247" y="2388884"/>
        <a:ext cx="8256857" cy="1039738"/>
      </dsp:txXfrm>
    </dsp:sp>
    <dsp:sp modelId="{970AAFA2-4C9D-4E95-B0E0-D3F2E15F3B98}">
      <dsp:nvSpPr>
        <dsp:cNvPr id="0" name=""/>
        <dsp:cNvSpPr/>
      </dsp:nvSpPr>
      <dsp:spPr>
        <a:xfrm>
          <a:off x="0" y="3498876"/>
          <a:ext cx="8369351" cy="1152232"/>
        </a:xfrm>
        <a:prstGeom prst="roundRect">
          <a:avLst/>
        </a:prstGeom>
        <a:gradFill rotWithShape="0">
          <a:gsLst>
            <a:gs pos="20000">
              <a:schemeClr val="l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noProof="0" dirty="0" smtClean="0"/>
            <a:t>Кривые безразличия никогда не пересекаются</a:t>
          </a:r>
          <a:endParaRPr lang="ru-RU" sz="2800" kern="1200" noProof="0" dirty="0" smtClean="0"/>
        </a:p>
      </dsp:txBody>
      <dsp:txXfrm>
        <a:off x="56247" y="3555123"/>
        <a:ext cx="8256857" cy="103973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F801A-EA50-433B-AF5E-A3333C5A7053}">
      <dsp:nvSpPr>
        <dsp:cNvPr id="0" name=""/>
        <dsp:cNvSpPr/>
      </dsp:nvSpPr>
      <dsp:spPr>
        <a:xfrm>
          <a:off x="4047" y="0"/>
          <a:ext cx="8280355" cy="28083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noProof="0" dirty="0" smtClean="0"/>
            <a:t>Предельная</a:t>
          </a:r>
          <a:r>
            <a:rPr lang="uk-UA" sz="2800" b="1" kern="1200" dirty="0" smtClean="0"/>
            <a:t> </a:t>
          </a:r>
          <a:r>
            <a:rPr lang="ru-RU" sz="2800" b="1" kern="1200" noProof="0" dirty="0" smtClean="0"/>
            <a:t>норма замещения одного</a:t>
          </a:r>
          <a:r>
            <a:rPr lang="uk-UA" sz="2800" b="1" kern="1200" dirty="0" smtClean="0"/>
            <a:t> </a:t>
          </a:r>
          <a:r>
            <a:rPr lang="ru-RU" sz="2800" b="1" kern="1200" noProof="0" dirty="0" smtClean="0"/>
            <a:t>товару</a:t>
          </a:r>
          <a:r>
            <a:rPr lang="uk-UA" sz="2800" b="1" kern="1200" dirty="0" smtClean="0"/>
            <a:t> </a:t>
          </a:r>
          <a:r>
            <a:rPr lang="ru-RU" sz="2800" b="1" kern="1200" noProof="0" dirty="0" smtClean="0"/>
            <a:t>другим</a:t>
          </a:r>
          <a:r>
            <a:rPr lang="uk-UA" sz="2800" b="1" kern="1200" dirty="0" smtClean="0"/>
            <a:t> (</a:t>
          </a:r>
          <a:r>
            <a:rPr lang="en-US" sz="2800" b="1" kern="1200" dirty="0" err="1" smtClean="0"/>
            <a:t>MRS</a:t>
          </a:r>
          <a:r>
            <a:rPr lang="uk-UA" sz="2800" b="1" kern="1200" dirty="0" smtClean="0"/>
            <a:t>) </a:t>
          </a:r>
          <a:r>
            <a:rPr lang="ru-RU" sz="2800" b="1" kern="1200" noProof="0" dirty="0" smtClean="0"/>
            <a:t>показывает</a:t>
          </a:r>
          <a:r>
            <a:rPr lang="uk-UA" sz="2800" b="1" kern="1200" dirty="0" smtClean="0"/>
            <a:t> от </a:t>
          </a:r>
          <a:r>
            <a:rPr lang="ru-RU" sz="2800" b="1" kern="1200" noProof="0" dirty="0" smtClean="0"/>
            <a:t>какого количества одного товар</a:t>
          </a:r>
          <a:r>
            <a:rPr lang="uk-UA" sz="2800" b="1" kern="1200" dirty="0" smtClean="0"/>
            <a:t>у </a:t>
          </a:r>
          <a:r>
            <a:rPr lang="ru-RU" sz="2800" b="1" kern="1200" dirty="0" smtClean="0"/>
            <a:t>(∆</a:t>
          </a:r>
          <a:r>
            <a:rPr lang="en-US" sz="2800" b="1" kern="1200" dirty="0" err="1" smtClean="0"/>
            <a:t>QY</a:t>
          </a:r>
          <a:r>
            <a:rPr lang="ru-RU" sz="2800" b="1" kern="1200" dirty="0" smtClean="0"/>
            <a:t>)</a:t>
          </a:r>
          <a:r>
            <a:rPr lang="uk-UA" sz="2800" b="1" kern="1200" dirty="0" smtClean="0"/>
            <a:t>, </a:t>
          </a:r>
          <a:r>
            <a:rPr lang="ru-RU" sz="2800" b="1" kern="1200" noProof="0" dirty="0" smtClean="0"/>
            <a:t>например, бананов</a:t>
          </a:r>
          <a:r>
            <a:rPr lang="ru-RU" sz="2800" b="1" kern="1200" dirty="0" smtClean="0"/>
            <a:t>,</a:t>
          </a:r>
          <a:r>
            <a:rPr lang="uk-UA" sz="2800" b="1" kern="1200" dirty="0" smtClean="0"/>
            <a:t> </a:t>
          </a:r>
          <a:r>
            <a:rPr lang="ru-RU" sz="2800" b="1" kern="1200" noProof="0" dirty="0" smtClean="0"/>
            <a:t>покупатель может отказаться в пользу потребления ещё одной</a:t>
          </a:r>
          <a:r>
            <a:rPr lang="uk-UA" sz="2800" b="1" kern="1200" dirty="0" smtClean="0"/>
            <a:t> </a:t>
          </a:r>
          <a:r>
            <a:rPr lang="ru-RU" sz="2800" b="1" kern="1200" noProof="0" dirty="0" smtClean="0"/>
            <a:t>единицы</a:t>
          </a:r>
          <a:r>
            <a:rPr lang="uk-UA" sz="2800" b="1" kern="1200" dirty="0" smtClean="0"/>
            <a:t> другого </a:t>
          </a:r>
          <a:r>
            <a:rPr lang="uk-UA" sz="2800" b="1" kern="1200" dirty="0" smtClean="0"/>
            <a:t>блага (∆</a:t>
          </a:r>
          <a:r>
            <a:rPr lang="en-US" sz="2800" b="1" kern="1200" dirty="0" err="1" smtClean="0"/>
            <a:t>QX</a:t>
          </a:r>
          <a:r>
            <a:rPr lang="uk-UA" sz="2800" b="1" kern="1200" dirty="0" smtClean="0"/>
            <a:t>) </a:t>
          </a:r>
          <a:r>
            <a:rPr lang="uk-UA" sz="2800" b="1" kern="1200" dirty="0" smtClean="0"/>
            <a:t>(</a:t>
          </a:r>
          <a:r>
            <a:rPr lang="ru-RU" sz="2800" b="1" kern="1200" noProof="0" dirty="0" smtClean="0"/>
            <a:t>т.е. яблок</a:t>
          </a:r>
          <a:r>
            <a:rPr lang="uk-UA" sz="2800" b="1" kern="1200" dirty="0" smtClean="0"/>
            <a:t>), </a:t>
          </a:r>
          <a:r>
            <a:rPr lang="ru-RU" sz="2800" b="1" kern="1200" noProof="0" dirty="0" smtClean="0"/>
            <a:t>без изменения общего уровня  полезности</a:t>
          </a:r>
          <a:endParaRPr lang="ru-RU" sz="2800" b="1" kern="1200" noProof="0" dirty="0"/>
        </a:p>
      </dsp:txBody>
      <dsp:txXfrm>
        <a:off x="86300" y="82253"/>
        <a:ext cx="8115849" cy="26438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F801A-EA50-433B-AF5E-A3333C5A7053}">
      <dsp:nvSpPr>
        <dsp:cNvPr id="0" name=""/>
        <dsp:cNvSpPr/>
      </dsp:nvSpPr>
      <dsp:spPr>
        <a:xfrm>
          <a:off x="0" y="0"/>
          <a:ext cx="8288449" cy="21177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MRS </a:t>
          </a:r>
          <a:r>
            <a:rPr lang="ru-RU" sz="3600" kern="1200" noProof="0" dirty="0" smtClean="0"/>
            <a:t>характеризует соотношение</a:t>
          </a:r>
          <a:br>
            <a:rPr lang="ru-RU" sz="3600" kern="1200" noProof="0" dirty="0" smtClean="0"/>
          </a:br>
          <a:r>
            <a:rPr lang="ru-RU" sz="3600" kern="1200" noProof="0" dirty="0" smtClean="0"/>
            <a:t>предельных полезностей благ, атак же угол наклона кривой безразличия</a:t>
          </a:r>
          <a:endParaRPr lang="ru-RU" sz="3600" kern="1200" noProof="0" dirty="0"/>
        </a:p>
      </dsp:txBody>
      <dsp:txXfrm>
        <a:off x="62027" y="62027"/>
        <a:ext cx="8164395" cy="1993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0.332</cdr:x>
      <cdr:y>0.6135</cdr:y>
    </cdr:from>
    <cdr:to>
      <cdr:x>0.34425</cdr:x>
      <cdr:y>0.64975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62176" y="2892576"/>
          <a:ext cx="57641" cy="1709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0.2988</cdr:x>
      <cdr:y>0.30769</cdr:y>
    </cdr:from>
    <cdr:to>
      <cdr:x>0.35743</cdr:x>
      <cdr:y>0.38274</cdr:y>
    </cdr:to>
    <cdr:sp macro="" textlink="">
      <cdr:nvSpPr>
        <cdr:cNvPr id="10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24354" y="1369150"/>
          <a:ext cx="259880" cy="3339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l-GR" sz="1800" b="1" i="0" strike="noStrike" dirty="0">
              <a:solidFill>
                <a:srgbClr val="000000"/>
              </a:solidFill>
              <a:latin typeface="Arial Cyr"/>
            </a:rPr>
            <a:t>α</a:t>
          </a:r>
        </a:p>
      </cdr:txBody>
    </cdr:sp>
  </cdr:relSizeAnchor>
  <cdr:relSizeAnchor xmlns:cdr="http://schemas.openxmlformats.org/drawingml/2006/chartDrawing">
    <cdr:from>
      <cdr:x>0.21581</cdr:x>
      <cdr:y>0.10064</cdr:y>
    </cdr:from>
    <cdr:to>
      <cdr:x>0.26646</cdr:x>
      <cdr:y>0.39935</cdr:y>
    </cdr:to>
    <cdr:sp macro="" textlink="">
      <cdr:nvSpPr>
        <cdr:cNvPr id="1034" name="AutoShape 10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56518" y="447827"/>
          <a:ext cx="224496" cy="1329188"/>
        </a:xfrm>
        <a:prstGeom xmlns:a="http://schemas.openxmlformats.org/drawingml/2006/main" prst="downArrow">
          <a:avLst>
            <a:gd name="adj1" fmla="val 38463"/>
            <a:gd name="adj2" fmla="val 94426"/>
          </a:avLst>
        </a:prstGeom>
        <a:solidFill xmlns:a="http://schemas.openxmlformats.org/drawingml/2006/main">
          <a:srgbClr val="99CC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</cdr:sp>
  </cdr:relSizeAnchor>
  <cdr:relSizeAnchor xmlns:cdr="http://schemas.openxmlformats.org/drawingml/2006/chartDrawing">
    <cdr:from>
      <cdr:x>0.09634</cdr:x>
      <cdr:y>0.04887</cdr:y>
    </cdr:from>
    <cdr:to>
      <cdr:x>0.9495</cdr:x>
      <cdr:y>0.7895</cdr:y>
    </cdr:to>
    <cdr:grpSp>
      <cdr:nvGrpSpPr>
        <cdr:cNvPr id="18" name="Группа 17"/>
        <cdr:cNvGrpSpPr/>
      </cdr:nvGrpSpPr>
      <cdr:grpSpPr>
        <a:xfrm xmlns:a="http://schemas.openxmlformats.org/drawingml/2006/main">
          <a:off x="427008" y="217460"/>
          <a:ext cx="3781461" cy="3295627"/>
          <a:chOff x="427014" y="217476"/>
          <a:chExt cx="3781455" cy="3295611"/>
        </a:xfrm>
      </cdr:grpSpPr>
      <cdr:sp macro="" textlink="">
        <cdr:nvSpPr>
          <cdr:cNvPr id="1028" name="Arc 4"/>
          <cdr:cNvSpPr>
            <a:spLocks xmlns:a="http://schemas.openxmlformats.org/drawingml/2006/main"/>
          </cdr:cNvSpPr>
        </cdr:nvSpPr>
        <cdr:spPr bwMode="auto">
          <a:xfrm xmlns:a="http://schemas.openxmlformats.org/drawingml/2006/main" flipH="1">
            <a:off x="1558917" y="1422405"/>
            <a:ext cx="174728" cy="313802"/>
          </a:xfrm>
          <a:custGeom xmlns:a="http://schemas.openxmlformats.org/drawingml/2006/main"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2755"/>
              <a:gd name="T2" fmla="*/ 21569 w 21600"/>
              <a:gd name="T3" fmla="*/ 22755 h 22755"/>
              <a:gd name="T4" fmla="*/ 0 w 21600"/>
              <a:gd name="T5" fmla="*/ 21600 h 22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5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85"/>
                  <a:pt x="21589" y="22370"/>
                  <a:pt x="21569" y="22755"/>
                </a:cubicBezTo>
              </a:path>
              <a:path w="21600" h="2275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85"/>
                  <a:pt x="21589" y="22370"/>
                  <a:pt x="21569" y="22755"/>
                </a:cubicBezTo>
                <a:lnTo>
                  <a:pt x="0" y="21600"/>
                </a:lnTo>
                <a:close/>
              </a:path>
            </a:pathLst>
          </a:custGeom>
          <a:noFill xmlns:a="http://schemas.openxmlformats.org/drawingml/2006/main"/>
          <a:ln xmlns:a="http://schemas.openxmlformats.org/drawingml/2006/main" w="9525">
            <a:solidFill>
              <a:srgbClr val="000000"/>
            </a:solidFill>
            <a:round/>
            <a:headEnd/>
            <a:tailEnd/>
          </a:ln>
        </cdr:spPr>
      </cdr:sp>
      <cdr:sp macro="" textlink="">
        <cdr:nvSpPr>
          <cdr:cNvPr id="1030" name="Text Box 6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303326" y="217476"/>
            <a:ext cx="310848" cy="27282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>
            <a:noFill/>
            <a:miter lim="800000"/>
            <a:headEnd/>
            <a:tailEnd/>
          </a:ln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uk-UA" sz="1800" b="1" i="0" strike="noStrike" dirty="0">
                <a:solidFill>
                  <a:srgbClr val="000000"/>
                </a:solidFill>
                <a:latin typeface="Arial Cyr"/>
              </a:rPr>
              <a:t>А</a:t>
            </a:r>
          </a:p>
        </cdr:txBody>
      </cdr:sp>
      <cdr:sp macro="" textlink="">
        <cdr:nvSpPr>
          <cdr:cNvPr id="1031" name="Text Box 7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984967" y="1458918"/>
            <a:ext cx="243292" cy="272335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>
            <a:noFill/>
            <a:miter lim="800000"/>
            <a:headEnd/>
            <a:tailEnd/>
          </a:ln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uk-UA" sz="1800" b="1" i="0" strike="noStrike" dirty="0">
                <a:solidFill>
                  <a:srgbClr val="000000"/>
                </a:solidFill>
                <a:latin typeface="Arial Cyr"/>
              </a:rPr>
              <a:t>В</a:t>
            </a:r>
          </a:p>
        </cdr:txBody>
      </cdr:sp>
      <cdr:sp macro="" textlink="">
        <cdr:nvSpPr>
          <cdr:cNvPr id="1032" name="Text Box 8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2763846" y="2152665"/>
            <a:ext cx="224492" cy="24655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>
            <a:noFill/>
            <a:miter lim="800000"/>
            <a:headEnd/>
            <a:tailEnd/>
          </a:ln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uk-UA" sz="1800" b="1" i="0" strike="noStrike" dirty="0">
                <a:solidFill>
                  <a:srgbClr val="000000"/>
                </a:solidFill>
                <a:latin typeface="Arial Cyr"/>
              </a:rPr>
              <a:t>С</a:t>
            </a:r>
          </a:p>
        </cdr:txBody>
      </cdr:sp>
      <cdr:sp macro="" textlink="">
        <cdr:nvSpPr>
          <cdr:cNvPr id="1033" name="Text Box 9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3983977" y="2775653"/>
            <a:ext cx="224492" cy="28018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>
            <a:noFill/>
            <a:miter lim="800000"/>
            <a:headEnd/>
            <a:tailEnd/>
          </a:ln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en-US" sz="1800" b="1" i="0" strike="noStrike" dirty="0">
                <a:solidFill>
                  <a:srgbClr val="000000"/>
                </a:solidFill>
                <a:latin typeface="Arial Cyr"/>
              </a:rPr>
              <a:t>D</a:t>
            </a:r>
          </a:p>
        </cdr:txBody>
      </cdr:sp>
      <cdr:sp macro="" textlink="">
        <cdr:nvSpPr>
          <cdr:cNvPr id="1035" name="AutoShape 11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2577307" y="2652374"/>
            <a:ext cx="190210" cy="544670"/>
          </a:xfrm>
          <a:prstGeom xmlns:a="http://schemas.openxmlformats.org/drawingml/2006/main" prst="downArrow">
            <a:avLst>
              <a:gd name="adj1" fmla="val 50000"/>
              <a:gd name="adj2" fmla="val 70783"/>
            </a:avLst>
          </a:prstGeom>
          <a:solidFill xmlns:a="http://schemas.openxmlformats.org/drawingml/2006/main">
            <a:srgbClr val="99CCFF"/>
          </a:solidFill>
          <a:ln xmlns:a="http://schemas.openxmlformats.org/drawingml/2006/main" w="9525">
            <a:solidFill>
              <a:srgbClr val="000000"/>
            </a:solidFill>
            <a:miter lim="800000"/>
            <a:headEnd/>
            <a:tailEnd/>
          </a:ln>
        </cdr:spPr>
      </cdr:sp>
      <cdr:sp macro="" textlink="">
        <cdr:nvSpPr>
          <cdr:cNvPr id="1036" name="AutoShape 12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812044" y="1911579"/>
            <a:ext cx="190210" cy="617517"/>
          </a:xfrm>
          <a:prstGeom xmlns:a="http://schemas.openxmlformats.org/drawingml/2006/main" prst="downArrow">
            <a:avLst>
              <a:gd name="adj1" fmla="val 50000"/>
              <a:gd name="adj2" fmla="val 80249"/>
            </a:avLst>
          </a:prstGeom>
          <a:solidFill xmlns:a="http://schemas.openxmlformats.org/drawingml/2006/main">
            <a:srgbClr val="99CCFF"/>
          </a:solidFill>
          <a:ln xmlns:a="http://schemas.openxmlformats.org/drawingml/2006/main" w="9525">
            <a:solidFill>
              <a:srgbClr val="000000"/>
            </a:solidFill>
            <a:miter lim="800000"/>
            <a:headEnd/>
            <a:tailEnd/>
          </a:ln>
        </cdr:spPr>
      </cdr:sp>
      <cdr:sp macro="" textlink="">
        <cdr:nvSpPr>
          <cdr:cNvPr id="1037" name="AutoShape 13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193787" y="1787535"/>
            <a:ext cx="670159" cy="175952"/>
          </a:xfrm>
          <a:prstGeom xmlns:a="http://schemas.openxmlformats.org/drawingml/2006/main" prst="rightArrow">
            <a:avLst>
              <a:gd name="adj1" fmla="val 50000"/>
              <a:gd name="adj2" fmla="val 68482"/>
            </a:avLst>
          </a:prstGeom>
          <a:solidFill xmlns:a="http://schemas.openxmlformats.org/drawingml/2006/main">
            <a:srgbClr val="FF8080"/>
          </a:solidFill>
          <a:ln xmlns:a="http://schemas.openxmlformats.org/drawingml/2006/main" w="9525">
            <a:solidFill>
              <a:srgbClr val="000000"/>
            </a:solidFill>
            <a:miter lim="800000"/>
            <a:headEnd/>
            <a:tailEnd/>
          </a:ln>
        </cdr:spPr>
      </cdr:sp>
      <cdr:sp macro="" textlink="">
        <cdr:nvSpPr>
          <cdr:cNvPr id="1038" name="AutoShape 14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906043" y="2529095"/>
            <a:ext cx="721030" cy="192763"/>
          </a:xfrm>
          <a:prstGeom xmlns:a="http://schemas.openxmlformats.org/drawingml/2006/main" prst="rightArrow">
            <a:avLst>
              <a:gd name="adj1" fmla="val 50000"/>
              <a:gd name="adj2" fmla="val 73700"/>
            </a:avLst>
          </a:prstGeom>
          <a:solidFill xmlns:a="http://schemas.openxmlformats.org/drawingml/2006/main">
            <a:srgbClr val="FF8080"/>
          </a:solidFill>
          <a:ln xmlns:a="http://schemas.openxmlformats.org/drawingml/2006/main" w="9525">
            <a:solidFill>
              <a:srgbClr val="000000"/>
            </a:solidFill>
            <a:miter lim="800000"/>
            <a:headEnd/>
            <a:tailEnd/>
          </a:ln>
        </cdr:spPr>
      </cdr:sp>
      <cdr:sp macro="" textlink="">
        <cdr:nvSpPr>
          <cdr:cNvPr id="1039" name="AutoShape 15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2690107" y="3302392"/>
            <a:ext cx="1518362" cy="210695"/>
          </a:xfrm>
          <a:prstGeom xmlns:a="http://schemas.openxmlformats.org/drawingml/2006/main" prst="rightArrow">
            <a:avLst>
              <a:gd name="adj1" fmla="val 50000"/>
              <a:gd name="adj2" fmla="val 99946"/>
            </a:avLst>
          </a:prstGeom>
          <a:solidFill xmlns:a="http://schemas.openxmlformats.org/drawingml/2006/main">
            <a:srgbClr val="FF8080"/>
          </a:solidFill>
          <a:ln xmlns:a="http://schemas.openxmlformats.org/drawingml/2006/main" w="9525">
            <a:solidFill>
              <a:srgbClr val="000000"/>
            </a:solidFill>
            <a:miter lim="800000"/>
            <a:headEnd/>
            <a:tailEnd/>
          </a:ln>
        </cdr:spPr>
      </cdr:sp>
      <cdr:sp macro="" textlink="">
        <cdr:nvSpPr>
          <cdr:cNvPr id="1041" name="Text Box 17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427014" y="1017883"/>
            <a:ext cx="511182" cy="368009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>
            <a:noFill/>
            <a:miter lim="800000"/>
            <a:headEnd/>
            <a:tailEnd/>
          </a:ln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en-US" sz="1800" b="1" i="0" strike="noStrike" dirty="0">
                <a:solidFill>
                  <a:srgbClr val="000000"/>
                </a:solidFill>
                <a:latin typeface="Arial Cyr"/>
              </a:rPr>
              <a:t>∆</a:t>
            </a:r>
            <a:r>
              <a:rPr lang="en-US" sz="1800" b="1" i="0" strike="noStrike" dirty="0" err="1">
                <a:solidFill>
                  <a:srgbClr val="000000"/>
                </a:solidFill>
                <a:latin typeface="Arial Cyr"/>
              </a:rPr>
              <a:t>Q</a:t>
            </a:r>
            <a:r>
              <a:rPr lang="en-US" sz="1800" b="1" i="0" strike="noStrike" dirty="0" err="1">
                <a:solidFill>
                  <a:srgbClr val="000000"/>
                </a:solidFill>
                <a:latin typeface="Arial"/>
                <a:cs typeface="Arial"/>
              </a:rPr>
              <a:t>Y</a:t>
            </a:r>
            <a:endParaRPr lang="en-US" sz="1800" b="1" i="0" strike="noStrike" dirty="0">
              <a:solidFill>
                <a:srgbClr val="000000"/>
              </a:solidFill>
              <a:latin typeface="Arial"/>
              <a:cs typeface="Arial"/>
            </a:endParaRPr>
          </a:p>
        </cdr:txBody>
      </cdr:sp>
      <cdr:sp macro="" textlink="">
        <cdr:nvSpPr>
          <cdr:cNvPr id="1042" name="Text Box 18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266814" y="2079639"/>
            <a:ext cx="462014" cy="328617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>
            <a:noFill/>
            <a:miter lim="800000"/>
            <a:headEnd/>
            <a:tailEnd/>
          </a:ln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en-US" sz="1600" b="1" i="0" strike="noStrike" dirty="0">
                <a:solidFill>
                  <a:srgbClr val="000000"/>
                </a:solidFill>
                <a:latin typeface="Arial Cyr"/>
              </a:rPr>
              <a:t>∆</a:t>
            </a:r>
            <a:r>
              <a:rPr lang="en-US" sz="1600" b="1" i="0" strike="noStrike" dirty="0" err="1">
                <a:solidFill>
                  <a:srgbClr val="000000"/>
                </a:solidFill>
                <a:latin typeface="Arial Cyr"/>
              </a:rPr>
              <a:t>Q</a:t>
            </a:r>
            <a:r>
              <a:rPr lang="en-US" sz="1600" b="1" i="0" strike="noStrike" dirty="0" err="1">
                <a:solidFill>
                  <a:srgbClr val="000000"/>
                </a:solidFill>
                <a:latin typeface="Arial"/>
                <a:cs typeface="Arial"/>
              </a:rPr>
              <a:t>X</a:t>
            </a:r>
            <a:endParaRPr lang="en-US" sz="1600" b="1" i="0" strike="noStrike" dirty="0">
              <a:solidFill>
                <a:srgbClr val="000000"/>
              </a:solidFill>
              <a:latin typeface="Arial"/>
              <a:cs typeface="Arial"/>
            </a:endParaRPr>
          </a:p>
        </cdr:txBody>
      </cdr: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0.24775</cdr:x>
      <cdr:y>0.103</cdr:y>
    </cdr:from>
    <cdr:to>
      <cdr:x>0.8235</cdr:x>
      <cdr:y>0.7965</cdr:y>
    </cdr:to>
    <cdr:grpSp>
      <cdr:nvGrpSpPr>
        <cdr:cNvPr id="1035" name="Group 11"/>
        <cdr:cNvGrpSpPr>
          <a:grpSpLocks xmlns:a="http://schemas.openxmlformats.org/drawingml/2006/main"/>
        </cdr:cNvGrpSpPr>
      </cdr:nvGrpSpPr>
      <cdr:grpSpPr bwMode="auto">
        <a:xfrm xmlns:a="http://schemas.openxmlformats.org/drawingml/2006/main">
          <a:off x="1488259" y="430528"/>
          <a:ext cx="3458588" cy="2898753"/>
          <a:chOff x="1228644" y="360755"/>
          <a:chExt cx="2826620" cy="2374825"/>
        </a:xfrm>
      </cdr:grpSpPr>
      <cdr:sp macro="" textlink="">
        <cdr:nvSpPr>
          <cdr:cNvPr id="1025" name="Line 1"/>
          <cdr:cNvSpPr>
            <a:spLocks xmlns:a="http://schemas.openxmlformats.org/drawingml/2006/main" noChangeShapeType="1"/>
          </cdr:cNvSpPr>
        </cdr:nvSpPr>
        <cdr:spPr bwMode="auto">
          <a:xfrm xmlns:a="http://schemas.openxmlformats.org/drawingml/2006/main">
            <a:off x="2635798" y="1794370"/>
            <a:ext cx="460434" cy="0"/>
          </a:xfrm>
          <a:prstGeom xmlns:a="http://schemas.openxmlformats.org/drawingml/2006/main" prst="line">
            <a:avLst/>
          </a:prstGeom>
          <a:noFill xmlns:a="http://schemas.openxmlformats.org/drawingml/2006/main"/>
          <a:ln xmlns:a="http://schemas.openxmlformats.org/drawingml/2006/main" w="2857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 type="triangle" w="sm" len="med"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noFill/>
              </a14:hiddenFill>
            </a:ext>
          </a:extLst>
        </cdr:spPr>
      </cdr:sp>
      <cdr:sp macro="" textlink="">
        <cdr:nvSpPr>
          <cdr:cNvPr id="1026" name="Text Box 2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228644" y="628329"/>
            <a:ext cx="276999" cy="295784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M</a:t>
            </a:r>
          </a:p>
        </cdr:txBody>
      </cdr:sp>
      <cdr:sp macro="" textlink="">
        <cdr:nvSpPr>
          <cdr:cNvPr id="1027" name="Text Box 3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987005" y="1183138"/>
            <a:ext cx="258533" cy="27697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N</a:t>
            </a:r>
          </a:p>
        </cdr:txBody>
      </cdr:sp>
      <cdr:sp macro="" textlink="">
        <cdr:nvSpPr>
          <cdr:cNvPr id="1028" name="Text Box 4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3021135" y="1959359"/>
            <a:ext cx="221599" cy="240218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O</a:t>
            </a:r>
          </a:p>
        </cdr:txBody>
      </cdr:sp>
      <cdr:sp macro="" textlink="">
        <cdr:nvSpPr>
          <cdr:cNvPr id="1029" name="Text Box 5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3833665" y="2476555"/>
            <a:ext cx="221599" cy="259025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P</a:t>
            </a:r>
          </a:p>
        </cdr:txBody>
      </cdr:sp>
      <cdr:sp macro="" textlink="">
        <cdr:nvSpPr>
          <cdr:cNvPr id="1030" name="Text Box 6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634909" y="1746497"/>
            <a:ext cx="240066" cy="268429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R</a:t>
            </a:r>
          </a:p>
        </cdr:txBody>
      </cdr:sp>
      <cdr:sp macro="" textlink="">
        <cdr:nvSpPr>
          <cdr:cNvPr id="1031" name="Text Box 7"/>
          <cdr:cNvSpPr txBox="1"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3021135" y="360755"/>
            <a:ext cx="221599" cy="267574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Overflow="clip" wrap="square" lIns="36576" tIns="27432" rIns="0" bIns="0" anchor="t" upright="1"/>
          <a:lstStyle xmlns:a="http://schemas.openxmlformats.org/drawingml/2006/main"/>
          <a:p xmlns:a="http://schemas.openxmlformats.org/drawingml/2006/main">
            <a:pPr algn="l" rtl="0">
              <a:defRPr sz="1000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</a:t>
            </a:r>
          </a:p>
        </cdr:txBody>
      </cdr:sp>
      <cdr:sp macro="" textlink="">
        <cdr:nvSpPr>
          <cdr:cNvPr id="1033" name="Oval 9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1874975" y="1848226"/>
            <a:ext cx="57862" cy="53857"/>
          </a:xfrm>
          <a:prstGeom xmlns:a="http://schemas.openxmlformats.org/drawingml/2006/main" prst="ellipse">
            <a:avLst/>
          </a:prstGeom>
          <a:solidFill xmlns:a="http://schemas.openxmlformats.org/drawingml/2006/main">
            <a:srgbClr xmlns:mc="http://schemas.openxmlformats.org/markup-compatibility/2006" xmlns:a14="http://schemas.microsoft.com/office/drawing/2010/main" val="FFFFFF" mc:Ignorable="a14" a14:legacySpreadsheetColorIndex="9"/>
          </a:solidFill>
          <a:ln xmlns:a="http://schemas.openxmlformats.org/drawingml/2006/main" w="1587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</cdr:spPr>
      </cdr:sp>
      <cdr:sp macro="" textlink="">
        <cdr:nvSpPr>
          <cdr:cNvPr id="1034" name="Oval 10"/>
          <cdr:cNvSpPr>
            <a:spLocks xmlns:a="http://schemas.openxmlformats.org/drawingml/2006/main" noChangeArrowheads="1"/>
          </cdr:cNvSpPr>
        </cdr:nvSpPr>
        <cdr:spPr bwMode="auto">
          <a:xfrm xmlns:a="http://schemas.openxmlformats.org/drawingml/2006/main">
            <a:off x="2947268" y="554810"/>
            <a:ext cx="57862" cy="57276"/>
          </a:xfrm>
          <a:prstGeom xmlns:a="http://schemas.openxmlformats.org/drawingml/2006/main" prst="ellipse">
            <a:avLst/>
          </a:prstGeom>
          <a:solidFill xmlns:a="http://schemas.openxmlformats.org/drawingml/2006/main">
            <a:srgbClr xmlns:mc="http://schemas.openxmlformats.org/markup-compatibility/2006" xmlns:a14="http://schemas.microsoft.com/office/drawing/2010/main" val="FFFFFF" mc:Ignorable="a14" a14:legacySpreadsheetColorIndex="9"/>
          </a:solidFill>
          <a:ln xmlns:a="http://schemas.openxmlformats.org/drawingml/2006/main" w="1587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</cdr:spPr>
      </cdr:sp>
    </cdr:grp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0.4045</cdr:x>
      <cdr:y>0.5795</cdr:y>
    </cdr:from>
    <cdr:to>
      <cdr:x>0.80075</cdr:x>
      <cdr:y>0.8835</cdr:y>
    </cdr:to>
    <cdr:grpSp>
      <cdr:nvGrpSpPr>
        <cdr:cNvPr id="1036" name="Group 12"/>
        <cdr:cNvGrpSpPr>
          <a:grpSpLocks xmlns:a="http://schemas.openxmlformats.org/drawingml/2006/main"/>
        </cdr:cNvGrpSpPr>
      </cdr:nvGrpSpPr>
      <cdr:grpSpPr bwMode="auto">
        <a:xfrm xmlns:a="http://schemas.openxmlformats.org/drawingml/2006/main">
          <a:off x="2053576" y="2336689"/>
          <a:ext cx="2011692" cy="1225804"/>
          <a:chOff x="2133052" y="2754059"/>
          <a:chExt cx="2126445" cy="1454886"/>
        </a:xfrm>
      </cdr:grpSpPr>
      <cdr:sp macro="" textlink="">
        <cdr:nvSpPr>
          <cdr:cNvPr id="1030" name="Arc 6"/>
          <cdr:cNvSpPr>
            <a:spLocks xmlns:a="http://schemas.openxmlformats.org/drawingml/2006/main"/>
          </cdr:cNvSpPr>
        </cdr:nvSpPr>
        <cdr:spPr bwMode="auto">
          <a:xfrm xmlns:a="http://schemas.openxmlformats.org/drawingml/2006/main" flipH="1">
            <a:off x="2133052" y="3686023"/>
            <a:ext cx="343615" cy="463658"/>
          </a:xfrm>
          <a:custGeom xmlns:a="http://schemas.openxmlformats.org/drawingml/2006/main">
            <a:avLst/>
            <a:gdLst>
              <a:gd name="G0" fmla="+- 0 0 0"/>
              <a:gd name="G1" fmla="+- 21510 0 0"/>
              <a:gd name="G2" fmla="+- 21600 0 0"/>
              <a:gd name="T0" fmla="*/ 1972 w 21600"/>
              <a:gd name="T1" fmla="*/ 0 h 21510"/>
              <a:gd name="T2" fmla="*/ 21600 w 21600"/>
              <a:gd name="T3" fmla="*/ 21510 h 21510"/>
              <a:gd name="T4" fmla="*/ 0 w 21600"/>
              <a:gd name="T5" fmla="*/ 21510 h 2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10" fill="none" extrusionOk="0">
                <a:moveTo>
                  <a:pt x="1971" y="0"/>
                </a:moveTo>
                <a:cubicBezTo>
                  <a:pt x="13090" y="1019"/>
                  <a:pt x="21600" y="10344"/>
                  <a:pt x="21600" y="21510"/>
                </a:cubicBezTo>
              </a:path>
              <a:path w="21600" h="21510" stroke="0" extrusionOk="0">
                <a:moveTo>
                  <a:pt x="1971" y="0"/>
                </a:moveTo>
                <a:cubicBezTo>
                  <a:pt x="13090" y="1019"/>
                  <a:pt x="21600" y="10344"/>
                  <a:pt x="21600" y="21510"/>
                </a:cubicBezTo>
                <a:lnTo>
                  <a:pt x="0" y="21510"/>
                </a:lnTo>
                <a:close/>
              </a:path>
            </a:pathLst>
          </a:custGeom>
          <a:noFill xmlns:a="http://schemas.openxmlformats.org/drawingml/2006/main"/>
          <a:ln xmlns:a="http://schemas.openxmlformats.org/drawingml/2006/main" w="19050">
            <a:solidFill>
              <a:srgbClr val="000000"/>
            </a:solidFill>
            <a:round/>
            <a:headEnd/>
            <a:tailEnd/>
          </a:ln>
        </cdr:spPr>
      </cdr:sp>
      <cdr:sp macro="" textlink="">
        <cdr:nvSpPr>
          <cdr:cNvPr id="1033" name="Arc 9"/>
          <cdr:cNvSpPr>
            <a:spLocks xmlns:a="http://schemas.openxmlformats.org/drawingml/2006/main"/>
          </cdr:cNvSpPr>
        </cdr:nvSpPr>
        <cdr:spPr bwMode="auto">
          <a:xfrm xmlns:a="http://schemas.openxmlformats.org/drawingml/2006/main" flipH="1">
            <a:off x="4017645" y="3742963"/>
            <a:ext cx="241852" cy="465982"/>
          </a:xfrm>
          <a:custGeom xmlns:a="http://schemas.openxmlformats.org/drawingml/2006/main"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 xmlns:a="http://schemas.openxmlformats.org/drawingml/2006/main"/>
          <a:ln xmlns:a="http://schemas.openxmlformats.org/drawingml/2006/main" w="19050">
            <a:solidFill>
              <a:srgbClr val="000000"/>
            </a:solidFill>
            <a:round/>
            <a:headEnd/>
            <a:tailEnd/>
          </a:ln>
        </cdr:spPr>
      </cdr:sp>
      <cdr:sp macro="" textlink="">
        <cdr:nvSpPr>
          <cdr:cNvPr id="1034" name="Freeform 10"/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2477988" y="2754059"/>
            <a:ext cx="585466" cy="482250"/>
          </a:xfrm>
          <a:custGeom xmlns:a="http://schemas.openxmlformats.org/drawingml/2006/main">
            <a:avLst/>
            <a:gdLst/>
            <a:ahLst/>
            <a:cxnLst>
              <a:cxn ang="0">
                <a:pos x="0" y="428625"/>
              </a:cxn>
              <a:cxn ang="0">
                <a:pos x="190500" y="266700"/>
              </a:cxn>
              <a:cxn ang="0">
                <a:pos x="371475" y="0"/>
              </a:cxn>
            </a:cxnLst>
            <a:rect l="0" t="0" r="r" b="b"/>
            <a:pathLst>
              <a:path w="371475" h="428625">
                <a:moveTo>
                  <a:pt x="0" y="428625"/>
                </a:moveTo>
                <a:cubicBezTo>
                  <a:pt x="31750" y="401637"/>
                  <a:pt x="128587" y="338138"/>
                  <a:pt x="190500" y="266700"/>
                </a:cubicBezTo>
                <a:cubicBezTo>
                  <a:pt x="257174" y="200025"/>
                  <a:pt x="333772" y="55562"/>
                  <a:pt x="371475" y="0"/>
                </a:cubicBezTo>
              </a:path>
            </a:pathLst>
          </a:custGeom>
          <a:noFill xmlns:a="http://schemas.openxmlformats.org/drawingml/2006/main"/>
          <a:ln xmlns:a="http://schemas.openxmlformats.org/drawingml/2006/main"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sm" len="med"/>
          </a:ln>
        </cdr:spPr>
      </cdr:sp>
    </cdr:grpSp>
  </cdr:relSizeAnchor>
  <cdr:relSizeAnchor xmlns:cdr="http://schemas.openxmlformats.org/drawingml/2006/chartDrawing">
    <cdr:from>
      <cdr:x>0.3771</cdr:x>
      <cdr:y>0.7378</cdr:y>
    </cdr:from>
    <cdr:to>
      <cdr:x>0.42026</cdr:x>
      <cdr:y>0.81024</cdr:y>
    </cdr:to>
    <cdr:sp macro="" textlink="">
      <cdr:nvSpPr>
        <cdr:cNvPr id="1037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14496" y="2975004"/>
          <a:ext cx="219078" cy="2921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el-GR" sz="1800" b="1" i="0" strike="noStrike" dirty="0">
              <a:solidFill>
                <a:srgbClr val="000000"/>
              </a:solidFill>
              <a:latin typeface="Arial Cyr"/>
            </a:rPr>
            <a:t>α</a:t>
          </a:r>
        </a:p>
      </cdr:txBody>
    </cdr:sp>
  </cdr:relSizeAnchor>
  <cdr:relSizeAnchor xmlns:cdr="http://schemas.openxmlformats.org/drawingml/2006/chartDrawing">
    <cdr:from>
      <cdr:x>0.70075</cdr:x>
      <cdr:y>0.77402</cdr:y>
    </cdr:from>
    <cdr:to>
      <cdr:x>0.7565</cdr:x>
      <cdr:y>0.84575</cdr:y>
    </cdr:to>
    <cdr:sp macro="" textlink="">
      <cdr:nvSpPr>
        <cdr:cNvPr id="1038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7581" y="3121056"/>
          <a:ext cx="283037" cy="2892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1">
            <a:defRPr sz="1000"/>
          </a:pPr>
          <a:r>
            <a:rPr lang="el-GR" sz="1800" b="1" i="0" strike="noStrike" dirty="0">
              <a:solidFill>
                <a:srgbClr val="000000"/>
              </a:solidFill>
              <a:latin typeface="Arial Cyr"/>
            </a:rPr>
            <a:t>β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3E30BC-1B83-463A-8C99-FE1104164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733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3130D32-CFA6-46B3-B564-E8A625407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85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D381B-94CC-414F-8128-74ACDCC234B9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2</a:t>
            </a:fld>
            <a:endParaRPr lang="ru-RU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618BD2-10E5-473E-AFDD-75D84E19F915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4E184-F3D5-4090-B211-299A328364EC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757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57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94BCC-2442-4B53-A195-9741F5EBE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CA513-FD15-4883-8D6C-A156F71AD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6D769-09FF-47AF-9120-B1391C0D7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uk-UA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09127-8D71-4F40-85F9-1F09C030F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uk-UA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890B5-9ABE-457C-ADB7-0338494C4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E82FF-B09F-4D2D-B7E0-6B87D9F15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C740D-39F8-4953-B2AD-1C6F1D220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3A1DD-BEBB-4044-B9E9-87C9F55A8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E8BA1-FCB6-4A0C-94E8-B38DC9648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9D7B7-7455-4CD2-BD43-9A19D2E6D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F1084-5ABD-445A-8EF8-8ECDB6F79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A276F-385F-42A9-909F-86E0280EA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A812E-97E5-422D-AB25-7B821945D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C2687-BA8B-4078-9EC6-4CFC17852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5BB1D00B-DFC2-4FFB-A611-6735967C2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747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47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47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747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747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747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747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476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747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47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notesSlide" Target="../notesSlides/notesSlide11.xml"/><Relationship Id="rId7" Type="http://schemas.openxmlformats.org/officeDocument/2006/relationships/diagramColors" Target="../diagrams/colors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10" Type="http://schemas.openxmlformats.org/officeDocument/2006/relationships/image" Target="../media/image3.wmf"/><Relationship Id="rId4" Type="http://schemas.openxmlformats.org/officeDocument/2006/relationships/diagramData" Target="../diagrams/data8.xml"/><Relationship Id="rId9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notesSlide" Target="../notesSlides/notesSlide12.xml"/><Relationship Id="rId7" Type="http://schemas.openxmlformats.org/officeDocument/2006/relationships/diagramColors" Target="../diagrams/colors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10" Type="http://schemas.openxmlformats.org/officeDocument/2006/relationships/image" Target="../media/image4.wmf"/><Relationship Id="rId4" Type="http://schemas.openxmlformats.org/officeDocument/2006/relationships/diagramData" Target="../diagrams/data9.xml"/><Relationship Id="rId9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0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643938" y="71438"/>
            <a:ext cx="500062" cy="285750"/>
          </a:xfrm>
          <a:noFill/>
        </p:spPr>
        <p:txBody>
          <a:bodyPr/>
          <a:lstStyle/>
          <a:p>
            <a:fld id="{15712555-E99F-461F-9BD2-8E9914A3B483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603375"/>
          </a:xfr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</p:spPr>
        <p:txBody>
          <a:bodyPr/>
          <a:lstStyle/>
          <a:p>
            <a:pPr algn="ctr" eaLnBrk="1" hangingPunct="1">
              <a:defRPr/>
            </a:pPr>
            <a:r>
              <a:rPr lang="uk-UA" sz="2600" b="1" dirty="0" smtClean="0">
                <a:latin typeface="Tahoma" pitchFamily="34" charset="0"/>
              </a:rPr>
              <a:t>ТЕМА </a:t>
            </a:r>
            <a:r>
              <a:rPr lang="en-US" sz="2600" b="1" dirty="0" smtClean="0">
                <a:latin typeface="Tahoma" pitchFamily="34" charset="0"/>
              </a:rPr>
              <a:t>5</a:t>
            </a:r>
            <a:r>
              <a:rPr lang="uk-UA" sz="2600" b="1" dirty="0" smtClean="0">
                <a:latin typeface="Tahoma" pitchFamily="34" charset="0"/>
              </a:rPr>
              <a:t>. </a:t>
            </a:r>
            <a:r>
              <a:rPr lang="en-US" sz="2600" b="1" dirty="0" smtClean="0">
                <a:latin typeface="Tahoma" pitchFamily="34" charset="0"/>
              </a:rPr>
              <a:t/>
            </a:r>
            <a:br>
              <a:rPr lang="en-US" sz="2600" b="1" dirty="0" smtClean="0">
                <a:latin typeface="Tahoma" pitchFamily="34" charset="0"/>
              </a:rPr>
            </a:br>
            <a:r>
              <a:rPr lang="ru-RU" sz="3600" b="1" dirty="0" smtClean="0"/>
              <a:t>Ординалистская</a:t>
            </a:r>
            <a:r>
              <a:rPr lang="uk-UA" sz="3600" b="1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теория</a:t>
            </a:r>
            <a:r>
              <a:rPr lang="uk-UA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выбора</a:t>
            </a:r>
            <a:r>
              <a:rPr lang="uk-UA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потребителя</a:t>
            </a:r>
            <a:endParaRPr lang="ru-RU" sz="3600" b="1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00063" y="2132856"/>
            <a:ext cx="8286750" cy="43564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990600" lvl="1" indent="-5334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AutoNum type="arabicPeriod"/>
              <a:defRPr/>
            </a:pPr>
            <a:r>
              <a:rPr lang="ru-RU" sz="4100" dirty="0" smtClean="0"/>
              <a:t>Аксиомы</a:t>
            </a:r>
            <a:r>
              <a:rPr lang="uk-UA" sz="4100" dirty="0" smtClean="0"/>
              <a:t> </a:t>
            </a:r>
            <a:r>
              <a:rPr lang="ru-RU" sz="4100" dirty="0" smtClean="0"/>
              <a:t>ординализма</a:t>
            </a:r>
          </a:p>
          <a:p>
            <a:pPr marL="990600" lvl="1" indent="-5334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AutoNum type="arabicPeriod"/>
              <a:defRPr/>
            </a:pPr>
            <a:r>
              <a:rPr lang="ru-RU" sz="4100" dirty="0" smtClean="0"/>
              <a:t>Кривые безразличия как</a:t>
            </a:r>
            <a:r>
              <a:rPr lang="uk-UA" sz="4100" dirty="0" smtClean="0"/>
              <a:t> </a:t>
            </a:r>
            <a:r>
              <a:rPr lang="ru-RU" sz="4100" dirty="0" smtClean="0"/>
              <a:t>инструмент</a:t>
            </a:r>
            <a:r>
              <a:rPr lang="uk-UA" sz="4100" dirty="0" smtClean="0"/>
              <a:t> ординалистского </a:t>
            </a:r>
            <a:r>
              <a:rPr lang="ru-RU" sz="4100" dirty="0" smtClean="0"/>
              <a:t>анализа</a:t>
            </a:r>
            <a:endParaRPr lang="ru-RU" sz="4100" kern="0" dirty="0" smtClean="0">
              <a:latin typeface="+mn-lt"/>
            </a:endParaRPr>
          </a:p>
          <a:p>
            <a:pPr marL="990600" lvl="1" indent="-5334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AutoNum type="arabicPeriod"/>
              <a:defRPr/>
            </a:pPr>
            <a:r>
              <a:rPr lang="ru-RU" sz="4100" dirty="0" smtClean="0"/>
              <a:t>Бюджетная линия</a:t>
            </a:r>
          </a:p>
          <a:p>
            <a:pPr marL="990600" lvl="1" indent="-5334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AutoNum type="arabicPeriod"/>
              <a:defRPr/>
            </a:pPr>
            <a:r>
              <a:rPr lang="ru-RU" sz="4100" dirty="0" smtClean="0"/>
              <a:t>Оптимум потребителя</a:t>
            </a:r>
            <a:endParaRPr lang="ru-RU" sz="4100" kern="0" dirty="0">
              <a:latin typeface="+mn-lt"/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solidFill>
                  <a:schemeClr val="bg1"/>
                </a:solidFill>
              </a:rPr>
              <a:t>© П.Г. Банщиков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82544" y="1376772"/>
            <a:ext cx="8215425" cy="40011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Особенности замещения благ</a:t>
            </a:r>
            <a:endParaRPr lang="ru-RU" sz="2000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615410"/>
              </p:ext>
            </p:extLst>
          </p:nvPr>
        </p:nvGraphicFramePr>
        <p:xfrm>
          <a:off x="2374106" y="1866636"/>
          <a:ext cx="4432300" cy="4449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83647" y="6309320"/>
            <a:ext cx="8267956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Рис. 5.4. </a:t>
            </a:r>
            <a:r>
              <a:rPr lang="ru-RU" dirty="0" smtClean="0"/>
              <a:t>Замещение одного товару другим на основе кривой безразличия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sz="3000" b="1" dirty="0"/>
              <a:t>Кривые безразличия как инструмент ординалистского анализа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82544" y="1376772"/>
            <a:ext cx="8215425" cy="40011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Предельная норма замещения</a:t>
            </a:r>
            <a:endParaRPr lang="ru-RU" sz="2000" b="1" dirty="0" smtClean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30317385"/>
              </p:ext>
            </p:extLst>
          </p:nvPr>
        </p:nvGraphicFramePr>
        <p:xfrm>
          <a:off x="409519" y="1988840"/>
          <a:ext cx="828845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3257707" y="5145111"/>
          <a:ext cx="2592248" cy="151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22" r:id="rId9" imgW="1524000" imgH="800100" progId="">
                  <p:embed/>
                </p:oleObj>
              </mc:Choice>
              <mc:Fallback>
                <p:oleObj r:id="rId9" imgW="1524000" imgH="80010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7707" y="5145111"/>
                        <a:ext cx="2592248" cy="151786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EFD1"/>
                          </a:gs>
                          <a:gs pos="64999">
                            <a:srgbClr val="F0EBD5"/>
                          </a:gs>
                          <a:gs pos="100000">
                            <a:srgbClr val="D1C39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sz="3000" b="1" dirty="0"/>
              <a:t>Кривые безразличия как инструмент ординалистского анализа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132272457"/>
              </p:ext>
            </p:extLst>
          </p:nvPr>
        </p:nvGraphicFramePr>
        <p:xfrm>
          <a:off x="431540" y="1988840"/>
          <a:ext cx="8288450" cy="2117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994287"/>
              </p:ext>
            </p:extLst>
          </p:nvPr>
        </p:nvGraphicFramePr>
        <p:xfrm>
          <a:off x="1860004" y="4401108"/>
          <a:ext cx="5448300" cy="162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48" name="Формула" r:id="rId9" imgW="2641320" imgH="787320" progId="Equation.3">
                  <p:embed/>
                </p:oleObj>
              </mc:Choice>
              <mc:Fallback>
                <p:oleObj name="Формула" r:id="rId9" imgW="2641320" imgH="7873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0004" y="4401108"/>
                        <a:ext cx="5448300" cy="162083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EFD1"/>
                          </a:gs>
                          <a:gs pos="64999">
                            <a:srgbClr val="F0EBD5"/>
                          </a:gs>
                          <a:gs pos="100000">
                            <a:srgbClr val="D1C39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82544" y="1376772"/>
            <a:ext cx="8215425" cy="40011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Предельная норма замещения</a:t>
            </a:r>
            <a:endParaRPr lang="ru-RU" sz="2000" b="1" dirty="0" smtClean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sz="3000" b="1" dirty="0"/>
              <a:t>Кривые безразличия как инструмент ординалистского анализа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b="1" dirty="0" smtClean="0"/>
              <a:t>Бюджетная линия</a:t>
            </a:r>
            <a:endParaRPr lang="ru-RU" b="1" dirty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2544" y="1408710"/>
            <a:ext cx="8215425" cy="40011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/>
              <a:t>Уравнение  линии бюджетных возможностей потребителя</a:t>
            </a:r>
            <a:endParaRPr lang="ru-RU" sz="2000" b="1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833846"/>
              </p:ext>
            </p:extLst>
          </p:nvPr>
        </p:nvGraphicFramePr>
        <p:xfrm>
          <a:off x="2198655" y="2053213"/>
          <a:ext cx="4805152" cy="547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10" r:id="rId4" imgW="2159000" imgH="355600" progId="">
                  <p:embed/>
                </p:oleObj>
              </mc:Choice>
              <mc:Fallback>
                <p:oleObj r:id="rId4" imgW="2159000" imgH="35560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8655" y="2053213"/>
                        <a:ext cx="4805152" cy="54769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EFD1"/>
                          </a:gs>
                          <a:gs pos="64999">
                            <a:srgbClr val="F0EBD5"/>
                          </a:gs>
                          <a:gs pos="100000">
                            <a:srgbClr val="D1C39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18"/>
          <p:cNvSpPr>
            <a:spLocks noChangeArrowheads="1"/>
          </p:cNvSpPr>
          <p:nvPr/>
        </p:nvSpPr>
        <p:spPr bwMode="auto">
          <a:xfrm>
            <a:off x="-12100" y="2704606"/>
            <a:ext cx="9144000" cy="74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" tIns="3600" rIns="3600" bIns="3600" anchor="ctr">
            <a:spAutoFit/>
          </a:bodyPr>
          <a:lstStyle/>
          <a:p>
            <a:pPr algn="ctr"/>
            <a:r>
              <a:rPr lang="ru-RU" sz="2400" dirty="0" smtClean="0"/>
              <a:t>Возможности приобретения товаров покупателем в условиях разных бюджетов и неизменных цен </a:t>
            </a:r>
            <a:r>
              <a:rPr lang="en-US" sz="2400" dirty="0"/>
              <a:t>(</a:t>
            </a:r>
            <a:r>
              <a:rPr lang="uk-UA" sz="2400" dirty="0"/>
              <a:t>Рх=2 грн.; Р</a:t>
            </a:r>
            <a:r>
              <a:rPr lang="en-US" sz="2400" dirty="0"/>
              <a:t>y</a:t>
            </a:r>
            <a:r>
              <a:rPr lang="uk-UA" sz="2400" dirty="0"/>
              <a:t>=</a:t>
            </a:r>
            <a:r>
              <a:rPr lang="en-US" sz="2400" dirty="0"/>
              <a:t>1</a:t>
            </a:r>
            <a:r>
              <a:rPr lang="uk-UA" sz="2400" dirty="0"/>
              <a:t> грн.</a:t>
            </a:r>
            <a:r>
              <a:rPr lang="en-US" sz="2400" dirty="0"/>
              <a:t>)</a:t>
            </a:r>
            <a:endParaRPr lang="ru-RU" sz="2400" dirty="0"/>
          </a:p>
        </p:txBody>
      </p:sp>
      <p:graphicFrame>
        <p:nvGraphicFramePr>
          <p:cNvPr id="11" name="Group 77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392664092"/>
              </p:ext>
            </p:extLst>
          </p:nvPr>
        </p:nvGraphicFramePr>
        <p:xfrm>
          <a:off x="143508" y="3645024"/>
          <a:ext cx="8892988" cy="2847360"/>
        </p:xfrm>
        <a:graphic>
          <a:graphicData uri="http://schemas.openxmlformats.org/drawingml/2006/table">
            <a:tbl>
              <a:tblPr/>
              <a:tblGrid>
                <a:gridCol w="2186008"/>
                <a:gridCol w="2263499"/>
                <a:gridCol w="2261795"/>
                <a:gridCol w="2181686"/>
              </a:tblGrid>
              <a:tr h="4270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Бюджет 30 грн.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Бюджет 40 грн.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Количество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ru-RU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товара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Х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од.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Количество товара 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Y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од.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Количество товара 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од.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Количество товара 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Y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од.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2544" y="1304764"/>
            <a:ext cx="8215425" cy="707886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 smtClean="0">
                <a:latin typeface="+mj-lt"/>
                <a:cs typeface="Tahoma" pitchFamily="34" charset="0"/>
              </a:rPr>
              <a:t>Изменение положения бюджетной линии вследствие изменения доходов потребителей</a:t>
            </a:r>
            <a:endParaRPr lang="ru-RU" sz="2000" b="1" dirty="0">
              <a:latin typeface="+mj-lt"/>
              <a:cs typeface="Tahoma" pitchFamily="34" charset="0"/>
            </a:endParaRPr>
          </a:p>
        </p:txBody>
      </p:sp>
      <p:graphicFrame>
        <p:nvGraphicFramePr>
          <p:cNvPr id="3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97700"/>
              </p:ext>
            </p:extLst>
          </p:nvPr>
        </p:nvGraphicFramePr>
        <p:xfrm>
          <a:off x="1568704" y="2096852"/>
          <a:ext cx="6007100" cy="4179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8012" y="6381328"/>
            <a:ext cx="8928484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uk-UA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Рис. 5.5. </a:t>
            </a:r>
            <a:r>
              <a:rPr lang="ru-RU" dirty="0">
                <a:latin typeface="Arial" charset="0"/>
              </a:rPr>
              <a:t>Изменение положения бюджетной линии вследствие изменения </a:t>
            </a:r>
            <a:r>
              <a:rPr lang="ru-RU" dirty="0" smtClean="0">
                <a:latin typeface="Arial" charset="0"/>
              </a:rPr>
              <a:t>дохода</a:t>
            </a:r>
            <a:endParaRPr lang="ru-RU" dirty="0">
              <a:latin typeface="Arial" charset="0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b="1" dirty="0" smtClean="0"/>
              <a:t>Бюджетная линия</a:t>
            </a:r>
            <a:endParaRPr lang="ru-RU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304764"/>
            <a:ext cx="8215425" cy="707886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 smtClean="0">
                <a:latin typeface="Tahoma" pitchFamily="34" charset="0"/>
                <a:cs typeface="Tahoma" pitchFamily="34" charset="0"/>
              </a:rPr>
              <a:t>Изменение положения бюджетной линии вследствие изменения цен</a:t>
            </a:r>
            <a:endParaRPr lang="ru-RU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 Box 158"/>
          <p:cNvSpPr txBox="1">
            <a:spLocks noChangeArrowheads="1"/>
          </p:cNvSpPr>
          <p:nvPr/>
        </p:nvSpPr>
        <p:spPr bwMode="auto">
          <a:xfrm>
            <a:off x="190440" y="2215014"/>
            <a:ext cx="8715375" cy="74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" tIns="3600" rIns="3600" bIns="36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Возможности приобретения товаров покупателем </a:t>
            </a:r>
            <a:r>
              <a:rPr lang="uk-UA" sz="2400" dirty="0" smtClean="0"/>
              <a:t>при </a:t>
            </a:r>
            <a:r>
              <a:rPr lang="ru-RU" sz="2400" dirty="0" smtClean="0"/>
              <a:t>уровне дохода в  30 грн. и разных ценах</a:t>
            </a:r>
            <a:r>
              <a:rPr lang="uk-UA" sz="2400" dirty="0" smtClean="0"/>
              <a:t> </a:t>
            </a:r>
            <a:r>
              <a:rPr lang="uk-UA" sz="2400" dirty="0"/>
              <a:t>на </a:t>
            </a:r>
            <a:r>
              <a:rPr lang="ru-RU" sz="2400" dirty="0" smtClean="0"/>
              <a:t>продукцию</a:t>
            </a:r>
            <a:endParaRPr lang="ru-RU" sz="2400" dirty="0"/>
          </a:p>
        </p:txBody>
      </p:sp>
      <p:graphicFrame>
        <p:nvGraphicFramePr>
          <p:cNvPr id="8" name="Group 280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229273586"/>
              </p:ext>
            </p:extLst>
          </p:nvPr>
        </p:nvGraphicFramePr>
        <p:xfrm>
          <a:off x="503944" y="3140968"/>
          <a:ext cx="8064500" cy="3030240"/>
        </p:xfrm>
        <a:graphic>
          <a:graphicData uri="http://schemas.openxmlformats.org/drawingml/2006/table">
            <a:tbl>
              <a:tblPr/>
              <a:tblGrid>
                <a:gridCol w="2016125"/>
                <a:gridCol w="2017713"/>
                <a:gridCol w="2014537"/>
                <a:gridCol w="2016125"/>
              </a:tblGrid>
              <a:tr h="7591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Количество товара 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X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Количество товара 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Y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Количество товара 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X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Количество товара 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Y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827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Цена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РX=2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Цена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РY=1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Цена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РX=1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Цена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РY=1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827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827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827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827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" marR="3600" marT="3600" marB="36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457200" y="457200"/>
            <a:ext cx="8229600" cy="810000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b="1" smtClean="0"/>
              <a:t>Бюджетная линия</a:t>
            </a:r>
            <a:endParaRPr lang="ru-RU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5724128" y="2168860"/>
            <a:ext cx="2952750" cy="18539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" tIns="3600" rIns="3600" bIns="3600">
            <a:spAutoFit/>
          </a:bodyPr>
          <a:lstStyle/>
          <a:p>
            <a:pPr algn="ctr"/>
            <a:r>
              <a:rPr lang="ru-RU" sz="2400" dirty="0" smtClean="0"/>
              <a:t>Угол</a:t>
            </a:r>
            <a:r>
              <a:rPr lang="ru-RU" sz="2400" dirty="0" smtClean="0"/>
              <a:t> наклона бюджетной линии определяется соотношением цен на товары</a:t>
            </a:r>
            <a:endParaRPr lang="ru-RU" sz="2400" dirty="0"/>
          </a:p>
        </p:txBody>
      </p:sp>
      <p:graphicFrame>
        <p:nvGraphicFramePr>
          <p:cNvPr id="1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564062"/>
              </p:ext>
            </p:extLst>
          </p:nvPr>
        </p:nvGraphicFramePr>
        <p:xfrm>
          <a:off x="471136" y="2276872"/>
          <a:ext cx="5076825" cy="403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329531"/>
              </p:ext>
            </p:extLst>
          </p:nvPr>
        </p:nvGraphicFramePr>
        <p:xfrm>
          <a:off x="5733732" y="4221088"/>
          <a:ext cx="2943146" cy="206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63" r:id="rId5" imgW="1689100" imgH="1485900" progId="">
                  <p:embed/>
                </p:oleObj>
              </mc:Choice>
              <mc:Fallback>
                <p:oleObj r:id="rId5" imgW="1689100" imgH="14859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3732" y="4221088"/>
                        <a:ext cx="2943146" cy="20669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EFD1"/>
                          </a:gs>
                          <a:gs pos="64999">
                            <a:srgbClr val="F0EBD5"/>
                          </a:gs>
                          <a:gs pos="100000">
                            <a:srgbClr val="D1C39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67544" y="1304764"/>
            <a:ext cx="8215425" cy="707886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 smtClean="0">
                <a:latin typeface="Tahoma" pitchFamily="34" charset="0"/>
                <a:cs typeface="Tahoma" pitchFamily="34" charset="0"/>
              </a:rPr>
              <a:t>Изменение положения бюджетной линии вследствие изменения цен</a:t>
            </a:r>
            <a:endParaRPr lang="ru-RU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457200" y="457200"/>
            <a:ext cx="8229600" cy="810000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b="1" smtClean="0"/>
              <a:t>Бюджетная линия</a:t>
            </a:r>
            <a:endParaRPr lang="ru-RU" b="1" dirty="0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69676" y="6381328"/>
            <a:ext cx="8650796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uk-UA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Рис. </a:t>
            </a:r>
            <a:r>
              <a:rPr kumimoji="0" lang="uk-UA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5.6. </a:t>
            </a:r>
            <a:r>
              <a:rPr lang="ru-RU" dirty="0">
                <a:latin typeface="Arial" charset="0"/>
              </a:rPr>
              <a:t>Изменение положения бюджетной линии вследствие изменения </a:t>
            </a:r>
            <a:r>
              <a:rPr lang="ru-RU" dirty="0" smtClean="0">
                <a:latin typeface="Arial" charset="0"/>
              </a:rPr>
              <a:t>цен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marL="990600" lvl="1" indent="-5334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uk-UA" b="1" dirty="0" smtClean="0">
                <a:latin typeface="+mj-lt"/>
                <a:ea typeface="+mj-ea"/>
                <a:cs typeface="+mj-cs"/>
              </a:rPr>
              <a:t>Оптимум споживача</a:t>
            </a:r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519057" y="2297097"/>
          <a:ext cx="8142399" cy="3578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56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marL="990600" lvl="1" indent="-5334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b="1" dirty="0" smtClean="0">
                <a:latin typeface="+mj-lt"/>
                <a:ea typeface="+mj-ea"/>
                <a:cs typeface="+mj-cs"/>
              </a:rPr>
              <a:t>Оптимум</a:t>
            </a:r>
            <a:r>
              <a:rPr lang="uk-UA" b="1" dirty="0" smtClean="0">
                <a:latin typeface="+mj-lt"/>
                <a:ea typeface="+mj-ea"/>
                <a:cs typeface="+mj-cs"/>
              </a:rPr>
              <a:t> </a:t>
            </a:r>
            <a:r>
              <a:rPr lang="ru-RU" b="1" dirty="0" smtClean="0">
                <a:latin typeface="+mj-lt"/>
                <a:ea typeface="+mj-ea"/>
                <a:cs typeface="+mj-cs"/>
              </a:rPr>
              <a:t>потребителя</a:t>
            </a:r>
            <a:endParaRPr lang="ru-RU" b="1" dirty="0">
              <a:latin typeface="+mj-lt"/>
              <a:ea typeface="+mj-ea"/>
              <a:cs typeface="+mj-cs"/>
            </a:endParaRPr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1295636" y="1989038"/>
            <a:ext cx="6553200" cy="4032250"/>
            <a:chOff x="884" y="1275"/>
            <a:chExt cx="4128" cy="2540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884" y="1275"/>
              <a:ext cx="4128" cy="25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8000" tIns="10800" rIns="18000" bIns="10800" anchor="ctr">
              <a:spAutoFit/>
            </a:bodyPr>
            <a:lstStyle/>
            <a:p>
              <a:endParaRPr lang="uk-UA"/>
            </a:p>
          </p:txBody>
        </p: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997" y="1366"/>
              <a:ext cx="3742" cy="2308"/>
              <a:chOff x="1066" y="2387"/>
              <a:chExt cx="3742" cy="1696"/>
            </a:xfrm>
          </p:grpSpPr>
          <p:sp>
            <p:nvSpPr>
              <p:cNvPr id="17" name="Line 8"/>
              <p:cNvSpPr>
                <a:spLocks noChangeShapeType="1"/>
              </p:cNvSpPr>
              <p:nvPr/>
            </p:nvSpPr>
            <p:spPr bwMode="auto">
              <a:xfrm flipV="1">
                <a:off x="1386" y="2404"/>
                <a:ext cx="0" cy="1425"/>
              </a:xfrm>
              <a:prstGeom prst="line">
                <a:avLst/>
              </a:prstGeom>
              <a:noFill/>
              <a:ln w="412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9"/>
              <p:cNvSpPr>
                <a:spLocks noChangeShapeType="1"/>
              </p:cNvSpPr>
              <p:nvPr/>
            </p:nvSpPr>
            <p:spPr bwMode="auto">
              <a:xfrm>
                <a:off x="1383" y="3829"/>
                <a:ext cx="3321" cy="0"/>
              </a:xfrm>
              <a:prstGeom prst="line">
                <a:avLst/>
              </a:prstGeom>
              <a:noFill/>
              <a:ln w="412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Arc 10"/>
              <p:cNvSpPr>
                <a:spLocks/>
              </p:cNvSpPr>
              <p:nvPr/>
            </p:nvSpPr>
            <p:spPr bwMode="auto">
              <a:xfrm flipH="1" flipV="1">
                <a:off x="1972" y="2663"/>
                <a:ext cx="1560" cy="707"/>
              </a:xfrm>
              <a:custGeom>
                <a:avLst/>
                <a:gdLst>
                  <a:gd name="T0" fmla="*/ 0 w 21600"/>
                  <a:gd name="T1" fmla="*/ 0 h 21600"/>
                  <a:gd name="T2" fmla="*/ 1560 w 21600"/>
                  <a:gd name="T3" fmla="*/ 707 h 21600"/>
                  <a:gd name="T4" fmla="*/ 0 w 21600"/>
                  <a:gd name="T5" fmla="*/ 70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20" name="Arc 11"/>
              <p:cNvSpPr>
                <a:spLocks/>
              </p:cNvSpPr>
              <p:nvPr/>
            </p:nvSpPr>
            <p:spPr bwMode="auto">
              <a:xfrm flipH="1" flipV="1">
                <a:off x="1725" y="2654"/>
                <a:ext cx="2175" cy="909"/>
              </a:xfrm>
              <a:custGeom>
                <a:avLst/>
                <a:gdLst>
                  <a:gd name="T0" fmla="*/ 0 w 21600"/>
                  <a:gd name="T1" fmla="*/ 0 h 21600"/>
                  <a:gd name="T2" fmla="*/ 2175 w 21600"/>
                  <a:gd name="T3" fmla="*/ 909 h 21600"/>
                  <a:gd name="T4" fmla="*/ 0 w 21600"/>
                  <a:gd name="T5" fmla="*/ 909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21" name="Arc 12"/>
              <p:cNvSpPr>
                <a:spLocks/>
              </p:cNvSpPr>
              <p:nvPr/>
            </p:nvSpPr>
            <p:spPr bwMode="auto">
              <a:xfrm flipH="1" flipV="1">
                <a:off x="1481" y="2591"/>
                <a:ext cx="2530" cy="1155"/>
              </a:xfrm>
              <a:custGeom>
                <a:avLst/>
                <a:gdLst>
                  <a:gd name="T0" fmla="*/ 0 w 24452"/>
                  <a:gd name="T1" fmla="*/ 10 h 21600"/>
                  <a:gd name="T2" fmla="*/ 2530 w 24452"/>
                  <a:gd name="T3" fmla="*/ 1141 h 21600"/>
                  <a:gd name="T4" fmla="*/ 295 w 24452"/>
                  <a:gd name="T5" fmla="*/ 1155 h 21600"/>
                  <a:gd name="T6" fmla="*/ 0 60000 65536"/>
                  <a:gd name="T7" fmla="*/ 0 60000 65536"/>
                  <a:gd name="T8" fmla="*/ 0 60000 65536"/>
                  <a:gd name="T9" fmla="*/ 0 w 24452"/>
                  <a:gd name="T10" fmla="*/ 0 h 21600"/>
                  <a:gd name="T11" fmla="*/ 24452 w 2445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452" h="21600" fill="none" extrusionOk="0">
                    <a:moveTo>
                      <a:pt x="0" y="189"/>
                    </a:moveTo>
                    <a:cubicBezTo>
                      <a:pt x="946" y="63"/>
                      <a:pt x="1899" y="-1"/>
                      <a:pt x="2854" y="0"/>
                    </a:cubicBezTo>
                    <a:cubicBezTo>
                      <a:pt x="14681" y="0"/>
                      <a:pt x="24309" y="9512"/>
                      <a:pt x="24452" y="21338"/>
                    </a:cubicBezTo>
                  </a:path>
                  <a:path w="24452" h="21600" stroke="0" extrusionOk="0">
                    <a:moveTo>
                      <a:pt x="0" y="189"/>
                    </a:moveTo>
                    <a:cubicBezTo>
                      <a:pt x="946" y="63"/>
                      <a:pt x="1899" y="-1"/>
                      <a:pt x="2854" y="0"/>
                    </a:cubicBezTo>
                    <a:cubicBezTo>
                      <a:pt x="14681" y="0"/>
                      <a:pt x="24309" y="9512"/>
                      <a:pt x="24452" y="21338"/>
                    </a:cubicBezTo>
                    <a:lnTo>
                      <a:pt x="2854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22" name="Line 13"/>
              <p:cNvSpPr>
                <a:spLocks noChangeShapeType="1"/>
              </p:cNvSpPr>
              <p:nvPr/>
            </p:nvSpPr>
            <p:spPr bwMode="auto">
              <a:xfrm>
                <a:off x="1386" y="2680"/>
                <a:ext cx="2424" cy="114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 flipH="1">
                <a:off x="1398" y="3155"/>
                <a:ext cx="971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15"/>
              <p:cNvSpPr>
                <a:spLocks noChangeShapeType="1"/>
              </p:cNvSpPr>
              <p:nvPr/>
            </p:nvSpPr>
            <p:spPr bwMode="auto">
              <a:xfrm>
                <a:off x="2393" y="3155"/>
                <a:ext cx="0" cy="66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Oval 16"/>
              <p:cNvSpPr>
                <a:spLocks noChangeArrowheads="1"/>
              </p:cNvSpPr>
              <p:nvPr/>
            </p:nvSpPr>
            <p:spPr bwMode="auto">
              <a:xfrm>
                <a:off x="2369" y="3133"/>
                <a:ext cx="48" cy="3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26" name="Oval 17"/>
              <p:cNvSpPr>
                <a:spLocks noChangeArrowheads="1"/>
              </p:cNvSpPr>
              <p:nvPr/>
            </p:nvSpPr>
            <p:spPr bwMode="auto">
              <a:xfrm>
                <a:off x="1759" y="2852"/>
                <a:ext cx="48" cy="3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27" name="Oval 18"/>
              <p:cNvSpPr>
                <a:spLocks noChangeArrowheads="1"/>
              </p:cNvSpPr>
              <p:nvPr/>
            </p:nvSpPr>
            <p:spPr bwMode="auto">
              <a:xfrm>
                <a:off x="1468" y="2708"/>
                <a:ext cx="48" cy="3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28" name="Oval 19"/>
              <p:cNvSpPr>
                <a:spLocks noChangeArrowheads="1"/>
              </p:cNvSpPr>
              <p:nvPr/>
            </p:nvSpPr>
            <p:spPr bwMode="auto">
              <a:xfrm>
                <a:off x="3115" y="3491"/>
                <a:ext cx="48" cy="3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29" name="Oval 20"/>
              <p:cNvSpPr>
                <a:spLocks noChangeArrowheads="1"/>
              </p:cNvSpPr>
              <p:nvPr/>
            </p:nvSpPr>
            <p:spPr bwMode="auto">
              <a:xfrm>
                <a:off x="3624" y="3725"/>
                <a:ext cx="48" cy="3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0" name="Arc 21"/>
              <p:cNvSpPr>
                <a:spLocks/>
              </p:cNvSpPr>
              <p:nvPr/>
            </p:nvSpPr>
            <p:spPr bwMode="auto">
              <a:xfrm rot="194287" flipH="1" flipV="1">
                <a:off x="2258" y="2656"/>
                <a:ext cx="1354" cy="536"/>
              </a:xfrm>
              <a:custGeom>
                <a:avLst/>
                <a:gdLst>
                  <a:gd name="T0" fmla="*/ 0 w 21600"/>
                  <a:gd name="T1" fmla="*/ 0 h 21600"/>
                  <a:gd name="T2" fmla="*/ 1354 w 21600"/>
                  <a:gd name="T3" fmla="*/ 536 h 21600"/>
                  <a:gd name="T4" fmla="*/ 0 w 21600"/>
                  <a:gd name="T5" fmla="*/ 536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1" name="Text Box 22"/>
              <p:cNvSpPr txBox="1">
                <a:spLocks noChangeArrowheads="1"/>
              </p:cNvSpPr>
              <p:nvPr/>
            </p:nvSpPr>
            <p:spPr bwMode="auto">
              <a:xfrm>
                <a:off x="3616" y="3079"/>
                <a:ext cx="255" cy="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en-US"/>
                  <a:t>U</a:t>
                </a:r>
                <a:r>
                  <a:rPr lang="ru-RU" baseline="-25000"/>
                  <a:t>4</a:t>
                </a:r>
                <a:endParaRPr lang="ru-RU" b="1"/>
              </a:p>
            </p:txBody>
          </p:sp>
          <p:sp>
            <p:nvSpPr>
              <p:cNvPr id="32" name="Text Box 23"/>
              <p:cNvSpPr txBox="1">
                <a:spLocks noChangeArrowheads="1"/>
              </p:cNvSpPr>
              <p:nvPr/>
            </p:nvSpPr>
            <p:spPr bwMode="auto">
              <a:xfrm>
                <a:off x="3660" y="3291"/>
                <a:ext cx="254" cy="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en-US"/>
                  <a:t>U</a:t>
                </a:r>
                <a:r>
                  <a:rPr lang="ru-RU" baseline="-25000"/>
                  <a:t>3</a:t>
                </a:r>
                <a:endParaRPr lang="ru-RU" b="1"/>
              </a:p>
            </p:txBody>
          </p:sp>
          <p:sp>
            <p:nvSpPr>
              <p:cNvPr id="33" name="Text Box 24"/>
              <p:cNvSpPr txBox="1">
                <a:spLocks noChangeArrowheads="1"/>
              </p:cNvSpPr>
              <p:nvPr/>
            </p:nvSpPr>
            <p:spPr bwMode="auto">
              <a:xfrm>
                <a:off x="3866" y="3471"/>
                <a:ext cx="254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en-US"/>
                  <a:t>U</a:t>
                </a:r>
                <a:r>
                  <a:rPr lang="ru-RU" baseline="-25000"/>
                  <a:t>2</a:t>
                </a:r>
                <a:endParaRPr lang="ru-RU" b="1"/>
              </a:p>
            </p:txBody>
          </p:sp>
          <p:sp>
            <p:nvSpPr>
              <p:cNvPr id="34" name="Text Box 25"/>
              <p:cNvSpPr txBox="1">
                <a:spLocks noChangeArrowheads="1"/>
              </p:cNvSpPr>
              <p:nvPr/>
            </p:nvSpPr>
            <p:spPr bwMode="auto">
              <a:xfrm>
                <a:off x="4096" y="3606"/>
                <a:ext cx="254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en-US"/>
                  <a:t>U</a:t>
                </a:r>
                <a:r>
                  <a:rPr lang="ru-RU" baseline="-25000"/>
                  <a:t>1</a:t>
                </a:r>
                <a:endParaRPr lang="ru-RU" b="1"/>
              </a:p>
            </p:txBody>
          </p:sp>
          <p:sp>
            <p:nvSpPr>
              <p:cNvPr id="35" name="Text Box 26"/>
              <p:cNvSpPr txBox="1">
                <a:spLocks noChangeArrowheads="1"/>
              </p:cNvSpPr>
              <p:nvPr/>
            </p:nvSpPr>
            <p:spPr bwMode="auto">
              <a:xfrm>
                <a:off x="1516" y="2571"/>
                <a:ext cx="170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ru-RU"/>
                  <a:t>A</a:t>
                </a:r>
                <a:endParaRPr lang="ru-RU" b="1"/>
              </a:p>
            </p:txBody>
          </p:sp>
          <p:sp>
            <p:nvSpPr>
              <p:cNvPr id="36" name="Text Box 27"/>
              <p:cNvSpPr txBox="1">
                <a:spLocks noChangeArrowheads="1"/>
              </p:cNvSpPr>
              <p:nvPr/>
            </p:nvSpPr>
            <p:spPr bwMode="auto">
              <a:xfrm>
                <a:off x="1800" y="2702"/>
                <a:ext cx="169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ru-RU" dirty="0"/>
                  <a:t>C</a:t>
                </a:r>
                <a:endParaRPr lang="ru-RU" b="1" dirty="0"/>
              </a:p>
            </p:txBody>
          </p:sp>
          <p:sp>
            <p:nvSpPr>
              <p:cNvPr id="37" name="Text Box 28"/>
              <p:cNvSpPr txBox="1">
                <a:spLocks noChangeArrowheads="1"/>
              </p:cNvSpPr>
              <p:nvPr/>
            </p:nvSpPr>
            <p:spPr bwMode="auto">
              <a:xfrm>
                <a:off x="2410" y="2998"/>
                <a:ext cx="170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ru-RU"/>
                  <a:t>E</a:t>
                </a:r>
                <a:endParaRPr lang="ru-RU" b="1"/>
              </a:p>
            </p:txBody>
          </p:sp>
          <p:sp>
            <p:nvSpPr>
              <p:cNvPr id="38" name="Text Box 29"/>
              <p:cNvSpPr txBox="1">
                <a:spLocks noChangeArrowheads="1"/>
              </p:cNvSpPr>
              <p:nvPr/>
            </p:nvSpPr>
            <p:spPr bwMode="auto">
              <a:xfrm>
                <a:off x="3173" y="3372"/>
                <a:ext cx="172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ru-RU"/>
                  <a:t>D</a:t>
                </a:r>
                <a:endParaRPr lang="ru-RU" b="1"/>
              </a:p>
            </p:txBody>
          </p:sp>
          <p:sp>
            <p:nvSpPr>
              <p:cNvPr id="39" name="Text Box 30"/>
              <p:cNvSpPr txBox="1">
                <a:spLocks noChangeArrowheads="1"/>
              </p:cNvSpPr>
              <p:nvPr/>
            </p:nvSpPr>
            <p:spPr bwMode="auto">
              <a:xfrm>
                <a:off x="3609" y="3569"/>
                <a:ext cx="170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ru-RU"/>
                  <a:t>B</a:t>
                </a:r>
                <a:endParaRPr lang="ru-RU" b="1"/>
              </a:p>
            </p:txBody>
          </p:sp>
          <p:sp>
            <p:nvSpPr>
              <p:cNvPr id="40" name="Text Box 31"/>
              <p:cNvSpPr txBox="1">
                <a:spLocks noChangeArrowheads="1"/>
              </p:cNvSpPr>
              <p:nvPr/>
            </p:nvSpPr>
            <p:spPr bwMode="auto">
              <a:xfrm>
                <a:off x="4626" y="3901"/>
                <a:ext cx="182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en-US" sz="2000" b="1"/>
                  <a:t>X</a:t>
                </a:r>
                <a:endParaRPr lang="ru-RU" sz="2000" b="1"/>
              </a:p>
            </p:txBody>
          </p:sp>
          <p:sp>
            <p:nvSpPr>
              <p:cNvPr id="41" name="Text Box 32"/>
              <p:cNvSpPr txBox="1">
                <a:spLocks noChangeArrowheads="1"/>
              </p:cNvSpPr>
              <p:nvPr/>
            </p:nvSpPr>
            <p:spPr bwMode="auto">
              <a:xfrm>
                <a:off x="2325" y="3894"/>
                <a:ext cx="255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en-US" sz="2000"/>
                  <a:t>X</a:t>
                </a:r>
                <a:r>
                  <a:rPr lang="ru-RU" sz="2000" baseline="-25000"/>
                  <a:t>E</a:t>
                </a:r>
                <a:endParaRPr lang="ru-RU" b="1"/>
              </a:p>
            </p:txBody>
          </p:sp>
          <p:sp>
            <p:nvSpPr>
              <p:cNvPr id="42" name="Text Box 33"/>
              <p:cNvSpPr txBox="1">
                <a:spLocks noChangeArrowheads="1"/>
              </p:cNvSpPr>
              <p:nvPr/>
            </p:nvSpPr>
            <p:spPr bwMode="auto">
              <a:xfrm>
                <a:off x="1139" y="2387"/>
                <a:ext cx="193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en-US" sz="2000" b="1"/>
                  <a:t>Y</a:t>
                </a:r>
                <a:endParaRPr lang="ru-RU" sz="2000" b="1"/>
              </a:p>
            </p:txBody>
          </p:sp>
          <p:sp>
            <p:nvSpPr>
              <p:cNvPr id="43" name="Text Box 34"/>
              <p:cNvSpPr txBox="1">
                <a:spLocks noChangeArrowheads="1"/>
              </p:cNvSpPr>
              <p:nvPr/>
            </p:nvSpPr>
            <p:spPr bwMode="auto">
              <a:xfrm>
                <a:off x="1066" y="3045"/>
                <a:ext cx="266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en-US"/>
                  <a:t>Y</a:t>
                </a:r>
                <a:r>
                  <a:rPr lang="ru-RU" baseline="-25000"/>
                  <a:t>E</a:t>
                </a:r>
                <a:endParaRPr lang="ru-RU" b="1"/>
              </a:p>
            </p:txBody>
          </p:sp>
          <p:sp>
            <p:nvSpPr>
              <p:cNvPr id="44" name="Text Box 35"/>
              <p:cNvSpPr txBox="1">
                <a:spLocks noChangeArrowheads="1"/>
              </p:cNvSpPr>
              <p:nvPr/>
            </p:nvSpPr>
            <p:spPr bwMode="auto">
              <a:xfrm>
                <a:off x="1248" y="3890"/>
                <a:ext cx="181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ru-RU" sz="2000" b="1"/>
                  <a:t>0</a:t>
                </a:r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3629" y="1366"/>
              <a:ext cx="1292" cy="884"/>
              <a:chOff x="3538" y="1389"/>
              <a:chExt cx="1292" cy="884"/>
            </a:xfrm>
          </p:grpSpPr>
          <p:sp>
            <p:nvSpPr>
              <p:cNvPr id="11" name="AutoShape 37"/>
              <p:cNvSpPr>
                <a:spLocks noChangeAspect="1" noChangeArrowheads="1" noTextEdit="1"/>
              </p:cNvSpPr>
              <p:nvPr/>
            </p:nvSpPr>
            <p:spPr bwMode="auto">
              <a:xfrm>
                <a:off x="3538" y="1389"/>
                <a:ext cx="1292" cy="884"/>
              </a:xfrm>
              <a:prstGeom prst="rect">
                <a:avLst/>
              </a:prstGeom>
              <a:solidFill>
                <a:srgbClr val="FFFF99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Rectangle 39"/>
              <p:cNvSpPr>
                <a:spLocks noChangeArrowheads="1"/>
              </p:cNvSpPr>
              <p:nvPr/>
            </p:nvSpPr>
            <p:spPr bwMode="auto">
              <a:xfrm>
                <a:off x="3935" y="1750"/>
                <a:ext cx="34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1700">
                    <a:solidFill>
                      <a:srgbClr val="000000"/>
                    </a:solidFill>
                    <a:latin typeface="Times New Roman" pitchFamily="18" charset="0"/>
                  </a:rPr>
                  <a:t>,</a:t>
                </a:r>
                <a:endParaRPr lang="ru-RU"/>
              </a:p>
            </p:txBody>
          </p:sp>
          <p:sp>
            <p:nvSpPr>
              <p:cNvPr id="13" name="Rectangle 40"/>
              <p:cNvSpPr>
                <a:spLocks noChangeArrowheads="1"/>
              </p:cNvSpPr>
              <p:nvPr/>
            </p:nvSpPr>
            <p:spPr bwMode="auto">
              <a:xfrm>
                <a:off x="4354" y="1412"/>
                <a:ext cx="41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3000">
                    <a:solidFill>
                      <a:srgbClr val="000000"/>
                    </a:solidFill>
                    <a:latin typeface="Times New Roman" pitchFamily="18" charset="0"/>
                  </a:rPr>
                  <a:t>max</a:t>
                </a:r>
                <a:endParaRPr lang="ru-RU"/>
              </a:p>
            </p:txBody>
          </p:sp>
          <p:sp>
            <p:nvSpPr>
              <p:cNvPr id="14" name="Rectangle 41"/>
              <p:cNvSpPr>
                <a:spLocks noChangeArrowheads="1"/>
              </p:cNvSpPr>
              <p:nvPr/>
            </p:nvSpPr>
            <p:spPr bwMode="auto">
              <a:xfrm>
                <a:off x="3901" y="1706"/>
                <a:ext cx="159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700" i="1">
                    <a:solidFill>
                      <a:srgbClr val="000000"/>
                    </a:solidFill>
                    <a:latin typeface="Times New Roman" pitchFamily="18" charset="0"/>
                  </a:rPr>
                  <a:t>XY</a:t>
                </a:r>
                <a:endParaRPr lang="ru-RU"/>
              </a:p>
            </p:txBody>
          </p:sp>
          <p:sp>
            <p:nvSpPr>
              <p:cNvPr id="15" name="Rectangle 42"/>
              <p:cNvSpPr>
                <a:spLocks noChangeArrowheads="1"/>
              </p:cNvSpPr>
              <p:nvPr/>
            </p:nvSpPr>
            <p:spPr bwMode="auto">
              <a:xfrm>
                <a:off x="3651" y="1434"/>
                <a:ext cx="72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3000" i="1">
                    <a:solidFill>
                      <a:srgbClr val="000000"/>
                    </a:solidFill>
                    <a:latin typeface="Times New Roman" pitchFamily="18" charset="0"/>
                  </a:rPr>
                  <a:t>TU </a:t>
                </a:r>
                <a:r>
                  <a:rPr lang="en-US" sz="3000" i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→</a:t>
                </a:r>
                <a:r>
                  <a:rPr lang="en-US" sz="3000" i="1">
                    <a:solidFill>
                      <a:srgbClr val="000000"/>
                    </a:solidFill>
                    <a:latin typeface="Times New Roman" pitchFamily="18" charset="0"/>
                  </a:rPr>
                  <a:t>  </a:t>
                </a:r>
                <a:endParaRPr lang="ru-RU"/>
              </a:p>
            </p:txBody>
          </p:sp>
          <p:sp>
            <p:nvSpPr>
              <p:cNvPr id="16" name="Rectangle 43"/>
              <p:cNvSpPr>
                <a:spLocks noChangeArrowheads="1"/>
              </p:cNvSpPr>
              <p:nvPr/>
            </p:nvSpPr>
            <p:spPr bwMode="auto">
              <a:xfrm>
                <a:off x="3628" y="1933"/>
                <a:ext cx="74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3000" i="1">
                    <a:solidFill>
                      <a:srgbClr val="000000"/>
                    </a:solidFill>
                    <a:latin typeface="Times New Roman" pitchFamily="18" charset="0"/>
                  </a:rPr>
                  <a:t>I=</a:t>
                </a:r>
                <a:r>
                  <a:rPr lang="ru-RU" sz="3000" i="1">
                    <a:solidFill>
                      <a:srgbClr val="000000"/>
                    </a:solidFill>
                    <a:latin typeface="Times New Roman" pitchFamily="18" charset="0"/>
                  </a:rPr>
                  <a:t>const</a:t>
                </a:r>
                <a:endParaRPr lang="ru-RU"/>
              </a:p>
            </p:txBody>
          </p:sp>
        </p:grpSp>
      </p:grpSp>
      <p:sp>
        <p:nvSpPr>
          <p:cNvPr id="45" name="Прямоугольник 44"/>
          <p:cNvSpPr/>
          <p:nvPr/>
        </p:nvSpPr>
        <p:spPr>
          <a:xfrm>
            <a:off x="482544" y="1340768"/>
            <a:ext cx="8215425" cy="40011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 smtClean="0">
                <a:latin typeface="Tahoma" pitchFamily="34" charset="0"/>
                <a:cs typeface="Tahoma" pitchFamily="34" charset="0"/>
              </a:rPr>
              <a:t>Максимизация полезности</a:t>
            </a:r>
            <a:endParaRPr lang="ru-RU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911171" y="6201308"/>
            <a:ext cx="7405245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Рис. 5.7. </a:t>
            </a:r>
            <a:r>
              <a:rPr lang="ru-RU" dirty="0" smtClean="0">
                <a:latin typeface="Arial" charset="0"/>
              </a:rPr>
              <a:t>Оптимальный выбор потребителя (максимум полезности)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482543" y="1412776"/>
            <a:ext cx="8215425" cy="40011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 smtClean="0">
                <a:latin typeface="Tahoma" pitchFamily="34" charset="0"/>
                <a:cs typeface="Tahoma" pitchFamily="34" charset="0"/>
              </a:rPr>
              <a:t>Минимизация затрат</a:t>
            </a:r>
            <a:endParaRPr lang="ru-RU" sz="2000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46" name="Group 41"/>
          <p:cNvGrpSpPr>
            <a:grpSpLocks/>
          </p:cNvGrpSpPr>
          <p:nvPr/>
        </p:nvGrpSpPr>
        <p:grpSpPr bwMode="auto">
          <a:xfrm>
            <a:off x="1259753" y="2084376"/>
            <a:ext cx="6659562" cy="3960812"/>
            <a:chOff x="771" y="1275"/>
            <a:chExt cx="4195" cy="2495"/>
          </a:xfrm>
        </p:grpSpPr>
        <p:sp>
          <p:nvSpPr>
            <p:cNvPr id="47" name="Line 5"/>
            <p:cNvSpPr>
              <a:spLocks noChangeShapeType="1"/>
            </p:cNvSpPr>
            <p:nvPr/>
          </p:nvSpPr>
          <p:spPr bwMode="auto">
            <a:xfrm flipV="1">
              <a:off x="1318" y="1516"/>
              <a:ext cx="0" cy="1856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6"/>
            <p:cNvSpPr>
              <a:spLocks noChangeShapeType="1"/>
            </p:cNvSpPr>
            <p:nvPr/>
          </p:nvSpPr>
          <p:spPr bwMode="auto">
            <a:xfrm>
              <a:off x="1315" y="3372"/>
              <a:ext cx="3322" cy="0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Arc 7"/>
            <p:cNvSpPr>
              <a:spLocks/>
            </p:cNvSpPr>
            <p:nvPr/>
          </p:nvSpPr>
          <p:spPr bwMode="auto">
            <a:xfrm flipH="1" flipV="1">
              <a:off x="1606" y="1431"/>
              <a:ext cx="2403" cy="1472"/>
            </a:xfrm>
            <a:custGeom>
              <a:avLst/>
              <a:gdLst>
                <a:gd name="T0" fmla="*/ 0 w 21556"/>
                <a:gd name="T1" fmla="*/ 0 h 21600"/>
                <a:gd name="T2" fmla="*/ 2403 w 21556"/>
                <a:gd name="T3" fmla="*/ 1378 h 21600"/>
                <a:gd name="T4" fmla="*/ 0 w 21556"/>
                <a:gd name="T5" fmla="*/ 1472 h 21600"/>
                <a:gd name="T6" fmla="*/ 0 60000 65536"/>
                <a:gd name="T7" fmla="*/ 0 60000 65536"/>
                <a:gd name="T8" fmla="*/ 0 60000 65536"/>
                <a:gd name="T9" fmla="*/ 0 w 21556"/>
                <a:gd name="T10" fmla="*/ 0 h 21600"/>
                <a:gd name="T11" fmla="*/ 21556 w 2155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56" h="21600" fill="none" extrusionOk="0">
                  <a:moveTo>
                    <a:pt x="-1" y="0"/>
                  </a:moveTo>
                  <a:cubicBezTo>
                    <a:pt x="11396" y="0"/>
                    <a:pt x="20831" y="8853"/>
                    <a:pt x="21556" y="20226"/>
                  </a:cubicBezTo>
                </a:path>
                <a:path w="21556" h="21600" stroke="0" extrusionOk="0">
                  <a:moveTo>
                    <a:pt x="-1" y="0"/>
                  </a:moveTo>
                  <a:cubicBezTo>
                    <a:pt x="11396" y="0"/>
                    <a:pt x="20831" y="8853"/>
                    <a:pt x="21556" y="2022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0" name="Line 8"/>
            <p:cNvSpPr>
              <a:spLocks noChangeShapeType="1"/>
            </p:cNvSpPr>
            <p:nvPr/>
          </p:nvSpPr>
          <p:spPr bwMode="auto">
            <a:xfrm>
              <a:off x="1318" y="1876"/>
              <a:ext cx="2425" cy="149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9"/>
            <p:cNvSpPr>
              <a:spLocks noChangeShapeType="1"/>
            </p:cNvSpPr>
            <p:nvPr/>
          </p:nvSpPr>
          <p:spPr bwMode="auto">
            <a:xfrm flipH="1">
              <a:off x="1330" y="2494"/>
              <a:ext cx="971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Line 10"/>
            <p:cNvSpPr>
              <a:spLocks noChangeShapeType="1"/>
            </p:cNvSpPr>
            <p:nvPr/>
          </p:nvSpPr>
          <p:spPr bwMode="auto">
            <a:xfrm>
              <a:off x="2326" y="2494"/>
              <a:ext cx="0" cy="87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Oval 11"/>
            <p:cNvSpPr>
              <a:spLocks noChangeArrowheads="1"/>
            </p:cNvSpPr>
            <p:nvPr/>
          </p:nvSpPr>
          <p:spPr bwMode="auto">
            <a:xfrm>
              <a:off x="2301" y="2466"/>
              <a:ext cx="49" cy="4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4" name="Text Box 12"/>
            <p:cNvSpPr txBox="1">
              <a:spLocks noChangeArrowheads="1"/>
            </p:cNvSpPr>
            <p:nvPr/>
          </p:nvSpPr>
          <p:spPr bwMode="auto">
            <a:xfrm>
              <a:off x="4029" y="2765"/>
              <a:ext cx="254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en-US"/>
                <a:t>U</a:t>
              </a:r>
              <a:endParaRPr lang="ru-RU" b="1"/>
            </a:p>
          </p:txBody>
        </p:sp>
        <p:sp>
          <p:nvSpPr>
            <p:cNvPr id="55" name="Text Box 13"/>
            <p:cNvSpPr txBox="1">
              <a:spLocks noChangeArrowheads="1"/>
            </p:cNvSpPr>
            <p:nvPr/>
          </p:nvSpPr>
          <p:spPr bwMode="auto">
            <a:xfrm>
              <a:off x="1691" y="1394"/>
              <a:ext cx="169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ru-RU"/>
                <a:t>A</a:t>
              </a:r>
              <a:endParaRPr lang="ru-RU" b="1"/>
            </a:p>
          </p:txBody>
        </p:sp>
        <p:sp>
          <p:nvSpPr>
            <p:cNvPr id="56" name="Text Box 14"/>
            <p:cNvSpPr txBox="1">
              <a:spLocks noChangeArrowheads="1"/>
            </p:cNvSpPr>
            <p:nvPr/>
          </p:nvSpPr>
          <p:spPr bwMode="auto">
            <a:xfrm>
              <a:off x="2129" y="2521"/>
              <a:ext cx="170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ru-RU"/>
                <a:t>E</a:t>
              </a:r>
              <a:endParaRPr lang="ru-RU" b="1"/>
            </a:p>
          </p:txBody>
        </p:sp>
        <p:sp>
          <p:nvSpPr>
            <p:cNvPr id="57" name="Text Box 15"/>
            <p:cNvSpPr txBox="1">
              <a:spLocks noChangeArrowheads="1"/>
            </p:cNvSpPr>
            <p:nvPr/>
          </p:nvSpPr>
          <p:spPr bwMode="auto">
            <a:xfrm>
              <a:off x="3723" y="2657"/>
              <a:ext cx="170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ru-RU"/>
                <a:t>B</a:t>
              </a:r>
              <a:endParaRPr lang="ru-RU" b="1"/>
            </a:p>
          </p:txBody>
        </p:sp>
        <p:sp>
          <p:nvSpPr>
            <p:cNvPr id="58" name="Text Box 16"/>
            <p:cNvSpPr txBox="1">
              <a:spLocks noChangeArrowheads="1"/>
            </p:cNvSpPr>
            <p:nvPr/>
          </p:nvSpPr>
          <p:spPr bwMode="auto">
            <a:xfrm>
              <a:off x="4559" y="3466"/>
              <a:ext cx="182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en-US" sz="2000" b="1"/>
                <a:t>X</a:t>
              </a:r>
              <a:endParaRPr lang="ru-RU" sz="2000" b="1"/>
            </a:p>
          </p:txBody>
        </p:sp>
        <p:sp>
          <p:nvSpPr>
            <p:cNvPr id="59" name="Text Box 17"/>
            <p:cNvSpPr txBox="1">
              <a:spLocks noChangeArrowheads="1"/>
            </p:cNvSpPr>
            <p:nvPr/>
          </p:nvSpPr>
          <p:spPr bwMode="auto">
            <a:xfrm>
              <a:off x="2258" y="3456"/>
              <a:ext cx="254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en-US" sz="2000"/>
                <a:t>X</a:t>
              </a:r>
              <a:r>
                <a:rPr lang="ru-RU" sz="2000" baseline="-25000"/>
                <a:t>E</a:t>
              </a:r>
              <a:endParaRPr lang="ru-RU" b="1"/>
            </a:p>
          </p:txBody>
        </p:sp>
        <p:sp>
          <p:nvSpPr>
            <p:cNvPr id="60" name="Text Box 18"/>
            <p:cNvSpPr txBox="1">
              <a:spLocks noChangeArrowheads="1"/>
            </p:cNvSpPr>
            <p:nvPr/>
          </p:nvSpPr>
          <p:spPr bwMode="auto">
            <a:xfrm>
              <a:off x="1071" y="1495"/>
              <a:ext cx="193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en-US" sz="2000" b="1"/>
                <a:t>Y</a:t>
              </a:r>
              <a:endParaRPr lang="ru-RU" sz="2000" b="1"/>
            </a:p>
          </p:txBody>
        </p:sp>
        <p:sp>
          <p:nvSpPr>
            <p:cNvPr id="61" name="Text Box 19"/>
            <p:cNvSpPr txBox="1">
              <a:spLocks noChangeArrowheads="1"/>
            </p:cNvSpPr>
            <p:nvPr/>
          </p:nvSpPr>
          <p:spPr bwMode="auto">
            <a:xfrm>
              <a:off x="998" y="2397"/>
              <a:ext cx="266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en-US"/>
                <a:t>Y</a:t>
              </a:r>
              <a:r>
                <a:rPr lang="ru-RU" baseline="-25000"/>
                <a:t>E</a:t>
              </a:r>
              <a:endParaRPr lang="ru-RU" b="1"/>
            </a:p>
          </p:txBody>
        </p:sp>
        <p:sp>
          <p:nvSpPr>
            <p:cNvPr id="62" name="Text Box 20"/>
            <p:cNvSpPr txBox="1">
              <a:spLocks noChangeArrowheads="1"/>
            </p:cNvSpPr>
            <p:nvPr/>
          </p:nvSpPr>
          <p:spPr bwMode="auto">
            <a:xfrm>
              <a:off x="1180" y="3451"/>
              <a:ext cx="181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ru-RU" sz="2000" b="1"/>
                <a:t>0</a:t>
              </a:r>
            </a:p>
          </p:txBody>
        </p:sp>
        <p:sp>
          <p:nvSpPr>
            <p:cNvPr id="63" name="Line 21"/>
            <p:cNvSpPr>
              <a:spLocks noChangeShapeType="1"/>
            </p:cNvSpPr>
            <p:nvPr/>
          </p:nvSpPr>
          <p:spPr bwMode="auto">
            <a:xfrm>
              <a:off x="1323" y="1736"/>
              <a:ext cx="2674" cy="164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Oval 22"/>
            <p:cNvSpPr>
              <a:spLocks noChangeArrowheads="1"/>
            </p:cNvSpPr>
            <p:nvPr/>
          </p:nvSpPr>
          <p:spPr bwMode="auto">
            <a:xfrm>
              <a:off x="1793" y="2013"/>
              <a:ext cx="48" cy="4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5" name="Oval 23"/>
            <p:cNvSpPr>
              <a:spLocks noChangeArrowheads="1"/>
            </p:cNvSpPr>
            <p:nvPr/>
          </p:nvSpPr>
          <p:spPr bwMode="auto">
            <a:xfrm>
              <a:off x="2997" y="2748"/>
              <a:ext cx="48" cy="4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6" name="Line 24"/>
            <p:cNvSpPr>
              <a:spLocks noChangeShapeType="1"/>
            </p:cNvSpPr>
            <p:nvPr/>
          </p:nvSpPr>
          <p:spPr bwMode="auto">
            <a:xfrm>
              <a:off x="1555" y="1535"/>
              <a:ext cx="2997" cy="18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Oval 25"/>
            <p:cNvSpPr>
              <a:spLocks noChangeArrowheads="1"/>
            </p:cNvSpPr>
            <p:nvPr/>
          </p:nvSpPr>
          <p:spPr bwMode="auto">
            <a:xfrm>
              <a:off x="3745" y="2868"/>
              <a:ext cx="49" cy="4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8" name="Oval 26"/>
            <p:cNvSpPr>
              <a:spLocks noChangeArrowheads="1"/>
            </p:cNvSpPr>
            <p:nvPr/>
          </p:nvSpPr>
          <p:spPr bwMode="auto">
            <a:xfrm>
              <a:off x="1589" y="1546"/>
              <a:ext cx="49" cy="4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9" name="Text Box 27"/>
            <p:cNvSpPr txBox="1">
              <a:spLocks noChangeArrowheads="1"/>
            </p:cNvSpPr>
            <p:nvPr/>
          </p:nvSpPr>
          <p:spPr bwMode="auto">
            <a:xfrm>
              <a:off x="1822" y="1809"/>
              <a:ext cx="169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ru-RU"/>
                <a:t>C</a:t>
              </a:r>
              <a:endParaRPr lang="ru-RU" b="1"/>
            </a:p>
          </p:txBody>
        </p:sp>
        <p:sp>
          <p:nvSpPr>
            <p:cNvPr id="70" name="Text Box 28"/>
            <p:cNvSpPr txBox="1">
              <a:spLocks noChangeArrowheads="1"/>
            </p:cNvSpPr>
            <p:nvPr/>
          </p:nvSpPr>
          <p:spPr bwMode="auto">
            <a:xfrm>
              <a:off x="3023" y="2552"/>
              <a:ext cx="170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ru-RU"/>
                <a:t>D</a:t>
              </a:r>
              <a:endParaRPr lang="ru-RU" b="1"/>
            </a:p>
          </p:txBody>
        </p:sp>
        <p:sp>
          <p:nvSpPr>
            <p:cNvPr id="71" name="Rectangle 30"/>
            <p:cNvSpPr>
              <a:spLocks noChangeArrowheads="1"/>
            </p:cNvSpPr>
            <p:nvPr/>
          </p:nvSpPr>
          <p:spPr bwMode="auto">
            <a:xfrm>
              <a:off x="771" y="1275"/>
              <a:ext cx="4195" cy="24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000" tIns="10800" rIns="18000" bIns="10800" anchor="ctr">
              <a:spAutoFit/>
            </a:bodyPr>
            <a:lstStyle/>
            <a:p>
              <a:endParaRPr lang="uk-UA"/>
            </a:p>
          </p:txBody>
        </p:sp>
        <p:grpSp>
          <p:nvGrpSpPr>
            <p:cNvPr id="72" name="Group 40"/>
            <p:cNvGrpSpPr>
              <a:grpSpLocks/>
            </p:cNvGrpSpPr>
            <p:nvPr/>
          </p:nvGrpSpPr>
          <p:grpSpPr bwMode="auto">
            <a:xfrm>
              <a:off x="3832" y="1366"/>
              <a:ext cx="1044" cy="753"/>
              <a:chOff x="3492" y="1412"/>
              <a:chExt cx="1044" cy="753"/>
            </a:xfrm>
          </p:grpSpPr>
          <p:sp>
            <p:nvSpPr>
              <p:cNvPr id="73" name="AutoShape 32"/>
              <p:cNvSpPr>
                <a:spLocks noChangeAspect="1" noChangeArrowheads="1" noTextEdit="1"/>
              </p:cNvSpPr>
              <p:nvPr/>
            </p:nvSpPr>
            <p:spPr bwMode="auto">
              <a:xfrm>
                <a:off x="3492" y="1412"/>
                <a:ext cx="1044" cy="753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Rectangle 34"/>
              <p:cNvSpPr>
                <a:spLocks noChangeArrowheads="1"/>
              </p:cNvSpPr>
              <p:nvPr/>
            </p:nvSpPr>
            <p:spPr bwMode="auto">
              <a:xfrm>
                <a:off x="3803" y="1644"/>
                <a:ext cx="31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1600">
                    <a:solidFill>
                      <a:srgbClr val="000000"/>
                    </a:solidFill>
                    <a:latin typeface="Times New Roman" pitchFamily="18" charset="0"/>
                  </a:rPr>
                  <a:t>,</a:t>
                </a:r>
                <a:endParaRPr lang="ru-RU"/>
              </a:p>
            </p:txBody>
          </p:sp>
          <p:sp>
            <p:nvSpPr>
              <p:cNvPr id="75" name="Rectangle 35"/>
              <p:cNvSpPr>
                <a:spLocks noChangeArrowheads="1"/>
              </p:cNvSpPr>
              <p:nvPr/>
            </p:nvSpPr>
            <p:spPr bwMode="auto">
              <a:xfrm>
                <a:off x="4037" y="1434"/>
                <a:ext cx="348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>
                    <a:solidFill>
                      <a:srgbClr val="000000"/>
                    </a:solidFill>
                    <a:latin typeface="Times New Roman" pitchFamily="18" charset="0"/>
                  </a:rPr>
                  <a:t>min</a:t>
                </a:r>
                <a:endParaRPr lang="ru-RU"/>
              </a:p>
            </p:txBody>
          </p:sp>
          <p:sp>
            <p:nvSpPr>
              <p:cNvPr id="76" name="Rectangle 36"/>
              <p:cNvSpPr>
                <a:spLocks noChangeArrowheads="1"/>
              </p:cNvSpPr>
              <p:nvPr/>
            </p:nvSpPr>
            <p:spPr bwMode="auto">
              <a:xfrm>
                <a:off x="3656" y="1644"/>
                <a:ext cx="181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i="1">
                    <a:solidFill>
                      <a:srgbClr val="000000"/>
                    </a:solidFill>
                    <a:latin typeface="Times New Roman" pitchFamily="18" charset="0"/>
                  </a:rPr>
                  <a:t>X,Y</a:t>
                </a:r>
                <a:endParaRPr lang="ru-RU"/>
              </a:p>
            </p:txBody>
          </p:sp>
          <p:sp>
            <p:nvSpPr>
              <p:cNvPr id="77" name="Rectangle 37"/>
              <p:cNvSpPr>
                <a:spLocks noChangeArrowheads="1"/>
              </p:cNvSpPr>
              <p:nvPr/>
            </p:nvSpPr>
            <p:spPr bwMode="auto">
              <a:xfrm>
                <a:off x="3583" y="1434"/>
                <a:ext cx="386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2800" i="1">
                    <a:solidFill>
                      <a:srgbClr val="000000"/>
                    </a:solidFill>
                    <a:latin typeface="Times New Roman" pitchFamily="18" charset="0"/>
                  </a:rPr>
                  <a:t>I </a:t>
                </a:r>
                <a:r>
                  <a:rPr lang="en-US" sz="2800" i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→</a:t>
                </a:r>
                <a:endParaRPr lang="ru-RU"/>
              </a:p>
            </p:txBody>
          </p:sp>
          <p:sp>
            <p:nvSpPr>
              <p:cNvPr id="78" name="Rectangle 38"/>
              <p:cNvSpPr>
                <a:spLocks noChangeArrowheads="1"/>
              </p:cNvSpPr>
              <p:nvPr/>
            </p:nvSpPr>
            <p:spPr bwMode="auto">
              <a:xfrm>
                <a:off x="3515" y="1820"/>
                <a:ext cx="910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800" i="1">
                    <a:solidFill>
                      <a:srgbClr val="000000"/>
                    </a:solidFill>
                    <a:latin typeface="Times New Roman" pitchFamily="18" charset="0"/>
                  </a:rPr>
                  <a:t>TU=</a:t>
                </a:r>
                <a:r>
                  <a:rPr lang="ru-RU" sz="2800" i="1">
                    <a:solidFill>
                      <a:srgbClr val="000000"/>
                    </a:solidFill>
                    <a:latin typeface="Times New Roman" pitchFamily="18" charset="0"/>
                  </a:rPr>
                  <a:t>const</a:t>
                </a:r>
                <a:endParaRPr lang="ru-RU"/>
              </a:p>
            </p:txBody>
          </p:sp>
        </p:grpSp>
      </p:grpSp>
      <p:sp>
        <p:nvSpPr>
          <p:cNvPr id="39" name="Rectangle 1"/>
          <p:cNvSpPr>
            <a:spLocks noChangeArrowheads="1"/>
          </p:cNvSpPr>
          <p:nvPr/>
        </p:nvSpPr>
        <p:spPr bwMode="auto">
          <a:xfrm>
            <a:off x="1138018" y="6201308"/>
            <a:ext cx="6854362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uk-UA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Рис. </a:t>
            </a:r>
            <a:r>
              <a:rPr kumimoji="0" lang="uk-UA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5.8. </a:t>
            </a:r>
            <a:r>
              <a:rPr lang="ru-RU" dirty="0">
                <a:latin typeface="Arial" charset="0"/>
              </a:rPr>
              <a:t>Оптимальный выбор потребителя </a:t>
            </a:r>
            <a:r>
              <a:rPr lang="ru-RU" dirty="0" smtClean="0">
                <a:latin typeface="Arial" charset="0"/>
              </a:rPr>
              <a:t> </a:t>
            </a:r>
            <a:r>
              <a:rPr lang="uk-UA" dirty="0" smtClean="0">
                <a:latin typeface="Arial" charset="0"/>
              </a:rPr>
              <a:t>(</a:t>
            </a:r>
            <a:r>
              <a:rPr lang="ru-RU" dirty="0" smtClean="0">
                <a:latin typeface="Arial" charset="0"/>
              </a:rPr>
              <a:t>минимум</a:t>
            </a:r>
            <a:r>
              <a:rPr lang="uk-UA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>затрат</a:t>
            </a:r>
            <a:r>
              <a:rPr lang="uk-UA" dirty="0" smtClean="0">
                <a:latin typeface="Arial" charset="0"/>
              </a:rPr>
              <a:t>)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56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marL="990600" lvl="1" indent="-5334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b="1" dirty="0" smtClean="0">
                <a:latin typeface="+mj-lt"/>
                <a:ea typeface="+mj-ea"/>
                <a:cs typeface="+mj-cs"/>
              </a:rPr>
              <a:t>Оптимум</a:t>
            </a:r>
            <a:r>
              <a:rPr lang="uk-UA" b="1" dirty="0" smtClean="0">
                <a:latin typeface="+mj-lt"/>
                <a:ea typeface="+mj-ea"/>
                <a:cs typeface="+mj-cs"/>
              </a:rPr>
              <a:t> </a:t>
            </a:r>
            <a:r>
              <a:rPr lang="ru-RU" b="1" dirty="0" smtClean="0">
                <a:latin typeface="+mj-lt"/>
                <a:ea typeface="+mj-ea"/>
                <a:cs typeface="+mj-cs"/>
              </a:rPr>
              <a:t>потребителя</a:t>
            </a:r>
            <a:endParaRPr lang="ru-RU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2</a:t>
            </a:fld>
            <a:endParaRPr lang="ru-RU" dirty="0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b="1" dirty="0" smtClean="0"/>
              <a:t>Аксиомы</a:t>
            </a:r>
            <a:r>
              <a:rPr lang="uk-UA" b="1" dirty="0" smtClean="0"/>
              <a:t> ординализма</a:t>
            </a:r>
            <a:endParaRPr lang="ru-RU" b="1" dirty="0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solidFill>
                  <a:schemeClr val="bg1"/>
                </a:solidFill>
              </a:rPr>
              <a:t>© П.Г. Банщиков </a:t>
            </a:r>
          </a:p>
        </p:txBody>
      </p:sp>
      <p:graphicFrame>
        <p:nvGraphicFramePr>
          <p:cNvPr id="43" name="Схема 42"/>
          <p:cNvGraphicFramePr/>
          <p:nvPr>
            <p:extLst>
              <p:ext uri="{D42A27DB-BD31-4B8C-83A1-F6EECF244321}">
                <p14:modId xmlns:p14="http://schemas.microsoft.com/office/powerpoint/2010/main" val="3724852031"/>
              </p:ext>
            </p:extLst>
          </p:nvPr>
        </p:nvGraphicFramePr>
        <p:xfrm>
          <a:off x="885022" y="2024845"/>
          <a:ext cx="7647418" cy="450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77704" y="1495344"/>
            <a:ext cx="8215425" cy="40011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cs typeface="Tahoma" pitchFamily="34" charset="0"/>
              </a:rPr>
              <a:t>Порядковая концепция полезности</a:t>
            </a:r>
            <a:endParaRPr lang="ru-RU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482544" y="1376772"/>
            <a:ext cx="8215425" cy="40011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/>
              <a:t>Условия оптимального выбора потребителя</a:t>
            </a:r>
            <a:endParaRPr lang="ru-RU" sz="2000" b="1" dirty="0"/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2051050" y="5301208"/>
            <a:ext cx="5076825" cy="954107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2800" b="1" dirty="0" smtClean="0"/>
              <a:t>РАВНОВЕСИЕ ПОТРЕБИТЕЛЯ</a:t>
            </a:r>
            <a:endParaRPr lang="ru-RU" sz="2800" b="1" dirty="0"/>
          </a:p>
        </p:txBody>
      </p:sp>
      <p:sp>
        <p:nvSpPr>
          <p:cNvPr id="42" name="AutoShape 9"/>
          <p:cNvSpPr>
            <a:spLocks noChangeArrowheads="1"/>
          </p:cNvSpPr>
          <p:nvPr/>
        </p:nvSpPr>
        <p:spPr bwMode="auto">
          <a:xfrm>
            <a:off x="3408363" y="4005064"/>
            <a:ext cx="2351088" cy="1008063"/>
          </a:xfrm>
          <a:prstGeom prst="downArrowCallout">
            <a:avLst>
              <a:gd name="adj1" fmla="val 58415"/>
              <a:gd name="adj2" fmla="val 58307"/>
              <a:gd name="adj3" fmla="val 24898"/>
              <a:gd name="adj4" fmla="val 46569"/>
            </a:avLst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graphicFrame>
        <p:nvGraphicFramePr>
          <p:cNvPr id="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6400059"/>
              </p:ext>
            </p:extLst>
          </p:nvPr>
        </p:nvGraphicFramePr>
        <p:xfrm>
          <a:off x="1942456" y="2276872"/>
          <a:ext cx="5331506" cy="1347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86" name="Формула" r:id="rId4" imgW="2654300" imgH="901700" progId="Equation.3">
                  <p:embed/>
                </p:oleObj>
              </mc:Choice>
              <mc:Fallback>
                <p:oleObj name="Формула" r:id="rId4" imgW="2654300" imgH="9017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2456" y="2276872"/>
                        <a:ext cx="5331506" cy="1347176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EFD1"/>
                          </a:gs>
                          <a:gs pos="64999">
                            <a:srgbClr val="F0EBD5"/>
                          </a:gs>
                          <a:gs pos="100000">
                            <a:srgbClr val="D1C39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56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marL="990600" lvl="1" indent="-5334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b="1" dirty="0" smtClean="0">
                <a:latin typeface="+mj-lt"/>
                <a:ea typeface="+mj-ea"/>
                <a:cs typeface="+mj-cs"/>
              </a:rPr>
              <a:t>Оптимум</a:t>
            </a:r>
            <a:r>
              <a:rPr lang="uk-UA" b="1" dirty="0" smtClean="0">
                <a:latin typeface="+mj-lt"/>
                <a:ea typeface="+mj-ea"/>
                <a:cs typeface="+mj-cs"/>
              </a:rPr>
              <a:t> </a:t>
            </a:r>
            <a:r>
              <a:rPr lang="ru-RU" b="1" dirty="0" smtClean="0">
                <a:latin typeface="+mj-lt"/>
                <a:ea typeface="+mj-ea"/>
                <a:cs typeface="+mj-cs"/>
              </a:rPr>
              <a:t>потребителя</a:t>
            </a:r>
            <a:endParaRPr lang="ru-RU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 bwMode="auto">
          <a:xfrm>
            <a:off x="8643938" y="142854"/>
            <a:ext cx="5000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5712555-E99F-461F-9BD2-8E9914A3B48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57200" y="457200"/>
            <a:ext cx="8229600" cy="811560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93663" lvl="1" algn="ctr">
              <a:lnSpc>
                <a:spcPct val="80000"/>
              </a:lnSpc>
            </a:pPr>
            <a:r>
              <a:rPr lang="ru-RU" sz="3000" b="1" kern="0" dirty="0">
                <a:solidFill>
                  <a:srgbClr val="003300"/>
                </a:solidFill>
                <a:latin typeface="Arial"/>
              </a:rPr>
              <a:t>Равновесие потребителя. </a:t>
            </a:r>
            <a:br>
              <a:rPr lang="ru-RU" sz="3000" b="1" kern="0" dirty="0">
                <a:solidFill>
                  <a:srgbClr val="003300"/>
                </a:solidFill>
                <a:latin typeface="Arial"/>
              </a:rPr>
            </a:br>
            <a:r>
              <a:rPr lang="ru-RU" sz="3000" b="1" kern="0" dirty="0" err="1">
                <a:solidFill>
                  <a:srgbClr val="003300"/>
                </a:solidFill>
                <a:latin typeface="Arial"/>
              </a:rPr>
              <a:t>Кардиналистский</a:t>
            </a:r>
            <a:r>
              <a:rPr lang="ru-RU" sz="3000" b="1" kern="0" dirty="0">
                <a:solidFill>
                  <a:srgbClr val="003300"/>
                </a:solidFill>
                <a:latin typeface="Arial"/>
              </a:rPr>
              <a:t> подход</a:t>
            </a:r>
            <a:endParaRPr lang="ru-RU" sz="3000" b="1" dirty="0">
              <a:solidFill>
                <a:srgbClr val="003300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36991" y="1432234"/>
            <a:ext cx="8187953" cy="3073399"/>
            <a:chOff x="436991" y="1952087"/>
            <a:chExt cx="8187953" cy="2935916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436991" y="1952087"/>
              <a:ext cx="8187952" cy="2461964"/>
              <a:chOff x="436991" y="1952087"/>
              <a:chExt cx="8187952" cy="2461964"/>
            </a:xfrm>
          </p:grpSpPr>
          <p:sp>
            <p:nvSpPr>
              <p:cNvPr id="14" name="Rectangle 1"/>
              <p:cNvSpPr>
                <a:spLocks noChangeArrowheads="1"/>
              </p:cNvSpPr>
              <p:nvPr/>
            </p:nvSpPr>
            <p:spPr bwMode="auto">
              <a:xfrm>
                <a:off x="446031" y="1952087"/>
                <a:ext cx="8178912" cy="79382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400" dirty="0" smtClean="0">
                    <a:latin typeface="Tahoma" pitchFamily="34" charset="0"/>
                    <a:cs typeface="Tahoma" pitchFamily="34" charset="0"/>
                  </a:rPr>
                  <a:t>Условия оптимального выбора потребителя </a:t>
                </a:r>
                <a:br>
                  <a:rPr lang="ru-RU" sz="2400" dirty="0" smtClean="0">
                    <a:latin typeface="Tahoma" pitchFamily="34" charset="0"/>
                    <a:cs typeface="Tahoma" pitchFamily="34" charset="0"/>
                  </a:rPr>
                </a:br>
                <a:r>
                  <a:rPr lang="ru-RU" sz="2400" dirty="0" smtClean="0">
                    <a:latin typeface="Tahoma" pitchFamily="34" charset="0"/>
                    <a:cs typeface="Tahoma" pitchFamily="34" charset="0"/>
                  </a:rPr>
                  <a:t>(2-й закон </a:t>
                </a:r>
                <a:r>
                  <a:rPr lang="ru-RU" sz="2400" dirty="0" err="1" smtClean="0">
                    <a:latin typeface="Tahoma" pitchFamily="34" charset="0"/>
                    <a:cs typeface="Tahoma" pitchFamily="34" charset="0"/>
                  </a:rPr>
                  <a:t>Госсена</a:t>
                </a:r>
                <a:r>
                  <a:rPr lang="ru-RU" sz="2400" dirty="0" smtClean="0">
                    <a:latin typeface="Tahoma" pitchFamily="34" charset="0"/>
                    <a:cs typeface="Tahoma" pitchFamily="34" charset="0"/>
                  </a:rPr>
                  <a:t> или </a:t>
                </a:r>
                <a:r>
                  <a:rPr lang="ru-RU" sz="2400" dirty="0" err="1" smtClean="0">
                    <a:latin typeface="Tahoma" pitchFamily="34" charset="0"/>
                    <a:cs typeface="Tahoma" pitchFamily="34" charset="0"/>
                  </a:rPr>
                  <a:t>эквимаржинальный</a:t>
                </a:r>
                <a:r>
                  <a:rPr lang="ru-RU" sz="2400" dirty="0" smtClean="0">
                    <a:latin typeface="Tahoma" pitchFamily="34" charset="0"/>
                    <a:cs typeface="Tahoma" pitchFamily="34" charset="0"/>
                  </a:rPr>
                  <a:t> </a:t>
                </a:r>
                <a:r>
                  <a:rPr lang="uk-UA" sz="2400" dirty="0" smtClean="0">
                    <a:latin typeface="Tahoma" pitchFamily="34" charset="0"/>
                    <a:cs typeface="Tahoma" pitchFamily="34" charset="0"/>
                  </a:rPr>
                  <a:t>принцип):</a:t>
                </a:r>
                <a:endParaRPr lang="ru-RU" sz="2400" dirty="0">
                  <a:latin typeface="Tahoma" pitchFamily="34" charset="0"/>
                  <a:cs typeface="Tahoma" pitchFamily="34" charset="0"/>
                </a:endParaRPr>
              </a:p>
            </p:txBody>
          </p:sp>
          <p:graphicFrame>
            <p:nvGraphicFramePr>
              <p:cNvPr id="15" name="Object 7"/>
              <p:cNvGraphicFramePr>
                <a:graphicFrameLocks noChangeAspect="1"/>
              </p:cNvGraphicFramePr>
              <p:nvPr/>
            </p:nvGraphicFramePr>
            <p:xfrm>
              <a:off x="436991" y="2808279"/>
              <a:ext cx="8187952" cy="16057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2933" name="Формула" r:id="rId4" imgW="3797300" imgH="749300" progId="Equation.3">
                      <p:embed/>
                    </p:oleObj>
                  </mc:Choice>
                  <mc:Fallback>
                    <p:oleObj name="Формула" r:id="rId4" imgW="3797300" imgH="749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6991" y="2808279"/>
                            <a:ext cx="8187952" cy="1605772"/>
                          </a:xfrm>
                          <a:prstGeom prst="rect">
                            <a:avLst/>
                          </a:prstGeom>
                          <a:gradFill rotWithShape="1">
                            <a:gsLst>
                              <a:gs pos="0">
                                <a:srgbClr val="FFEFD1"/>
                              </a:gs>
                              <a:gs pos="64999">
                                <a:srgbClr val="F0EBD5"/>
                              </a:gs>
                              <a:gs pos="100000">
                                <a:srgbClr val="D1C39F"/>
                              </a:gs>
                            </a:gsLst>
                            <a:path path="shape">
                              <a:fillToRect l="50000" t="50000" r="50000" b="50000"/>
                            </a:path>
                          </a:gra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446032" y="4476391"/>
              <a:ext cx="8178912" cy="4116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200" b="1" dirty="0" smtClean="0">
                  <a:latin typeface="Tahoma" pitchFamily="34" charset="0"/>
                  <a:cs typeface="Tahoma" pitchFamily="34" charset="0"/>
                </a:rPr>
                <a:t>равенство взвешенных предельных полезностей </a:t>
              </a:r>
              <a:r>
                <a:rPr lang="uk-UA" sz="2200" b="1" dirty="0" smtClean="0">
                  <a:latin typeface="Tahoma" pitchFamily="34" charset="0"/>
                  <a:cs typeface="Tahoma" pitchFamily="34" charset="0"/>
                </a:rPr>
                <a:t>благ  </a:t>
              </a:r>
              <a:endParaRPr lang="ru-RU" sz="2200" b="1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6" name="Group 154"/>
          <p:cNvGrpSpPr>
            <a:grpSpLocks/>
          </p:cNvGrpSpPr>
          <p:nvPr/>
        </p:nvGrpSpPr>
        <p:grpSpPr bwMode="auto">
          <a:xfrm>
            <a:off x="1687473" y="4783068"/>
            <a:ext cx="5691225" cy="1238220"/>
            <a:chOff x="930" y="2659"/>
            <a:chExt cx="3628" cy="794"/>
          </a:xfrm>
          <a:noFill/>
        </p:grpSpPr>
        <p:sp>
          <p:nvSpPr>
            <p:cNvPr id="17" name="AutoShape 153"/>
            <p:cNvSpPr>
              <a:spLocks noChangeArrowheads="1"/>
            </p:cNvSpPr>
            <p:nvPr/>
          </p:nvSpPr>
          <p:spPr bwMode="auto">
            <a:xfrm>
              <a:off x="3039" y="2660"/>
              <a:ext cx="1519" cy="793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uk-UA">
                <a:latin typeface="Arial" charset="0"/>
              </a:endParaRPr>
            </a:p>
          </p:txBody>
        </p:sp>
        <p:sp>
          <p:nvSpPr>
            <p:cNvPr id="18" name="AutoShape 152"/>
            <p:cNvSpPr>
              <a:spLocks noChangeArrowheads="1"/>
            </p:cNvSpPr>
            <p:nvPr/>
          </p:nvSpPr>
          <p:spPr bwMode="auto">
            <a:xfrm>
              <a:off x="930" y="2659"/>
              <a:ext cx="1519" cy="79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uk-UA">
                <a:latin typeface="Arial" charset="0"/>
              </a:endParaRPr>
            </a:p>
          </p:txBody>
        </p:sp>
        <p:graphicFrame>
          <p:nvGraphicFramePr>
            <p:cNvPr id="19" name="Object 8"/>
            <p:cNvGraphicFramePr>
              <a:graphicFrameLocks/>
            </p:cNvGraphicFramePr>
            <p:nvPr/>
          </p:nvGraphicFramePr>
          <p:xfrm>
            <a:off x="3130" y="2731"/>
            <a:ext cx="1338" cy="6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2934" name="Формула" r:id="rId6" imgW="748975" imgH="444307" progId="Equation.3">
                    <p:embed/>
                  </p:oleObj>
                </mc:Choice>
                <mc:Fallback>
                  <p:oleObj name="Формула" r:id="rId6" imgW="748975" imgH="444307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0" y="2731"/>
                          <a:ext cx="1338" cy="6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9"/>
            <p:cNvGraphicFramePr>
              <a:graphicFrameLocks noChangeAspect="1"/>
            </p:cNvGraphicFramePr>
            <p:nvPr/>
          </p:nvGraphicFramePr>
          <p:xfrm>
            <a:off x="1020" y="2731"/>
            <a:ext cx="1338" cy="6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2935" name="Формула" r:id="rId8" imgW="888614" imgH="444307" progId="Equation.3">
                    <p:embed/>
                  </p:oleObj>
                </mc:Choice>
                <mc:Fallback>
                  <p:oleObj name="Формула" r:id="rId8" imgW="888614" imgH="44430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0" y="2731"/>
                          <a:ext cx="1338" cy="6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Text Box 155"/>
          <p:cNvSpPr txBox="1">
            <a:spLocks noChangeArrowheads="1"/>
          </p:cNvSpPr>
          <p:nvPr/>
        </p:nvSpPr>
        <p:spPr bwMode="auto">
          <a:xfrm>
            <a:off x="1475656" y="6165304"/>
            <a:ext cx="6196896" cy="31504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3600" tIns="3600" rIns="3600" bIns="36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Цены  всех благ - равновеликие </a:t>
            </a:r>
            <a:r>
              <a:rPr lang="uk-UA" sz="2000" dirty="0" smtClean="0">
                <a:latin typeface="Tahoma" pitchFamily="34" charset="0"/>
                <a:cs typeface="Tahoma" pitchFamily="34" charset="0"/>
              </a:rPr>
              <a:t>для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потребителя</a:t>
            </a:r>
            <a:r>
              <a:rPr lang="uk-UA" sz="2000" dirty="0" smtClean="0">
                <a:latin typeface="Tahoma" pitchFamily="34" charset="0"/>
                <a:cs typeface="Tahoma" pitchFamily="34" charset="0"/>
              </a:rPr>
              <a:t>  </a:t>
            </a:r>
            <a:endParaRPr lang="ru-RU" sz="20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92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8672513" y="142875"/>
            <a:ext cx="471487" cy="285750"/>
          </a:xfrm>
          <a:noFill/>
        </p:spPr>
        <p:txBody>
          <a:bodyPr/>
          <a:lstStyle/>
          <a:p>
            <a:fld id="{8EF31CF2-2E83-4BE1-929E-EEC3FAD56DE5}" type="slidenum">
              <a:rPr lang="ru-RU" smtClean="0"/>
              <a:pPr/>
              <a:t>22</a:t>
            </a:fld>
            <a:endParaRPr lang="ru-RU" smtClean="0"/>
          </a:p>
        </p:txBody>
      </p:sp>
      <p:pic>
        <p:nvPicPr>
          <p:cNvPr id="30725" name="Picture 2" descr="C:\Documents and Settings\Администратор\Local Settings\Temporary Internet Files\Content.IE5\H7ZDFHUK\MCj043825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5700" y="3248980"/>
            <a:ext cx="17208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Прямоугольник 10"/>
          <p:cNvSpPr>
            <a:spLocks noChangeArrowheads="1"/>
          </p:cNvSpPr>
          <p:nvPr/>
        </p:nvSpPr>
        <p:spPr bwMode="auto">
          <a:xfrm>
            <a:off x="628650" y="136525"/>
            <a:ext cx="13192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603375"/>
          </a:xfr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  <a:tileRect/>
          </a:gradFill>
        </p:spPr>
        <p:txBody>
          <a:bodyPr/>
          <a:lstStyle/>
          <a:p>
            <a:pPr algn="ctr" eaLnBrk="1" hangingPunct="1">
              <a:defRPr/>
            </a:pPr>
            <a:r>
              <a:rPr lang="uk-UA" sz="2600" b="1" dirty="0" smtClean="0">
                <a:latin typeface="Tahoma" pitchFamily="34" charset="0"/>
              </a:rPr>
              <a:t>ТЕМА </a:t>
            </a:r>
            <a:r>
              <a:rPr lang="en-US" sz="2600" b="1" dirty="0" smtClean="0">
                <a:latin typeface="Tahoma" pitchFamily="34" charset="0"/>
              </a:rPr>
              <a:t>5</a:t>
            </a:r>
            <a:r>
              <a:rPr lang="uk-UA" sz="2600" b="1" dirty="0" smtClean="0">
                <a:latin typeface="Tahoma" pitchFamily="34" charset="0"/>
              </a:rPr>
              <a:t>. </a:t>
            </a:r>
            <a:r>
              <a:rPr lang="en-US" sz="2600" b="1" dirty="0" smtClean="0">
                <a:latin typeface="Tahoma" pitchFamily="34" charset="0"/>
              </a:rPr>
              <a:t/>
            </a:r>
            <a:br>
              <a:rPr lang="en-US" sz="2600" b="1" dirty="0" smtClean="0">
                <a:latin typeface="Tahoma" pitchFamily="34" charset="0"/>
              </a:rPr>
            </a:br>
            <a:r>
              <a:rPr lang="ru-RU" sz="3600" b="1" dirty="0" smtClean="0"/>
              <a:t>Ординалистская</a:t>
            </a:r>
            <a:r>
              <a:rPr lang="uk-UA" sz="3600" b="1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теория</a:t>
            </a:r>
            <a:r>
              <a:rPr lang="uk-UA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выбора</a:t>
            </a:r>
            <a:r>
              <a:rPr lang="uk-UA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потребителя</a:t>
            </a:r>
            <a:endParaRPr lang="ru-RU" sz="3600" b="1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Содержимое 8"/>
          <p:cNvSpPr>
            <a:spLocks noGrp="1"/>
          </p:cNvSpPr>
          <p:nvPr>
            <p:ph idx="1"/>
          </p:nvPr>
        </p:nvSpPr>
        <p:spPr>
          <a:xfrm>
            <a:off x="2411760" y="2204864"/>
            <a:ext cx="4320480" cy="9477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5400" dirty="0" smtClean="0"/>
              <a:t>Благодарю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11760" y="5193196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kern="0" dirty="0">
                <a:solidFill>
                  <a:srgbClr val="003300"/>
                </a:solidFill>
                <a:latin typeface="Arial"/>
              </a:rPr>
              <a:t>за </a:t>
            </a:r>
            <a:r>
              <a:rPr lang="ru-RU" sz="5400" kern="0" dirty="0" smtClean="0">
                <a:solidFill>
                  <a:srgbClr val="003300"/>
                </a:solidFill>
                <a:latin typeface="Arial"/>
              </a:rPr>
              <a:t>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3</a:t>
            </a:fld>
            <a:endParaRPr lang="ru-RU" dirty="0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b="1" dirty="0" smtClean="0"/>
              <a:t>Аксиомы</a:t>
            </a:r>
            <a:r>
              <a:rPr lang="uk-UA" b="1" dirty="0" smtClean="0"/>
              <a:t> </a:t>
            </a:r>
            <a:r>
              <a:rPr lang="uk-UA" b="1" dirty="0"/>
              <a:t>ординализма</a:t>
            </a:r>
            <a:endParaRPr lang="ru-RU" b="1" dirty="0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solidFill>
                  <a:schemeClr val="bg1"/>
                </a:solidFill>
              </a:rPr>
              <a:t>© П.Г. </a:t>
            </a:r>
            <a:r>
              <a:rPr lang="uk-UA" sz="1100" dirty="0" err="1">
                <a:solidFill>
                  <a:schemeClr val="bg1"/>
                </a:solidFill>
              </a:rPr>
              <a:t>Банщиков</a:t>
            </a:r>
            <a:r>
              <a:rPr lang="uk-UA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2544" y="1495344"/>
            <a:ext cx="8215425" cy="430887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Система </a:t>
            </a:r>
            <a:r>
              <a:rPr lang="ru-RU" sz="2200" b="1" dirty="0" smtClean="0"/>
              <a:t>предпочтений потребителя</a:t>
            </a:r>
            <a:endParaRPr lang="ru-RU" sz="2200" dirty="0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28657596"/>
              </p:ext>
            </p:extLst>
          </p:nvPr>
        </p:nvGraphicFramePr>
        <p:xfrm>
          <a:off x="400791" y="1988840"/>
          <a:ext cx="8288451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7702" name="Rectangle 6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7705" name="Rectangle 9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77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57706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13" y="5769260"/>
            <a:ext cx="5017667" cy="640687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83135101"/>
              </p:ext>
            </p:extLst>
          </p:nvPr>
        </p:nvGraphicFramePr>
        <p:xfrm>
          <a:off x="409518" y="1988840"/>
          <a:ext cx="8288451" cy="3667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5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5651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55652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43708" y="5948396"/>
            <a:ext cx="5282494" cy="648955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</p:pic>
      <p:sp>
        <p:nvSpPr>
          <p:cNvPr id="1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b="1" dirty="0" smtClean="0"/>
              <a:t>Аксиомы</a:t>
            </a:r>
            <a:r>
              <a:rPr lang="uk-UA" b="1" dirty="0" smtClean="0"/>
              <a:t> </a:t>
            </a:r>
            <a:r>
              <a:rPr lang="uk-UA" b="1" dirty="0"/>
              <a:t>ординализма</a:t>
            </a:r>
            <a:endParaRPr lang="ru-RU" b="1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1412776"/>
            <a:ext cx="8215425" cy="430887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Система </a:t>
            </a:r>
            <a:r>
              <a:rPr lang="ru-RU" sz="2200" b="1" dirty="0" smtClean="0"/>
              <a:t>предпочтений потребителя</a:t>
            </a:r>
            <a:endParaRPr lang="ru-RU" sz="22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249290541"/>
              </p:ext>
            </p:extLst>
          </p:nvPr>
        </p:nvGraphicFramePr>
        <p:xfrm>
          <a:off x="409518" y="1988840"/>
          <a:ext cx="8288451" cy="4356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5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5651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b="1" dirty="0" smtClean="0"/>
              <a:t>Аксиомы</a:t>
            </a:r>
            <a:r>
              <a:rPr lang="uk-UA" b="1" dirty="0" smtClean="0"/>
              <a:t> </a:t>
            </a:r>
            <a:r>
              <a:rPr lang="uk-UA" b="1" dirty="0"/>
              <a:t>ординализма</a:t>
            </a:r>
            <a:endParaRPr lang="ru-RU" b="1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461031" y="1376772"/>
            <a:ext cx="8215425" cy="430887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Система </a:t>
            </a:r>
            <a:r>
              <a:rPr lang="ru-RU" sz="2200" b="1" dirty="0" smtClean="0"/>
              <a:t>предпочтений потребителя</a:t>
            </a:r>
            <a:endParaRPr lang="ru-RU" sz="22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sz="3000" b="1" dirty="0"/>
              <a:t>Кривые безразличия как инструмент ординалистского анализа</a:t>
            </a:r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82543" y="1340768"/>
            <a:ext cx="8215425" cy="430887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Формирование кривой безразличия</a:t>
            </a:r>
            <a:endParaRPr lang="ru-RU" sz="2200" dirty="0"/>
          </a:p>
        </p:txBody>
      </p:sp>
      <p:grpSp>
        <p:nvGrpSpPr>
          <p:cNvPr id="7" name="Group 170"/>
          <p:cNvGrpSpPr>
            <a:grpSpLocks/>
          </p:cNvGrpSpPr>
          <p:nvPr/>
        </p:nvGrpSpPr>
        <p:grpSpPr bwMode="auto">
          <a:xfrm>
            <a:off x="1295501" y="1916832"/>
            <a:ext cx="6552863" cy="4272021"/>
            <a:chOff x="1338" y="1933"/>
            <a:chExt cx="3082" cy="2064"/>
          </a:xfrm>
        </p:grpSpPr>
        <p:sp>
          <p:nvSpPr>
            <p:cNvPr id="8" name="Rectangle 139"/>
            <p:cNvSpPr>
              <a:spLocks noChangeArrowheads="1"/>
            </p:cNvSpPr>
            <p:nvPr/>
          </p:nvSpPr>
          <p:spPr bwMode="auto">
            <a:xfrm>
              <a:off x="2502" y="2950"/>
              <a:ext cx="312" cy="839"/>
            </a:xfrm>
            <a:prstGeom prst="rect">
              <a:avLst/>
            </a:prstGeom>
            <a:solidFill>
              <a:srgbClr val="FFCDC9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9" name="Rectangle 140"/>
            <p:cNvSpPr>
              <a:spLocks noChangeArrowheads="1"/>
            </p:cNvSpPr>
            <p:nvPr/>
          </p:nvSpPr>
          <p:spPr bwMode="auto">
            <a:xfrm>
              <a:off x="1579" y="2674"/>
              <a:ext cx="924" cy="276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0" name="AutoShape 141"/>
            <p:cNvSpPr>
              <a:spLocks noChangeArrowheads="1"/>
            </p:cNvSpPr>
            <p:nvPr/>
          </p:nvSpPr>
          <p:spPr bwMode="auto">
            <a:xfrm rot="10800000" flipV="1">
              <a:off x="3625" y="2566"/>
              <a:ext cx="792" cy="512"/>
            </a:xfrm>
            <a:prstGeom prst="wedgeRoundRectCallout">
              <a:avLst>
                <a:gd name="adj1" fmla="val 149491"/>
                <a:gd name="adj2" fmla="val 26065"/>
                <a:gd name="adj3" fmla="val 16667"/>
              </a:avLst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ru-RU" sz="2000" dirty="0" smtClean="0"/>
                <a:t>Полезность  </a:t>
              </a:r>
              <a:r>
                <a:rPr lang="ru-RU" sz="2000" b="1" u="sng" dirty="0" smtClean="0"/>
                <a:t>О</a:t>
              </a:r>
              <a:r>
                <a:rPr lang="ru-RU" sz="2000" b="1" dirty="0" smtClean="0"/>
                <a:t>динаковая</a:t>
              </a:r>
              <a:r>
                <a:rPr lang="uk-UA" sz="2000" dirty="0" smtClean="0"/>
                <a:t> </a:t>
              </a:r>
              <a:r>
                <a:rPr lang="uk-UA" sz="2000" dirty="0"/>
                <a:t>в С і С</a:t>
              </a:r>
              <a:r>
                <a:rPr lang="uk-UA" sz="2000" baseline="-25000" dirty="0"/>
                <a:t>1</a:t>
              </a:r>
              <a:endParaRPr lang="ru-RU" sz="2000" dirty="0"/>
            </a:p>
          </p:txBody>
        </p:sp>
        <p:sp>
          <p:nvSpPr>
            <p:cNvPr id="11" name="AutoShape 142"/>
            <p:cNvSpPr>
              <a:spLocks noChangeArrowheads="1"/>
            </p:cNvSpPr>
            <p:nvPr/>
          </p:nvSpPr>
          <p:spPr bwMode="auto">
            <a:xfrm rot="10800000" flipV="1">
              <a:off x="3628" y="3174"/>
              <a:ext cx="792" cy="511"/>
            </a:xfrm>
            <a:prstGeom prst="wedgeRoundRectCallout">
              <a:avLst>
                <a:gd name="adj1" fmla="val 254796"/>
                <a:gd name="adj2" fmla="val -45292"/>
                <a:gd name="adj3" fmla="val 16667"/>
              </a:avLst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ru-RU" sz="2000" dirty="0"/>
                <a:t>Полезность </a:t>
              </a:r>
              <a:r>
                <a:rPr lang="ru-RU" sz="2000" b="1" u="sng" dirty="0" smtClean="0"/>
                <a:t>М</a:t>
              </a:r>
              <a:r>
                <a:rPr lang="ru-RU" sz="2000" b="1" dirty="0" smtClean="0"/>
                <a:t>еньше</a:t>
              </a:r>
              <a:r>
                <a:rPr lang="uk-UA" sz="2000" dirty="0" smtClean="0"/>
                <a:t> </a:t>
              </a:r>
              <a:r>
                <a:rPr lang="ru-RU" sz="2000" dirty="0" smtClean="0"/>
                <a:t>чем</a:t>
              </a:r>
              <a:r>
                <a:rPr lang="uk-UA" sz="2000" dirty="0" smtClean="0"/>
                <a:t> в </a:t>
              </a:r>
              <a:r>
                <a:rPr lang="uk-UA" sz="2000" dirty="0"/>
                <a:t>В, С і С</a:t>
              </a:r>
              <a:r>
                <a:rPr lang="uk-UA" sz="2000" baseline="-25000" dirty="0"/>
                <a:t>1</a:t>
              </a:r>
              <a:endParaRPr lang="ru-RU" sz="2000" dirty="0"/>
            </a:p>
          </p:txBody>
        </p:sp>
        <p:sp>
          <p:nvSpPr>
            <p:cNvPr id="12" name="Line 143"/>
            <p:cNvSpPr>
              <a:spLocks noChangeShapeType="1"/>
            </p:cNvSpPr>
            <p:nvPr/>
          </p:nvSpPr>
          <p:spPr bwMode="auto">
            <a:xfrm flipV="1">
              <a:off x="1578" y="1933"/>
              <a:ext cx="0" cy="18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3" name="Line 144"/>
            <p:cNvSpPr>
              <a:spLocks noChangeShapeType="1"/>
            </p:cNvSpPr>
            <p:nvPr/>
          </p:nvSpPr>
          <p:spPr bwMode="auto">
            <a:xfrm>
              <a:off x="1571" y="3785"/>
              <a:ext cx="237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" name="Line 145"/>
            <p:cNvSpPr>
              <a:spLocks noChangeShapeType="1"/>
            </p:cNvSpPr>
            <p:nvPr/>
          </p:nvSpPr>
          <p:spPr bwMode="auto">
            <a:xfrm flipH="1">
              <a:off x="1580" y="3188"/>
              <a:ext cx="394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5" name="Line 146"/>
            <p:cNvSpPr>
              <a:spLocks noChangeShapeType="1"/>
            </p:cNvSpPr>
            <p:nvPr/>
          </p:nvSpPr>
          <p:spPr bwMode="auto">
            <a:xfrm>
              <a:off x="1976" y="3188"/>
              <a:ext cx="0" cy="59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6" name="Oval 147"/>
            <p:cNvSpPr>
              <a:spLocks noChangeArrowheads="1"/>
            </p:cNvSpPr>
            <p:nvPr/>
          </p:nvSpPr>
          <p:spPr bwMode="auto">
            <a:xfrm>
              <a:off x="1957" y="3170"/>
              <a:ext cx="46" cy="50"/>
            </a:xfrm>
            <a:prstGeom prst="ellipse">
              <a:avLst/>
            </a:prstGeom>
            <a:solidFill>
              <a:srgbClr val="FFFF99"/>
            </a:solidFill>
            <a:ln w="190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7" name="Line 148"/>
            <p:cNvSpPr>
              <a:spLocks noChangeShapeType="1"/>
            </p:cNvSpPr>
            <p:nvPr/>
          </p:nvSpPr>
          <p:spPr bwMode="auto">
            <a:xfrm flipH="1">
              <a:off x="1590" y="2203"/>
              <a:ext cx="187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8" name="Line 149"/>
            <p:cNvSpPr>
              <a:spLocks noChangeShapeType="1"/>
            </p:cNvSpPr>
            <p:nvPr/>
          </p:nvSpPr>
          <p:spPr bwMode="auto">
            <a:xfrm>
              <a:off x="3460" y="2203"/>
              <a:ext cx="0" cy="158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9" name="Oval 150"/>
            <p:cNvSpPr>
              <a:spLocks noChangeArrowheads="1"/>
            </p:cNvSpPr>
            <p:nvPr/>
          </p:nvSpPr>
          <p:spPr bwMode="auto">
            <a:xfrm>
              <a:off x="3443" y="2185"/>
              <a:ext cx="45" cy="50"/>
            </a:xfrm>
            <a:prstGeom prst="ellipse">
              <a:avLst/>
            </a:prstGeom>
            <a:solidFill>
              <a:srgbClr val="FFFF99"/>
            </a:solidFill>
            <a:ln w="190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Line 151"/>
            <p:cNvSpPr>
              <a:spLocks noChangeShapeType="1"/>
            </p:cNvSpPr>
            <p:nvPr/>
          </p:nvSpPr>
          <p:spPr bwMode="auto">
            <a:xfrm flipH="1">
              <a:off x="1592" y="2671"/>
              <a:ext cx="9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1" name="Line 152"/>
            <p:cNvSpPr>
              <a:spLocks noChangeShapeType="1"/>
            </p:cNvSpPr>
            <p:nvPr/>
          </p:nvSpPr>
          <p:spPr bwMode="auto">
            <a:xfrm>
              <a:off x="2502" y="2671"/>
              <a:ext cx="0" cy="11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" name="Oval 153"/>
            <p:cNvSpPr>
              <a:spLocks noChangeArrowheads="1"/>
            </p:cNvSpPr>
            <p:nvPr/>
          </p:nvSpPr>
          <p:spPr bwMode="auto">
            <a:xfrm>
              <a:off x="2486" y="2652"/>
              <a:ext cx="47" cy="51"/>
            </a:xfrm>
            <a:prstGeom prst="ellipse">
              <a:avLst/>
            </a:prstGeom>
            <a:solidFill>
              <a:srgbClr val="FFFF99"/>
            </a:solidFill>
            <a:ln w="190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3" name="Line 154"/>
            <p:cNvSpPr>
              <a:spLocks noChangeShapeType="1"/>
            </p:cNvSpPr>
            <p:nvPr/>
          </p:nvSpPr>
          <p:spPr bwMode="auto">
            <a:xfrm flipH="1">
              <a:off x="1592" y="2944"/>
              <a:ext cx="122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4" name="Line 155"/>
            <p:cNvSpPr>
              <a:spLocks noChangeShapeType="1"/>
            </p:cNvSpPr>
            <p:nvPr/>
          </p:nvSpPr>
          <p:spPr bwMode="auto">
            <a:xfrm>
              <a:off x="2814" y="2944"/>
              <a:ext cx="0" cy="84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5" name="Oval 156"/>
            <p:cNvSpPr>
              <a:spLocks noChangeArrowheads="1"/>
            </p:cNvSpPr>
            <p:nvPr/>
          </p:nvSpPr>
          <p:spPr bwMode="auto">
            <a:xfrm>
              <a:off x="2797" y="2926"/>
              <a:ext cx="46" cy="50"/>
            </a:xfrm>
            <a:prstGeom prst="ellipse">
              <a:avLst/>
            </a:prstGeom>
            <a:solidFill>
              <a:srgbClr val="FFFF99"/>
            </a:solidFill>
            <a:ln w="190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6" name="Text Box 157"/>
            <p:cNvSpPr txBox="1">
              <a:spLocks noChangeArrowheads="1"/>
            </p:cNvSpPr>
            <p:nvPr/>
          </p:nvSpPr>
          <p:spPr bwMode="auto">
            <a:xfrm>
              <a:off x="1926" y="2970"/>
              <a:ext cx="168" cy="171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uk-UA" sz="2000" dirty="0"/>
                <a:t>А</a:t>
              </a:r>
              <a:endParaRPr lang="ru-RU" sz="2000" dirty="0"/>
            </a:p>
          </p:txBody>
        </p:sp>
        <p:sp>
          <p:nvSpPr>
            <p:cNvPr id="27" name="Text Box 158"/>
            <p:cNvSpPr txBox="1">
              <a:spLocks noChangeArrowheads="1"/>
            </p:cNvSpPr>
            <p:nvPr/>
          </p:nvSpPr>
          <p:spPr bwMode="auto">
            <a:xfrm>
              <a:off x="3407" y="1991"/>
              <a:ext cx="168" cy="171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uk-UA" sz="2000" dirty="0"/>
                <a:t>В</a:t>
              </a:r>
              <a:endParaRPr lang="ru-RU" sz="2000" dirty="0"/>
            </a:p>
          </p:txBody>
        </p:sp>
        <p:sp>
          <p:nvSpPr>
            <p:cNvPr id="28" name="Text Box 159"/>
            <p:cNvSpPr txBox="1">
              <a:spLocks noChangeArrowheads="1"/>
            </p:cNvSpPr>
            <p:nvPr/>
          </p:nvSpPr>
          <p:spPr bwMode="auto">
            <a:xfrm>
              <a:off x="2430" y="2451"/>
              <a:ext cx="168" cy="170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uk-UA" sz="2000" dirty="0"/>
                <a:t>С</a:t>
              </a:r>
              <a:endParaRPr lang="ru-RU" sz="2000" dirty="0"/>
            </a:p>
          </p:txBody>
        </p:sp>
        <p:sp>
          <p:nvSpPr>
            <p:cNvPr id="29" name="Text Box 160"/>
            <p:cNvSpPr txBox="1">
              <a:spLocks noChangeArrowheads="1"/>
            </p:cNvSpPr>
            <p:nvPr/>
          </p:nvSpPr>
          <p:spPr bwMode="auto">
            <a:xfrm>
              <a:off x="2826" y="2740"/>
              <a:ext cx="216" cy="170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uk-UA" sz="2000" dirty="0"/>
                <a:t>С</a:t>
              </a:r>
              <a:r>
                <a:rPr lang="uk-UA" sz="2000" baseline="-25000" dirty="0"/>
                <a:t>1</a:t>
              </a:r>
              <a:endParaRPr lang="ru-RU" sz="2000" dirty="0"/>
            </a:p>
          </p:txBody>
        </p:sp>
        <p:sp>
          <p:nvSpPr>
            <p:cNvPr id="31" name="Text Box 161"/>
            <p:cNvSpPr txBox="1">
              <a:spLocks noChangeArrowheads="1"/>
            </p:cNvSpPr>
            <p:nvPr/>
          </p:nvSpPr>
          <p:spPr bwMode="auto">
            <a:xfrm>
              <a:off x="1508" y="3813"/>
              <a:ext cx="2568" cy="184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uk-UA" sz="2000" b="1" dirty="0"/>
                <a:t>0</a:t>
              </a:r>
              <a:r>
                <a:rPr lang="en-US" sz="1400" dirty="0"/>
                <a:t>         </a:t>
              </a:r>
              <a:r>
                <a:rPr lang="uk-UA" sz="1400" dirty="0"/>
                <a:t> </a:t>
              </a:r>
              <a:r>
                <a:rPr lang="uk-UA" sz="1400" dirty="0" smtClean="0"/>
                <a:t>   </a:t>
              </a:r>
              <a:r>
                <a:rPr lang="en-US" dirty="0"/>
                <a:t>X</a:t>
              </a:r>
              <a:r>
                <a:rPr lang="en-US" baseline="-25000" dirty="0"/>
                <a:t>1</a:t>
              </a:r>
              <a:r>
                <a:rPr lang="en-US" sz="1400" dirty="0"/>
                <a:t>           </a:t>
              </a:r>
              <a:r>
                <a:rPr lang="uk-UA" sz="1400" dirty="0" smtClean="0"/>
                <a:t>     </a:t>
              </a:r>
              <a:r>
                <a:rPr lang="en-US" sz="1400" dirty="0" smtClean="0"/>
                <a:t>  </a:t>
              </a:r>
              <a:r>
                <a:rPr lang="en-US" dirty="0"/>
                <a:t>X</a:t>
              </a:r>
              <a:r>
                <a:rPr lang="en-US" baseline="-25000" dirty="0"/>
                <a:t>3</a:t>
              </a:r>
              <a:r>
                <a:rPr lang="en-US" sz="1400" dirty="0"/>
                <a:t>      </a:t>
              </a:r>
              <a:r>
                <a:rPr lang="en-US" dirty="0"/>
                <a:t>X</a:t>
              </a:r>
              <a:r>
                <a:rPr lang="en-US" baseline="-25000" dirty="0"/>
                <a:t>4</a:t>
              </a:r>
              <a:r>
                <a:rPr lang="en-US" sz="1400" dirty="0"/>
                <a:t>             </a:t>
              </a:r>
              <a:r>
                <a:rPr lang="uk-UA" sz="1400" dirty="0" smtClean="0"/>
                <a:t>    </a:t>
              </a:r>
              <a:r>
                <a:rPr lang="en-US" sz="1400" dirty="0" smtClean="0"/>
                <a:t>    </a:t>
              </a:r>
              <a:r>
                <a:rPr lang="en-US" dirty="0"/>
                <a:t>X</a:t>
              </a:r>
              <a:r>
                <a:rPr lang="en-US" baseline="-25000" dirty="0"/>
                <a:t>2</a:t>
              </a:r>
              <a:r>
                <a:rPr lang="en-US" sz="1400" dirty="0"/>
                <a:t>           </a:t>
              </a:r>
              <a:r>
                <a:rPr lang="en-US" sz="2000" b="1" dirty="0"/>
                <a:t>X</a:t>
              </a:r>
              <a:endParaRPr lang="ru-RU" sz="2000" dirty="0"/>
            </a:p>
          </p:txBody>
        </p:sp>
        <p:sp>
          <p:nvSpPr>
            <p:cNvPr id="32" name="Text Box 162"/>
            <p:cNvSpPr txBox="1">
              <a:spLocks noChangeArrowheads="1"/>
            </p:cNvSpPr>
            <p:nvPr/>
          </p:nvSpPr>
          <p:spPr bwMode="auto">
            <a:xfrm>
              <a:off x="1338" y="1933"/>
              <a:ext cx="216" cy="13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ctr"/>
              <a:r>
                <a:rPr lang="en-US" sz="2000" b="1" dirty="0"/>
                <a:t>Y</a:t>
              </a:r>
            </a:p>
            <a:p>
              <a:pPr algn="ctr"/>
              <a:r>
                <a:rPr lang="en-US" dirty="0"/>
                <a:t>Y</a:t>
              </a:r>
              <a:r>
                <a:rPr lang="en-US" baseline="-25000" dirty="0"/>
                <a:t>2</a:t>
              </a:r>
              <a:endParaRPr lang="en-US" dirty="0"/>
            </a:p>
            <a:p>
              <a:pPr algn="ctr"/>
              <a:endParaRPr lang="uk-UA" sz="1200" dirty="0" smtClean="0"/>
            </a:p>
            <a:p>
              <a:pPr algn="ctr"/>
              <a:endParaRPr lang="uk-UA" sz="1200" dirty="0" smtClean="0"/>
            </a:p>
            <a:p>
              <a:pPr algn="ctr"/>
              <a:endParaRPr lang="en-US" sz="1200" dirty="0"/>
            </a:p>
            <a:p>
              <a:pPr algn="ctr"/>
              <a:endParaRPr lang="en-US" sz="1200" dirty="0"/>
            </a:p>
            <a:p>
              <a:pPr algn="ctr"/>
              <a:endParaRPr lang="en-US" sz="1200" dirty="0"/>
            </a:p>
            <a:p>
              <a:pPr algn="ctr"/>
              <a:r>
                <a:rPr lang="en-US" dirty="0"/>
                <a:t>Y</a:t>
              </a:r>
              <a:r>
                <a:rPr lang="en-US" baseline="-25000" dirty="0"/>
                <a:t>3</a:t>
              </a:r>
              <a:endParaRPr lang="en-US" dirty="0"/>
            </a:p>
            <a:p>
              <a:pPr algn="ctr"/>
              <a:endParaRPr lang="en-US" sz="500" dirty="0"/>
            </a:p>
            <a:p>
              <a:pPr algn="ctr"/>
              <a:endParaRPr lang="en-US" sz="800" dirty="0"/>
            </a:p>
            <a:p>
              <a:pPr algn="ctr"/>
              <a:r>
                <a:rPr lang="en-US" dirty="0"/>
                <a:t>Y</a:t>
              </a:r>
              <a:r>
                <a:rPr lang="en-US" baseline="-25000" dirty="0"/>
                <a:t>4</a:t>
              </a:r>
              <a:endParaRPr lang="en-US" dirty="0"/>
            </a:p>
            <a:p>
              <a:pPr algn="ctr"/>
              <a:endParaRPr lang="en-US" sz="1200" dirty="0"/>
            </a:p>
            <a:p>
              <a:pPr algn="ctr"/>
              <a:r>
                <a:rPr lang="en-US" dirty="0"/>
                <a:t>Y</a:t>
              </a:r>
              <a:r>
                <a:rPr lang="en-US" baseline="-25000" dirty="0"/>
                <a:t>1</a:t>
              </a:r>
              <a:endParaRPr lang="ru-RU" dirty="0"/>
            </a:p>
          </p:txBody>
        </p:sp>
        <p:sp>
          <p:nvSpPr>
            <p:cNvPr id="33" name="AutoShape 163"/>
            <p:cNvSpPr>
              <a:spLocks noChangeArrowheads="1"/>
            </p:cNvSpPr>
            <p:nvPr/>
          </p:nvSpPr>
          <p:spPr bwMode="auto">
            <a:xfrm>
              <a:off x="3623" y="1933"/>
              <a:ext cx="792" cy="512"/>
            </a:xfrm>
            <a:prstGeom prst="wedgeRoundRectCallout">
              <a:avLst>
                <a:gd name="adj1" fmla="val -67069"/>
                <a:gd name="adj2" fmla="val 3417"/>
                <a:gd name="adj3" fmla="val 16667"/>
              </a:avLst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ru-RU" sz="2000" dirty="0" smtClean="0"/>
                <a:t>Полезность </a:t>
              </a:r>
              <a:r>
                <a:rPr lang="ru-RU" sz="2000" b="1" u="sng" dirty="0" smtClean="0"/>
                <a:t>Б</a:t>
              </a:r>
              <a:r>
                <a:rPr lang="ru-RU" sz="2000" b="1" dirty="0" smtClean="0"/>
                <a:t>ольше</a:t>
              </a:r>
              <a:r>
                <a:rPr lang="uk-UA" sz="2000" dirty="0" smtClean="0"/>
                <a:t> </a:t>
              </a:r>
              <a:r>
                <a:rPr lang="ru-RU" sz="2000" dirty="0" smtClean="0"/>
                <a:t>чем</a:t>
              </a:r>
              <a:r>
                <a:rPr lang="uk-UA" sz="2000" dirty="0" smtClean="0"/>
                <a:t> </a:t>
              </a:r>
              <a:r>
                <a:rPr lang="uk-UA" sz="2000" dirty="0"/>
                <a:t>в А і С</a:t>
              </a:r>
              <a:endParaRPr lang="ru-RU" sz="2000" dirty="0"/>
            </a:p>
          </p:txBody>
        </p:sp>
        <p:sp>
          <p:nvSpPr>
            <p:cNvPr id="34" name="AutoShape 164"/>
            <p:cNvSpPr>
              <a:spLocks noChangeArrowheads="1"/>
            </p:cNvSpPr>
            <p:nvPr/>
          </p:nvSpPr>
          <p:spPr bwMode="auto">
            <a:xfrm>
              <a:off x="1662" y="2713"/>
              <a:ext cx="96" cy="210"/>
            </a:xfrm>
            <a:prstGeom prst="downArrow">
              <a:avLst>
                <a:gd name="adj1" fmla="val 50000"/>
                <a:gd name="adj2" fmla="val 54688"/>
              </a:avLst>
            </a:prstGeom>
            <a:solidFill>
              <a:srgbClr val="99CCFF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5" name="AutoShape 165"/>
            <p:cNvSpPr>
              <a:spLocks noChangeArrowheads="1"/>
            </p:cNvSpPr>
            <p:nvPr/>
          </p:nvSpPr>
          <p:spPr bwMode="auto">
            <a:xfrm>
              <a:off x="2538" y="3592"/>
              <a:ext cx="252" cy="118"/>
            </a:xfrm>
            <a:prstGeom prst="rightArrow">
              <a:avLst>
                <a:gd name="adj1" fmla="val 50000"/>
                <a:gd name="adj2" fmla="val 53390"/>
              </a:avLst>
            </a:prstGeom>
            <a:solidFill>
              <a:srgbClr val="FF660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" name="Oval 166"/>
            <p:cNvSpPr>
              <a:spLocks noChangeArrowheads="1"/>
            </p:cNvSpPr>
            <p:nvPr/>
          </p:nvSpPr>
          <p:spPr bwMode="auto">
            <a:xfrm>
              <a:off x="2615" y="2787"/>
              <a:ext cx="48" cy="52"/>
            </a:xfrm>
            <a:prstGeom prst="ellipse">
              <a:avLst/>
            </a:prstGeom>
            <a:solidFill>
              <a:srgbClr val="FFFF99"/>
            </a:solidFill>
            <a:ln w="190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" name="Text Box 167"/>
            <p:cNvSpPr txBox="1">
              <a:spLocks noChangeArrowheads="1"/>
            </p:cNvSpPr>
            <p:nvPr/>
          </p:nvSpPr>
          <p:spPr bwMode="auto">
            <a:xfrm>
              <a:off x="2629" y="2576"/>
              <a:ext cx="204" cy="184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uk-UA" sz="2000" dirty="0"/>
                <a:t>С</a:t>
              </a:r>
              <a:r>
                <a:rPr lang="uk-UA" sz="2000" baseline="-25000" dirty="0"/>
                <a:t>2</a:t>
              </a:r>
              <a:endParaRPr lang="ru-RU" sz="2000" dirty="0"/>
            </a:p>
          </p:txBody>
        </p:sp>
      </p:grpSp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593080" y="6320643"/>
            <a:ext cx="7975364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uk-UA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Рис. 5.2. </a:t>
            </a:r>
            <a:r>
              <a:rPr lang="ru-RU" sz="2000" dirty="0" smtClean="0"/>
              <a:t>Ранговые оценки потребителем разных комплектов благ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grpSp>
        <p:nvGrpSpPr>
          <p:cNvPr id="38" name="Group 24"/>
          <p:cNvGrpSpPr>
            <a:grpSpLocks/>
          </p:cNvGrpSpPr>
          <p:nvPr/>
        </p:nvGrpSpPr>
        <p:grpSpPr bwMode="auto">
          <a:xfrm>
            <a:off x="1799692" y="1412776"/>
            <a:ext cx="5805652" cy="4783203"/>
            <a:chOff x="2492" y="9014"/>
            <a:chExt cx="6992" cy="5322"/>
          </a:xfrm>
        </p:grpSpPr>
        <p:grpSp>
          <p:nvGrpSpPr>
            <p:cNvPr id="39" name="Group 25"/>
            <p:cNvGrpSpPr>
              <a:grpSpLocks/>
            </p:cNvGrpSpPr>
            <p:nvPr/>
          </p:nvGrpSpPr>
          <p:grpSpPr bwMode="auto">
            <a:xfrm>
              <a:off x="2492" y="9014"/>
              <a:ext cx="6992" cy="5322"/>
              <a:chOff x="2492" y="9014"/>
              <a:chExt cx="6992" cy="5322"/>
            </a:xfrm>
          </p:grpSpPr>
          <p:sp>
            <p:nvSpPr>
              <p:cNvPr id="43" name="Arc 26"/>
              <p:cNvSpPr>
                <a:spLocks/>
              </p:cNvSpPr>
              <p:nvPr/>
            </p:nvSpPr>
            <p:spPr bwMode="auto">
              <a:xfrm rot="14206395" flipH="1">
                <a:off x="7302" y="9184"/>
                <a:ext cx="1683" cy="1343"/>
              </a:xfrm>
              <a:custGeom>
                <a:avLst/>
                <a:gdLst>
                  <a:gd name="T0" fmla="*/ 196 w 19032"/>
                  <a:gd name="T1" fmla="*/ 0 h 21486"/>
                  <a:gd name="T2" fmla="*/ 1683 w 19032"/>
                  <a:gd name="T3" fmla="*/ 705 h 21486"/>
                  <a:gd name="T4" fmla="*/ 0 w 19032"/>
                  <a:gd name="T5" fmla="*/ 1343 h 21486"/>
                  <a:gd name="T6" fmla="*/ 0 60000 65536"/>
                  <a:gd name="T7" fmla="*/ 0 60000 65536"/>
                  <a:gd name="T8" fmla="*/ 0 60000 65536"/>
                  <a:gd name="T9" fmla="*/ 0 w 19032"/>
                  <a:gd name="T10" fmla="*/ 0 h 21486"/>
                  <a:gd name="T11" fmla="*/ 19032 w 19032"/>
                  <a:gd name="T12" fmla="*/ 21486 h 2148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032" h="21486" fill="none" extrusionOk="0">
                    <a:moveTo>
                      <a:pt x="2215" y="-1"/>
                    </a:moveTo>
                    <a:cubicBezTo>
                      <a:pt x="9343" y="734"/>
                      <a:pt x="15643" y="4957"/>
                      <a:pt x="19032" y="11271"/>
                    </a:cubicBezTo>
                  </a:path>
                  <a:path w="19032" h="21486" stroke="0" extrusionOk="0">
                    <a:moveTo>
                      <a:pt x="2215" y="-1"/>
                    </a:moveTo>
                    <a:cubicBezTo>
                      <a:pt x="9343" y="734"/>
                      <a:pt x="15643" y="4957"/>
                      <a:pt x="19032" y="11271"/>
                    </a:cubicBezTo>
                    <a:lnTo>
                      <a:pt x="0" y="21486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4" name="Arc 27"/>
              <p:cNvSpPr>
                <a:spLocks/>
              </p:cNvSpPr>
              <p:nvPr/>
            </p:nvSpPr>
            <p:spPr bwMode="auto">
              <a:xfrm rot="14003450" flipH="1">
                <a:off x="4857" y="10616"/>
                <a:ext cx="2626" cy="1343"/>
              </a:xfrm>
              <a:custGeom>
                <a:avLst/>
                <a:gdLst>
                  <a:gd name="T0" fmla="*/ 289 w 20123"/>
                  <a:gd name="T1" fmla="*/ 0 h 21486"/>
                  <a:gd name="T2" fmla="*/ 2626 w 20123"/>
                  <a:gd name="T3" fmla="*/ 852 h 21486"/>
                  <a:gd name="T4" fmla="*/ 0 w 20123"/>
                  <a:gd name="T5" fmla="*/ 1343 h 21486"/>
                  <a:gd name="T6" fmla="*/ 0 60000 65536"/>
                  <a:gd name="T7" fmla="*/ 0 60000 65536"/>
                  <a:gd name="T8" fmla="*/ 0 60000 65536"/>
                  <a:gd name="T9" fmla="*/ 0 w 20123"/>
                  <a:gd name="T10" fmla="*/ 0 h 21486"/>
                  <a:gd name="T11" fmla="*/ 20123 w 20123"/>
                  <a:gd name="T12" fmla="*/ 21486 h 2148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123" h="21486" fill="none" extrusionOk="0">
                    <a:moveTo>
                      <a:pt x="2215" y="-1"/>
                    </a:moveTo>
                    <a:cubicBezTo>
                      <a:pt x="10267" y="830"/>
                      <a:pt x="17180" y="6093"/>
                      <a:pt x="20122" y="13635"/>
                    </a:cubicBezTo>
                  </a:path>
                  <a:path w="20123" h="21486" stroke="0" extrusionOk="0">
                    <a:moveTo>
                      <a:pt x="2215" y="-1"/>
                    </a:moveTo>
                    <a:cubicBezTo>
                      <a:pt x="10267" y="830"/>
                      <a:pt x="17180" y="6093"/>
                      <a:pt x="20122" y="13635"/>
                    </a:cubicBezTo>
                    <a:lnTo>
                      <a:pt x="0" y="21486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5" name="Arc 28"/>
              <p:cNvSpPr>
                <a:spLocks/>
              </p:cNvSpPr>
              <p:nvPr/>
            </p:nvSpPr>
            <p:spPr bwMode="auto">
              <a:xfrm rot="14981457" flipH="1">
                <a:off x="3596" y="11435"/>
                <a:ext cx="1664" cy="1350"/>
              </a:xfrm>
              <a:custGeom>
                <a:avLst/>
                <a:gdLst>
                  <a:gd name="T0" fmla="*/ 47 w 18821"/>
                  <a:gd name="T1" fmla="*/ 0 h 21593"/>
                  <a:gd name="T2" fmla="*/ 1664 w 18821"/>
                  <a:gd name="T3" fmla="*/ 687 h 21593"/>
                  <a:gd name="T4" fmla="*/ 0 w 18821"/>
                  <a:gd name="T5" fmla="*/ 1350 h 21593"/>
                  <a:gd name="T6" fmla="*/ 0 60000 65536"/>
                  <a:gd name="T7" fmla="*/ 0 60000 65536"/>
                  <a:gd name="T8" fmla="*/ 0 60000 65536"/>
                  <a:gd name="T9" fmla="*/ 0 w 18821"/>
                  <a:gd name="T10" fmla="*/ 0 h 21593"/>
                  <a:gd name="T11" fmla="*/ 18821 w 18821"/>
                  <a:gd name="T12" fmla="*/ 21593 h 215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821" h="21593" fill="none" extrusionOk="0">
                    <a:moveTo>
                      <a:pt x="533" y="-1"/>
                    </a:moveTo>
                    <a:cubicBezTo>
                      <a:pt x="8139" y="187"/>
                      <a:pt x="15087" y="4363"/>
                      <a:pt x="18820" y="10994"/>
                    </a:cubicBezTo>
                  </a:path>
                  <a:path w="18821" h="21593" stroke="0" extrusionOk="0">
                    <a:moveTo>
                      <a:pt x="533" y="-1"/>
                    </a:moveTo>
                    <a:cubicBezTo>
                      <a:pt x="8139" y="187"/>
                      <a:pt x="15087" y="4363"/>
                      <a:pt x="18820" y="10994"/>
                    </a:cubicBezTo>
                    <a:lnTo>
                      <a:pt x="0" y="21593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6" name="Line 29"/>
              <p:cNvSpPr>
                <a:spLocks noChangeShapeType="1"/>
              </p:cNvSpPr>
              <p:nvPr/>
            </p:nvSpPr>
            <p:spPr bwMode="auto">
              <a:xfrm flipV="1">
                <a:off x="3092" y="9590"/>
                <a:ext cx="0" cy="4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7" name="Line 30"/>
              <p:cNvSpPr>
                <a:spLocks noChangeShapeType="1"/>
              </p:cNvSpPr>
              <p:nvPr/>
            </p:nvSpPr>
            <p:spPr bwMode="auto">
              <a:xfrm>
                <a:off x="3074" y="13820"/>
                <a:ext cx="594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8" name="Line 31"/>
              <p:cNvSpPr>
                <a:spLocks noChangeShapeType="1"/>
              </p:cNvSpPr>
              <p:nvPr/>
            </p:nvSpPr>
            <p:spPr bwMode="auto">
              <a:xfrm flipH="1">
                <a:off x="3098" y="12458"/>
                <a:ext cx="98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9" name="Line 32"/>
              <p:cNvSpPr>
                <a:spLocks noChangeShapeType="1"/>
              </p:cNvSpPr>
              <p:nvPr/>
            </p:nvSpPr>
            <p:spPr bwMode="auto">
              <a:xfrm>
                <a:off x="4088" y="12458"/>
                <a:ext cx="0" cy="136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0" name="Oval 33"/>
              <p:cNvSpPr>
                <a:spLocks noChangeArrowheads="1"/>
              </p:cNvSpPr>
              <p:nvPr/>
            </p:nvSpPr>
            <p:spPr bwMode="auto">
              <a:xfrm>
                <a:off x="4040" y="12416"/>
                <a:ext cx="114" cy="114"/>
              </a:xfrm>
              <a:prstGeom prst="ellipse">
                <a:avLst/>
              </a:prstGeom>
              <a:solidFill>
                <a:srgbClr val="FFFF99"/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1" name="Line 34"/>
              <p:cNvSpPr>
                <a:spLocks noChangeShapeType="1"/>
              </p:cNvSpPr>
              <p:nvPr/>
            </p:nvSpPr>
            <p:spPr bwMode="auto">
              <a:xfrm flipH="1">
                <a:off x="3122" y="10208"/>
                <a:ext cx="467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2" name="Line 35"/>
              <p:cNvSpPr>
                <a:spLocks noChangeShapeType="1"/>
              </p:cNvSpPr>
              <p:nvPr/>
            </p:nvSpPr>
            <p:spPr bwMode="auto">
              <a:xfrm>
                <a:off x="7796" y="10208"/>
                <a:ext cx="0" cy="361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3" name="Oval 36"/>
              <p:cNvSpPr>
                <a:spLocks noChangeArrowheads="1"/>
              </p:cNvSpPr>
              <p:nvPr/>
            </p:nvSpPr>
            <p:spPr bwMode="auto">
              <a:xfrm>
                <a:off x="7754" y="10166"/>
                <a:ext cx="114" cy="114"/>
              </a:xfrm>
              <a:prstGeom prst="ellipse">
                <a:avLst/>
              </a:prstGeom>
              <a:solidFill>
                <a:srgbClr val="FFFF99"/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4" name="Line 37"/>
              <p:cNvSpPr>
                <a:spLocks noChangeShapeType="1"/>
              </p:cNvSpPr>
              <p:nvPr/>
            </p:nvSpPr>
            <p:spPr bwMode="auto">
              <a:xfrm flipH="1">
                <a:off x="3128" y="11276"/>
                <a:ext cx="227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5" name="Line 38"/>
              <p:cNvSpPr>
                <a:spLocks noChangeShapeType="1"/>
              </p:cNvSpPr>
              <p:nvPr/>
            </p:nvSpPr>
            <p:spPr bwMode="auto">
              <a:xfrm>
                <a:off x="5402" y="11276"/>
                <a:ext cx="0" cy="259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6" name="Oval 39"/>
              <p:cNvSpPr>
                <a:spLocks noChangeArrowheads="1"/>
              </p:cNvSpPr>
              <p:nvPr/>
            </p:nvSpPr>
            <p:spPr bwMode="auto">
              <a:xfrm>
                <a:off x="5363" y="11234"/>
                <a:ext cx="117" cy="117"/>
              </a:xfrm>
              <a:prstGeom prst="ellipse">
                <a:avLst/>
              </a:prstGeom>
              <a:solidFill>
                <a:srgbClr val="FFFF99"/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7" name="Line 40"/>
              <p:cNvSpPr>
                <a:spLocks noChangeShapeType="1"/>
              </p:cNvSpPr>
              <p:nvPr/>
            </p:nvSpPr>
            <p:spPr bwMode="auto">
              <a:xfrm flipH="1">
                <a:off x="3128" y="11900"/>
                <a:ext cx="305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8" name="Line 41"/>
              <p:cNvSpPr>
                <a:spLocks noChangeShapeType="1"/>
              </p:cNvSpPr>
              <p:nvPr/>
            </p:nvSpPr>
            <p:spPr bwMode="auto">
              <a:xfrm>
                <a:off x="6182" y="11900"/>
                <a:ext cx="0" cy="19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59" name="Oval 42"/>
              <p:cNvSpPr>
                <a:spLocks noChangeArrowheads="1"/>
              </p:cNvSpPr>
              <p:nvPr/>
            </p:nvSpPr>
            <p:spPr bwMode="auto">
              <a:xfrm>
                <a:off x="6140" y="11858"/>
                <a:ext cx="114" cy="114"/>
              </a:xfrm>
              <a:prstGeom prst="ellipse">
                <a:avLst/>
              </a:prstGeom>
              <a:solidFill>
                <a:srgbClr val="FFFF99"/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60" name="Text Box 43"/>
              <p:cNvSpPr txBox="1">
                <a:spLocks noChangeArrowheads="1"/>
              </p:cNvSpPr>
              <p:nvPr/>
            </p:nvSpPr>
            <p:spPr bwMode="auto">
              <a:xfrm>
                <a:off x="4004" y="11954"/>
                <a:ext cx="420" cy="390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uk-UA" sz="2000" dirty="0"/>
                  <a:t>А</a:t>
                </a:r>
                <a:endParaRPr lang="ru-RU" sz="2000" dirty="0"/>
              </a:p>
            </p:txBody>
          </p:sp>
          <p:sp>
            <p:nvSpPr>
              <p:cNvPr id="61" name="Text Box 44"/>
              <p:cNvSpPr txBox="1">
                <a:spLocks noChangeArrowheads="1"/>
              </p:cNvSpPr>
              <p:nvPr/>
            </p:nvSpPr>
            <p:spPr bwMode="auto">
              <a:xfrm>
                <a:off x="7676" y="9698"/>
                <a:ext cx="420" cy="390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uk-UA" dirty="0"/>
                  <a:t>В</a:t>
                </a:r>
                <a:endParaRPr lang="ru-RU" dirty="0"/>
              </a:p>
            </p:txBody>
          </p:sp>
          <p:sp>
            <p:nvSpPr>
              <p:cNvPr id="62" name="Text Box 45"/>
              <p:cNvSpPr txBox="1">
                <a:spLocks noChangeArrowheads="1"/>
              </p:cNvSpPr>
              <p:nvPr/>
            </p:nvSpPr>
            <p:spPr bwMode="auto">
              <a:xfrm>
                <a:off x="5294" y="10742"/>
                <a:ext cx="420" cy="390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uk-UA" sz="2000" dirty="0"/>
                  <a:t>С</a:t>
                </a:r>
                <a:endParaRPr lang="ru-RU" sz="2000" dirty="0"/>
              </a:p>
            </p:txBody>
          </p:sp>
          <p:sp>
            <p:nvSpPr>
              <p:cNvPr id="63" name="Text Box 46"/>
              <p:cNvSpPr txBox="1">
                <a:spLocks noChangeArrowheads="1"/>
              </p:cNvSpPr>
              <p:nvPr/>
            </p:nvSpPr>
            <p:spPr bwMode="auto">
              <a:xfrm>
                <a:off x="6212" y="11432"/>
                <a:ext cx="540" cy="390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uk-UA" sz="2000" dirty="0"/>
                  <a:t>С</a:t>
                </a:r>
                <a:r>
                  <a:rPr lang="uk-UA" sz="2000" baseline="-25000" dirty="0"/>
                  <a:t>1</a:t>
                </a:r>
                <a:endParaRPr lang="ru-RU" sz="2000" dirty="0"/>
              </a:p>
            </p:txBody>
          </p:sp>
          <p:sp>
            <p:nvSpPr>
              <p:cNvPr id="64" name="Text Box 47"/>
              <p:cNvSpPr txBox="1">
                <a:spLocks noChangeArrowheads="1"/>
              </p:cNvSpPr>
              <p:nvPr/>
            </p:nvSpPr>
            <p:spPr bwMode="auto">
              <a:xfrm>
                <a:off x="2976" y="13916"/>
                <a:ext cx="6508" cy="420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r>
                  <a:rPr lang="en-US" sz="2000" b="1" dirty="0"/>
                  <a:t>0</a:t>
                </a:r>
                <a:r>
                  <a:rPr lang="en-US" sz="1400" dirty="0"/>
                  <a:t>             </a:t>
                </a:r>
                <a:r>
                  <a:rPr lang="en-US" sz="1400" dirty="0" smtClean="0"/>
                  <a:t> </a:t>
                </a:r>
                <a:r>
                  <a:rPr lang="en-US" dirty="0"/>
                  <a:t>X</a:t>
                </a:r>
                <a:r>
                  <a:rPr lang="en-US" baseline="-25000" dirty="0"/>
                  <a:t>1</a:t>
                </a:r>
                <a:r>
                  <a:rPr lang="en-US" sz="1400" dirty="0"/>
                  <a:t>    </a:t>
                </a:r>
                <a:r>
                  <a:rPr lang="uk-UA" sz="1400" dirty="0"/>
                  <a:t>     </a:t>
                </a:r>
                <a:r>
                  <a:rPr lang="en-US" sz="1400" dirty="0"/>
                  <a:t>          </a:t>
                </a:r>
                <a:r>
                  <a:rPr lang="en-US" dirty="0"/>
                  <a:t>X</a:t>
                </a:r>
                <a:r>
                  <a:rPr lang="en-US" baseline="-25000" dirty="0"/>
                  <a:t>3</a:t>
                </a:r>
                <a:r>
                  <a:rPr lang="en-US" sz="1400" dirty="0"/>
                  <a:t>    </a:t>
                </a:r>
                <a:r>
                  <a:rPr lang="uk-UA" sz="1400" dirty="0"/>
                  <a:t> </a:t>
                </a:r>
                <a:r>
                  <a:rPr lang="en-US" sz="1400" dirty="0"/>
                  <a:t>  </a:t>
                </a:r>
                <a:r>
                  <a:rPr lang="en-US" dirty="0"/>
                  <a:t>X</a:t>
                </a:r>
                <a:r>
                  <a:rPr lang="en-US" baseline="-25000" dirty="0"/>
                  <a:t>4</a:t>
                </a:r>
                <a:r>
                  <a:rPr lang="en-US" sz="1400" dirty="0"/>
                  <a:t>       </a:t>
                </a:r>
                <a:r>
                  <a:rPr lang="uk-UA" sz="1400" dirty="0"/>
                  <a:t>      </a:t>
                </a:r>
                <a:r>
                  <a:rPr lang="en-US" sz="1400" dirty="0"/>
                  <a:t>          </a:t>
                </a:r>
                <a:r>
                  <a:rPr lang="en-US" dirty="0"/>
                  <a:t>X</a:t>
                </a:r>
                <a:r>
                  <a:rPr lang="en-US" baseline="-25000" dirty="0"/>
                  <a:t>2</a:t>
                </a:r>
                <a:r>
                  <a:rPr lang="en-US" sz="1400" dirty="0"/>
                  <a:t>           </a:t>
                </a:r>
                <a:r>
                  <a:rPr lang="en-US" sz="2000" b="1" dirty="0"/>
                  <a:t>X</a:t>
                </a:r>
                <a:endParaRPr lang="ru-RU" sz="2000" dirty="0"/>
              </a:p>
            </p:txBody>
          </p:sp>
          <p:sp>
            <p:nvSpPr>
              <p:cNvPr id="65" name="Text Box 48"/>
              <p:cNvSpPr txBox="1">
                <a:spLocks noChangeArrowheads="1"/>
              </p:cNvSpPr>
              <p:nvPr/>
            </p:nvSpPr>
            <p:spPr bwMode="auto">
              <a:xfrm>
                <a:off x="2492" y="9590"/>
                <a:ext cx="540" cy="309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r>
                  <a:rPr lang="en-US" sz="2000" b="1" dirty="0"/>
                  <a:t>Y</a:t>
                </a:r>
              </a:p>
              <a:p>
                <a:pPr algn="ctr"/>
                <a:r>
                  <a:rPr lang="en-US" sz="2000" dirty="0"/>
                  <a:t>Y</a:t>
                </a:r>
                <a:r>
                  <a:rPr lang="en-US" sz="2000" baseline="-25000" dirty="0"/>
                  <a:t>2</a:t>
                </a:r>
                <a:endParaRPr lang="en-US" sz="2000" dirty="0"/>
              </a:p>
              <a:p>
                <a:pPr algn="ctr"/>
                <a:r>
                  <a:rPr lang="uk-UA" sz="1200" dirty="0"/>
                  <a:t>  </a:t>
                </a:r>
              </a:p>
              <a:p>
                <a:pPr algn="ctr"/>
                <a:endParaRPr lang="en-US" sz="1200" dirty="0"/>
              </a:p>
              <a:p>
                <a:pPr algn="ctr"/>
                <a:endParaRPr lang="uk-UA" sz="1200" dirty="0" smtClean="0"/>
              </a:p>
              <a:p>
                <a:pPr algn="ctr"/>
                <a:endParaRPr lang="en-US" sz="1200" dirty="0"/>
              </a:p>
              <a:p>
                <a:pPr algn="ctr"/>
                <a:r>
                  <a:rPr lang="en-US" sz="2000" dirty="0"/>
                  <a:t>Y</a:t>
                </a:r>
                <a:r>
                  <a:rPr lang="en-US" sz="2000" baseline="-25000" dirty="0"/>
                  <a:t>3</a:t>
                </a:r>
                <a:endParaRPr lang="en-US" sz="2000" dirty="0"/>
              </a:p>
              <a:p>
                <a:pPr algn="ctr"/>
                <a:endParaRPr lang="en-US" sz="800" dirty="0"/>
              </a:p>
              <a:p>
                <a:pPr algn="ctr"/>
                <a:endParaRPr lang="en-US" sz="800" dirty="0"/>
              </a:p>
              <a:p>
                <a:pPr algn="ctr"/>
                <a:r>
                  <a:rPr lang="en-US" sz="2000" dirty="0"/>
                  <a:t>Y</a:t>
                </a:r>
                <a:r>
                  <a:rPr lang="en-US" sz="2000" baseline="-25000" dirty="0"/>
                  <a:t>4</a:t>
                </a:r>
                <a:endParaRPr lang="en-US" sz="2000" dirty="0"/>
              </a:p>
              <a:p>
                <a:pPr algn="ctr"/>
                <a:endParaRPr lang="en-US" sz="1200" dirty="0"/>
              </a:p>
              <a:p>
                <a:pPr algn="ctr"/>
                <a:r>
                  <a:rPr lang="en-US" sz="2000" dirty="0"/>
                  <a:t>Y</a:t>
                </a:r>
                <a:r>
                  <a:rPr lang="en-US" sz="2000" baseline="-25000" dirty="0"/>
                  <a:t>1</a:t>
                </a:r>
                <a:endParaRPr lang="ru-RU" sz="2000" dirty="0"/>
              </a:p>
            </p:txBody>
          </p:sp>
        </p:grpSp>
        <p:sp>
          <p:nvSpPr>
            <p:cNvPr id="40" name="Text Box 49"/>
            <p:cNvSpPr txBox="1">
              <a:spLocks noChangeArrowheads="1"/>
            </p:cNvSpPr>
            <p:nvPr/>
          </p:nvSpPr>
          <p:spPr bwMode="auto">
            <a:xfrm>
              <a:off x="4814" y="12704"/>
              <a:ext cx="450" cy="420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en-US" sz="2000" dirty="0"/>
                <a:t>U</a:t>
              </a:r>
              <a:r>
                <a:rPr lang="en-US" sz="2000" baseline="-25000" dirty="0"/>
                <a:t>1</a:t>
              </a:r>
              <a:endParaRPr lang="ru-RU" sz="2000" dirty="0"/>
            </a:p>
          </p:txBody>
        </p:sp>
        <p:sp>
          <p:nvSpPr>
            <p:cNvPr id="41" name="Text Box 50"/>
            <p:cNvSpPr txBox="1">
              <a:spLocks noChangeArrowheads="1"/>
            </p:cNvSpPr>
            <p:nvPr/>
          </p:nvSpPr>
          <p:spPr bwMode="auto">
            <a:xfrm>
              <a:off x="8708" y="10370"/>
              <a:ext cx="450" cy="420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en-US" sz="2000" dirty="0"/>
                <a:t>U</a:t>
              </a:r>
              <a:r>
                <a:rPr lang="en-US" sz="2000" baseline="-25000" dirty="0"/>
                <a:t>2</a:t>
              </a:r>
              <a:endParaRPr lang="ru-RU" sz="2000" dirty="0"/>
            </a:p>
          </p:txBody>
        </p:sp>
        <p:sp>
          <p:nvSpPr>
            <p:cNvPr id="42" name="Text Box 51"/>
            <p:cNvSpPr txBox="1">
              <a:spLocks noChangeArrowheads="1"/>
            </p:cNvSpPr>
            <p:nvPr/>
          </p:nvSpPr>
          <p:spPr bwMode="auto">
            <a:xfrm>
              <a:off x="7142" y="12032"/>
              <a:ext cx="540" cy="420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r>
                <a:rPr lang="en-US" sz="2000" dirty="0"/>
                <a:t>U</a:t>
              </a:r>
              <a:r>
                <a:rPr lang="en-US" sz="2000" baseline="-25000" dirty="0"/>
                <a:t>3</a:t>
              </a:r>
              <a:endParaRPr lang="ru-RU" sz="2000" dirty="0"/>
            </a:p>
          </p:txBody>
        </p:sp>
      </p:grp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2235156" y="6341258"/>
            <a:ext cx="4677104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Рис. 5.3. </a:t>
            </a:r>
            <a:r>
              <a:rPr lang="ru-RU" sz="2000" dirty="0" smtClean="0"/>
              <a:t>Карта кривых безразличия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sz="3000" b="1" dirty="0"/>
              <a:t>Кривые безразличия как инструмент ординалистского анализа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82543" y="1340768"/>
            <a:ext cx="8215425" cy="430887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Кривые безразличия и их карта</a:t>
            </a:r>
            <a:endParaRPr lang="ru-RU" sz="2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graphicFrame>
        <p:nvGraphicFramePr>
          <p:cNvPr id="37" name="Схема 36"/>
          <p:cNvGraphicFramePr/>
          <p:nvPr>
            <p:extLst>
              <p:ext uri="{D42A27DB-BD31-4B8C-83A1-F6EECF244321}">
                <p14:modId xmlns:p14="http://schemas.microsoft.com/office/powerpoint/2010/main" val="3711063225"/>
              </p:ext>
            </p:extLst>
          </p:nvPr>
        </p:nvGraphicFramePr>
        <p:xfrm>
          <a:off x="774648" y="1771655"/>
          <a:ext cx="7558191" cy="212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9" name="Схема 38"/>
          <p:cNvGraphicFramePr/>
          <p:nvPr>
            <p:extLst>
              <p:ext uri="{D42A27DB-BD31-4B8C-83A1-F6EECF244321}">
                <p14:modId xmlns:p14="http://schemas.microsoft.com/office/powerpoint/2010/main" val="3084543968"/>
              </p:ext>
            </p:extLst>
          </p:nvPr>
        </p:nvGraphicFramePr>
        <p:xfrm>
          <a:off x="756392" y="3933056"/>
          <a:ext cx="7596028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sz="3000" b="1" dirty="0"/>
              <a:t>Кривые безразличия как инструмент ординалистского анализа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2543" y="1304764"/>
            <a:ext cx="8215425" cy="430887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Кривые безразличия и их карта</a:t>
            </a:r>
            <a:endParaRPr lang="ru-RU" sz="2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572500" y="142875"/>
            <a:ext cx="571500" cy="242888"/>
          </a:xfrm>
          <a:noFill/>
        </p:spPr>
        <p:txBody>
          <a:bodyPr/>
          <a:lstStyle/>
          <a:p>
            <a:fld id="{47DAFD99-B0C2-4C41-8806-9091CD1A9877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4101" name="TextBox 46"/>
          <p:cNvSpPr txBox="1">
            <a:spLocks noChangeArrowheads="1"/>
          </p:cNvSpPr>
          <p:nvPr/>
        </p:nvSpPr>
        <p:spPr bwMode="auto">
          <a:xfrm>
            <a:off x="628650" y="142875"/>
            <a:ext cx="13509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>
                <a:solidFill>
                  <a:schemeClr val="bg1"/>
                </a:solidFill>
              </a:rPr>
              <a:t>© П.Г. Банщиков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82544" y="1340768"/>
            <a:ext cx="8215425" cy="400110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Свойства карты безразличия</a:t>
            </a:r>
            <a:endParaRPr lang="ru-RU" sz="2000" dirty="0"/>
          </a:p>
        </p:txBody>
      </p:sp>
      <p:graphicFrame>
        <p:nvGraphicFramePr>
          <p:cNvPr id="37" name="Схема 36"/>
          <p:cNvGraphicFramePr/>
          <p:nvPr>
            <p:extLst>
              <p:ext uri="{D42A27DB-BD31-4B8C-83A1-F6EECF244321}">
                <p14:modId xmlns:p14="http://schemas.microsoft.com/office/powerpoint/2010/main" val="4154981260"/>
              </p:ext>
            </p:extLst>
          </p:nvPr>
        </p:nvGraphicFramePr>
        <p:xfrm>
          <a:off x="359532" y="1844824"/>
          <a:ext cx="8369352" cy="4651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0000"/>
          </a:xfr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</p:spPr>
        <p:txBody>
          <a:bodyPr/>
          <a:lstStyle/>
          <a:p>
            <a:pPr algn="ctr" eaLnBrk="1" hangingPunct="1"/>
            <a:r>
              <a:rPr lang="ru-RU" sz="3000" b="1" dirty="0"/>
              <a:t>Кривые безразличия как инструмент ординалистского анализа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5027</TotalTime>
  <Words>834</Words>
  <Application>Microsoft Office PowerPoint</Application>
  <PresentationFormat>Экран (4:3)</PresentationFormat>
  <Paragraphs>285</Paragraphs>
  <Slides>22</Slides>
  <Notes>21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Пиксел</vt:lpstr>
      <vt:lpstr>Формула</vt:lpstr>
      <vt:lpstr>ТЕМА 5.  Ординалистская теория выбора потребителя</vt:lpstr>
      <vt:lpstr>Аксиомы ординализма</vt:lpstr>
      <vt:lpstr>Аксиомы ординализма</vt:lpstr>
      <vt:lpstr>Аксиомы ординализма</vt:lpstr>
      <vt:lpstr>Аксиомы ординализма</vt:lpstr>
      <vt:lpstr>Кривые безразличия как инструмент ординалистского анализа</vt:lpstr>
      <vt:lpstr>Кривые безразличия как инструмент ординалистского анализа</vt:lpstr>
      <vt:lpstr>Кривые безразличия как инструмент ординалистского анализа</vt:lpstr>
      <vt:lpstr>Кривые безразличия как инструмент ординалистского анализа</vt:lpstr>
      <vt:lpstr>Кривые безразличия как инструмент ординалистского анализа</vt:lpstr>
      <vt:lpstr>Кривые безразличия как инструмент ординалистского анализа</vt:lpstr>
      <vt:lpstr>Кривые безразличия как инструмент ординалистского анализа</vt:lpstr>
      <vt:lpstr>Бюджетная линия</vt:lpstr>
      <vt:lpstr>Бюджетная линия</vt:lpstr>
      <vt:lpstr>Презентация PowerPoint</vt:lpstr>
      <vt:lpstr>Презентация PowerPoint</vt:lpstr>
      <vt:lpstr>Оптимум споживача</vt:lpstr>
      <vt:lpstr>Оптимум потребителя</vt:lpstr>
      <vt:lpstr>Оптимум потребителя</vt:lpstr>
      <vt:lpstr>Оптимум потребителя</vt:lpstr>
      <vt:lpstr>Презентация PowerPoint</vt:lpstr>
      <vt:lpstr>ТЕМА 5.  Ординалистская теория выбора потребителя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Формування системи компетенцій на основі </dc:title>
  <dc:creator>user</dc:creator>
  <cp:lastModifiedBy>Петр</cp:lastModifiedBy>
  <cp:revision>376</cp:revision>
  <cp:lastPrinted>1601-01-01T00:00:00Z</cp:lastPrinted>
  <dcterms:created xsi:type="dcterms:W3CDTF">2009-01-30T16:56:09Z</dcterms:created>
  <dcterms:modified xsi:type="dcterms:W3CDTF">2012-02-06T21:33:44Z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