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74" r:id="rId2"/>
    <p:sldId id="314" r:id="rId3"/>
    <p:sldId id="281" r:id="rId4"/>
    <p:sldId id="282" r:id="rId5"/>
    <p:sldId id="283" r:id="rId6"/>
    <p:sldId id="284" r:id="rId7"/>
    <p:sldId id="289" r:id="rId8"/>
    <p:sldId id="285" r:id="rId9"/>
    <p:sldId id="286" r:id="rId10"/>
    <p:sldId id="288" r:id="rId11"/>
    <p:sldId id="290" r:id="rId12"/>
    <p:sldId id="291" r:id="rId13"/>
    <p:sldId id="315" r:id="rId14"/>
    <p:sldId id="316" r:id="rId15"/>
    <p:sldId id="295" r:id="rId16"/>
    <p:sldId id="303" r:id="rId17"/>
    <p:sldId id="317" r:id="rId18"/>
    <p:sldId id="318" r:id="rId19"/>
    <p:sldId id="319" r:id="rId20"/>
    <p:sldId id="320" r:id="rId21"/>
    <p:sldId id="321" r:id="rId22"/>
    <p:sldId id="292" r:id="rId23"/>
    <p:sldId id="294" r:id="rId24"/>
    <p:sldId id="296" r:id="rId25"/>
    <p:sldId id="298" r:id="rId26"/>
    <p:sldId id="299" r:id="rId27"/>
    <p:sldId id="322" r:id="rId28"/>
    <p:sldId id="275" r:id="rId29"/>
    <p:sldId id="301" r:id="rId30"/>
    <p:sldId id="277" r:id="rId31"/>
    <p:sldId id="278" r:id="rId32"/>
    <p:sldId id="279" r:id="rId33"/>
    <p:sldId id="280" r:id="rId34"/>
    <p:sldId id="304" r:id="rId35"/>
    <p:sldId id="305" r:id="rId36"/>
    <p:sldId id="306" r:id="rId37"/>
    <p:sldId id="308" r:id="rId38"/>
    <p:sldId id="309" r:id="rId39"/>
    <p:sldId id="311" r:id="rId40"/>
    <p:sldId id="310" r:id="rId41"/>
    <p:sldId id="312" r:id="rId42"/>
    <p:sldId id="313" r:id="rId43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66FF"/>
    <a:srgbClr val="FF0000"/>
    <a:srgbClr val="E6F0FA"/>
    <a:srgbClr val="1F8FFF"/>
    <a:srgbClr val="3399FF"/>
    <a:srgbClr val="CC0000"/>
    <a:srgbClr val="008080"/>
    <a:srgbClr val="00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94" autoAdjust="0"/>
    <p:restoredTop sz="94700" autoAdjust="0"/>
  </p:normalViewPr>
  <p:slideViewPr>
    <p:cSldViewPr>
      <p:cViewPr>
        <p:scale>
          <a:sx n="66" d="100"/>
          <a:sy n="66" d="100"/>
        </p:scale>
        <p:origin x="-726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31974AF-1CFE-4EFF-BB38-E25B23870D2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506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82F9374-5E73-4F48-B7B2-54ACA654C01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 advClick="0" advTm="1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 advClick="0" advTm="1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 advClick="0" advTm="1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 advClick="0" advTm="1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  <p:transition advClick="0" advTm="1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 advClick="0" advTm="1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 advClick="0" advTm="1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 advClick="0" advTm="1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 advTm="1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  <p:transition advClick="0" advTm="1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  <p:transition advClick="0" advTm="1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 descr="architekturbild-rgb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765175"/>
            <a:ext cx="1116013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12"/>
          <p:cNvSpPr>
            <a:spLocks noChangeArrowheads="1"/>
          </p:cNvSpPr>
          <p:nvPr userDrawn="1"/>
        </p:nvSpPr>
        <p:spPr bwMode="auto">
          <a:xfrm>
            <a:off x="1116013" y="765175"/>
            <a:ext cx="8027987" cy="360363"/>
          </a:xfrm>
          <a:prstGeom prst="rect">
            <a:avLst/>
          </a:prstGeom>
          <a:solidFill>
            <a:srgbClr val="0096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13"/>
          <p:cNvSpPr>
            <a:spLocks noChangeArrowheads="1"/>
          </p:cNvSpPr>
          <p:nvPr userDrawn="1"/>
        </p:nvSpPr>
        <p:spPr bwMode="auto">
          <a:xfrm>
            <a:off x="0" y="1125538"/>
            <a:ext cx="9144000" cy="5732462"/>
          </a:xfrm>
          <a:prstGeom prst="rect">
            <a:avLst/>
          </a:prstGeom>
          <a:solidFill>
            <a:srgbClr val="E6F0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graphicFrame>
        <p:nvGraphicFramePr>
          <p:cNvPr id="1029" name="Object 26"/>
          <p:cNvGraphicFramePr>
            <a:graphicFrameLocks noChangeAspect="1"/>
          </p:cNvGraphicFramePr>
          <p:nvPr/>
        </p:nvGraphicFramePr>
        <p:xfrm>
          <a:off x="0" y="0"/>
          <a:ext cx="9144000" cy="762000"/>
        </p:xfrm>
        <a:graphic>
          <a:graphicData uri="http://schemas.openxmlformats.org/presentationml/2006/ole">
            <p:oleObj spid="_x0000_s1029" name="Image" r:id="rId15" imgW="12190476" imgH="1015515" progId="Photoshop.Image.10">
              <p:embed/>
            </p:oleObj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advClick="0" advTm="1000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de-DE" altLang="de-DE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FontTx/>
              <a:buNone/>
            </a:pPr>
            <a:r>
              <a:rPr lang="de-DE" altLang="de-DE" smtClean="0"/>
              <a:t>       </a:t>
            </a:r>
          </a:p>
          <a:p>
            <a:pPr marL="0" indent="0" eaLnBrk="1" hangingPunct="1">
              <a:buFontTx/>
              <a:buNone/>
            </a:pPr>
            <a:r>
              <a:rPr lang="en-US" altLang="de-DE" smtClean="0"/>
              <a:t>            </a:t>
            </a:r>
            <a:r>
              <a:rPr lang="en-US" altLang="de-DE" b="1" smtClean="0"/>
              <a:t>How can the Euro be stabilized? </a:t>
            </a:r>
            <a:endParaRPr lang="de-DE" altLang="de-DE" b="1" smtClean="0"/>
          </a:p>
          <a:p>
            <a:pPr marL="0" indent="0" eaLnBrk="1" hangingPunct="1">
              <a:buFontTx/>
              <a:buNone/>
            </a:pPr>
            <a:r>
              <a:rPr lang="de-DE" altLang="de-DE" smtClean="0"/>
              <a:t>         </a:t>
            </a:r>
            <a:endParaRPr lang="de-DE" altLang="de-DE" sz="3600" b="1" smtClean="0"/>
          </a:p>
          <a:p>
            <a:pPr marL="0" indent="0" eaLnBrk="1" hangingPunct="1">
              <a:buFontTx/>
              <a:buNone/>
            </a:pPr>
            <a:r>
              <a:rPr lang="de-DE" altLang="de-DE" sz="3600" b="1" smtClean="0"/>
              <a:t>                     </a:t>
            </a:r>
            <a:r>
              <a:rPr lang="de-DE" altLang="de-DE" sz="2400" b="1" smtClean="0"/>
              <a:t>Günter Franke</a:t>
            </a:r>
          </a:p>
          <a:p>
            <a:pPr marL="0" indent="0" eaLnBrk="1" hangingPunct="1">
              <a:buFontTx/>
              <a:buNone/>
            </a:pPr>
            <a:endParaRPr lang="de-DE" altLang="de-DE" sz="2800" smtClean="0"/>
          </a:p>
          <a:p>
            <a:pPr marL="0" indent="0" eaLnBrk="1" hangingPunct="1">
              <a:buFontTx/>
              <a:buNone/>
            </a:pPr>
            <a:r>
              <a:rPr lang="de-DE" altLang="de-DE" sz="3600" b="1" smtClean="0"/>
              <a:t>        </a:t>
            </a:r>
            <a:r>
              <a:rPr lang="de-DE" altLang="de-DE" sz="2400" b="1" smtClean="0"/>
              <a:t>May 18, 2016</a:t>
            </a:r>
          </a:p>
          <a:p>
            <a:pPr marL="0" indent="0" eaLnBrk="1" hangingPunct="1">
              <a:buFontTx/>
              <a:buNone/>
            </a:pPr>
            <a:r>
              <a:rPr lang="de-DE" altLang="de-DE" sz="2400" b="1" smtClean="0"/>
              <a:t>            Kiev National Economic University</a:t>
            </a:r>
          </a:p>
          <a:p>
            <a:pPr marL="0" indent="0" eaLnBrk="1" hangingPunct="1">
              <a:buFontTx/>
              <a:buNone/>
            </a:pPr>
            <a:endParaRPr lang="de-DE" altLang="de-DE" sz="3600" b="1" smtClean="0"/>
          </a:p>
        </p:txBody>
      </p:sp>
    </p:spTree>
  </p:cSld>
  <p:clrMapOvr>
    <a:masterClrMapping/>
  </p:clrMapOvr>
  <p:transition advClick="0" advTm="1000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3200" smtClean="0">
                <a:solidFill>
                  <a:schemeClr val="bg1"/>
                </a:solidFill>
              </a:rPr>
              <a:t>ECU-policy for highly indebted countries</a:t>
            </a:r>
            <a:br>
              <a:rPr lang="de-DE" altLang="de-DE" sz="3200" smtClean="0">
                <a:solidFill>
                  <a:schemeClr val="bg1"/>
                </a:solidFill>
              </a:rPr>
            </a:br>
            <a:endParaRPr lang="de-DE" altLang="de-DE" sz="3200" smtClean="0"/>
          </a:p>
        </p:txBody>
      </p:sp>
      <p:sp>
        <p:nvSpPr>
          <p:cNvPr id="11267" name="Inhaltsplatzhalter 2"/>
          <p:cNvSpPr>
            <a:spLocks noGrp="1"/>
          </p:cNvSpPr>
          <p:nvPr>
            <p:ph idx="1"/>
          </p:nvPr>
        </p:nvSpPr>
        <p:spPr bwMode="auto">
          <a:xfrm>
            <a:off x="468313" y="1628775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mtClean="0"/>
              <a:t>May 2010: government heads in Brussels</a:t>
            </a:r>
          </a:p>
          <a:p>
            <a:pPr>
              <a:buFontTx/>
              <a:buNone/>
            </a:pPr>
            <a:r>
              <a:rPr lang="de-DE" altLang="de-DE" smtClean="0"/>
              <a:t>                      chose policy:</a:t>
            </a:r>
          </a:p>
          <a:p>
            <a:endParaRPr lang="de-DE" altLang="de-DE" smtClean="0"/>
          </a:p>
          <a:p>
            <a:pPr>
              <a:buFontTx/>
              <a:buNone/>
            </a:pPr>
            <a:r>
              <a:rPr lang="de-DE" altLang="de-DE" smtClean="0"/>
              <a:t>   How handle crisis in ECU-member state?</a:t>
            </a:r>
          </a:p>
          <a:p>
            <a:pPr>
              <a:buFontTx/>
              <a:buNone/>
            </a:pPr>
            <a:r>
              <a:rPr lang="de-DE" altLang="de-DE" smtClean="0"/>
              <a:t>   </a:t>
            </a:r>
          </a:p>
        </p:txBody>
      </p:sp>
    </p:spTree>
  </p:cSld>
  <p:clrMapOvr>
    <a:masterClrMapping/>
  </p:clrMapOvr>
  <p:transition advClick="0" advTm="1000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3200" smtClean="0">
                <a:solidFill>
                  <a:schemeClr val="bg1"/>
                </a:solidFill>
              </a:rPr>
              <a:t>ECU-policy for highly indebted countries</a:t>
            </a:r>
            <a:br>
              <a:rPr lang="de-DE" altLang="de-DE" sz="3200" smtClean="0">
                <a:solidFill>
                  <a:schemeClr val="bg1"/>
                </a:solidFill>
              </a:rPr>
            </a:br>
            <a:endParaRPr lang="de-DE" altLang="de-DE" sz="32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de-DE" altLang="de-DE" b="1" smtClean="0"/>
              <a:t>Option 1: default of member state</a:t>
            </a:r>
          </a:p>
          <a:p>
            <a:pPr>
              <a:buFontTx/>
              <a:buNone/>
            </a:pPr>
            <a:r>
              <a:rPr lang="de-DE" altLang="de-DE" smtClean="0">
                <a:cs typeface="Times New Roman" pitchFamily="18" charset="0"/>
              </a:rPr>
              <a:t>  → would strongly hit bond holders: </a:t>
            </a:r>
          </a:p>
          <a:p>
            <a:r>
              <a:rPr lang="de-DE" altLang="de-DE" smtClean="0">
                <a:cs typeface="Times New Roman" pitchFamily="18" charset="0"/>
              </a:rPr>
              <a:t>European banks </a:t>
            </a:r>
          </a:p>
          <a:p>
            <a:r>
              <a:rPr lang="de-DE" altLang="de-DE" smtClean="0">
                <a:cs typeface="Times New Roman" pitchFamily="18" charset="0"/>
              </a:rPr>
              <a:t>European insurance companies </a:t>
            </a:r>
          </a:p>
          <a:p>
            <a:r>
              <a:rPr lang="de-DE" altLang="de-DE" smtClean="0">
                <a:cs typeface="Times New Roman" pitchFamily="18" charset="0"/>
              </a:rPr>
              <a:t>other institutional investors and private persons</a:t>
            </a:r>
          </a:p>
          <a:p>
            <a:endParaRPr lang="de-DE" altLang="de-DE" smtClean="0"/>
          </a:p>
        </p:txBody>
      </p:sp>
    </p:spTree>
  </p:cSld>
  <p:clrMapOvr>
    <a:masterClrMapping/>
  </p:clrMapOvr>
  <p:transition advClick="0" advTm="1000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3200" smtClean="0">
                <a:solidFill>
                  <a:schemeClr val="bg1"/>
                </a:solidFill>
              </a:rPr>
              <a:t>ECU-policy for highly indebted countries</a:t>
            </a:r>
            <a:br>
              <a:rPr lang="de-DE" altLang="de-DE" sz="3200" smtClean="0">
                <a:solidFill>
                  <a:schemeClr val="bg1"/>
                </a:solidFill>
              </a:rPr>
            </a:br>
            <a:endParaRPr lang="de-DE" altLang="de-DE" sz="320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de-DE" altLang="de-DE" b="1" smtClean="0">
                <a:cs typeface="Times New Roman" pitchFamily="18" charset="0"/>
              </a:rPr>
              <a:t>Default/insolvency of member state</a:t>
            </a:r>
          </a:p>
          <a:p>
            <a:pPr>
              <a:buFontTx/>
              <a:buNone/>
            </a:pPr>
            <a:r>
              <a:rPr lang="de-DE" altLang="de-DE" smtClean="0">
                <a:cs typeface="Times New Roman" pitchFamily="18" charset="0"/>
              </a:rPr>
              <a:t>→ default of several major European banks/insurance companies</a:t>
            </a:r>
          </a:p>
          <a:p>
            <a:pPr>
              <a:buFontTx/>
              <a:buNone/>
            </a:pPr>
            <a:r>
              <a:rPr lang="de-DE" altLang="de-DE" smtClean="0">
                <a:cs typeface="Times New Roman" pitchFamily="18" charset="0"/>
              </a:rPr>
              <a:t>   unless strong public support of these financial intermediaries</a:t>
            </a:r>
          </a:p>
          <a:p>
            <a:pPr>
              <a:buFontTx/>
              <a:buNone/>
            </a:pPr>
            <a:r>
              <a:rPr lang="de-DE" altLang="de-DE" smtClean="0">
                <a:cs typeface="Times New Roman" pitchFamily="18" charset="0"/>
              </a:rPr>
              <a:t>→ threat to Euro??</a:t>
            </a:r>
          </a:p>
        </p:txBody>
      </p:sp>
    </p:spTree>
  </p:cSld>
  <p:clrMapOvr>
    <a:masterClrMapping/>
  </p:clrMapOvr>
  <p:transition advClick="0" advTm="1000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3200" smtClean="0">
                <a:solidFill>
                  <a:schemeClr val="bg1"/>
                </a:solidFill>
              </a:rPr>
              <a:t>ECU-policy for highly indebted countries</a:t>
            </a:r>
            <a:endParaRPr lang="de-DE" sz="3200" smtClean="0"/>
          </a:p>
        </p:txBody>
      </p:sp>
      <p:sp>
        <p:nvSpPr>
          <p:cNvPr id="14339" name="Inhaltsplatzhalt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de-DE" altLang="de-DE" b="1" smtClean="0"/>
              <a:t>Option 2</a:t>
            </a:r>
            <a:r>
              <a:rPr lang="de-DE" altLang="de-DE" smtClean="0"/>
              <a:t>: </a:t>
            </a:r>
          </a:p>
          <a:p>
            <a:pPr>
              <a:buFontTx/>
              <a:buNone/>
            </a:pPr>
            <a:r>
              <a:rPr lang="de-DE" altLang="de-DE" smtClean="0"/>
              <a:t>Difficult to distinguish between insolvency and illiquidity of country.</a:t>
            </a:r>
          </a:p>
          <a:p>
            <a:pPr>
              <a:buFontTx/>
              <a:buNone/>
            </a:pPr>
            <a:endParaRPr lang="de-DE" altLang="de-DE" smtClean="0"/>
          </a:p>
          <a:p>
            <a:pPr>
              <a:buFontTx/>
              <a:buNone/>
            </a:pPr>
            <a:r>
              <a:rPr lang="de-DE" altLang="de-DE" smtClean="0"/>
              <a:t>Allows to avoid default/insolvency of member state by claiming illiquidity only.</a:t>
            </a:r>
          </a:p>
        </p:txBody>
      </p:sp>
    </p:spTree>
  </p:cSld>
  <p:clrMapOvr>
    <a:masterClrMapping/>
  </p:clrMapOvr>
  <p:transition advClick="0" advTm="1000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3200" smtClean="0">
                <a:solidFill>
                  <a:schemeClr val="bg1"/>
                </a:solidFill>
              </a:rPr>
              <a:t>ECU-policy for highly indebted countries</a:t>
            </a:r>
            <a:endParaRPr lang="de-DE" sz="320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i="1" smtClean="0"/>
              <a:t>European Stability Mechanism ESM and Eur. Financial Stability Facility EFSF and IMF</a:t>
            </a:r>
            <a:r>
              <a:rPr lang="de-DE" altLang="de-DE" smtClean="0"/>
              <a:t>:</a:t>
            </a:r>
          </a:p>
          <a:p>
            <a:pPr>
              <a:buFontTx/>
              <a:buNone/>
            </a:pPr>
            <a:r>
              <a:rPr lang="de-DE" altLang="de-DE" smtClean="0"/>
              <a:t>   Provide financial assistance (loans) to country in distress, subject to conditionality (economic reforms including cutbacks in budget deficit, economic reforms, privatizations, etc)</a:t>
            </a:r>
          </a:p>
          <a:p>
            <a:r>
              <a:rPr lang="de-DE" altLang="de-DE" smtClean="0"/>
              <a:t>Loans granted at low interest rates and with long maturity</a:t>
            </a:r>
          </a:p>
          <a:p>
            <a:endParaRPr lang="de-DE" altLang="de-DE" smtClean="0"/>
          </a:p>
        </p:txBody>
      </p:sp>
    </p:spTree>
  </p:cSld>
  <p:clrMapOvr>
    <a:masterClrMapping/>
  </p:clrMapOvr>
  <p:transition advClick="0" advTm="1000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3200" smtClean="0">
                <a:solidFill>
                  <a:schemeClr val="bg1"/>
                </a:solidFill>
              </a:rPr>
              <a:t>ECU-policy for highly indebted countries</a:t>
            </a:r>
            <a:endParaRPr lang="de-DE" altLang="de-DE" sz="32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484313"/>
            <a:ext cx="8229600" cy="45259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de-DE" altLang="de-DE" b="1" smtClean="0">
                <a:solidFill>
                  <a:srgbClr val="CC0000"/>
                </a:solidFill>
              </a:rPr>
              <a:t>Effect of option 2 on composition of bond holders</a:t>
            </a:r>
          </a:p>
          <a:p>
            <a:pPr>
              <a:buFontTx/>
              <a:buNone/>
            </a:pPr>
            <a:endParaRPr lang="de-DE" altLang="de-DE" b="1" smtClean="0">
              <a:solidFill>
                <a:srgbClr val="CC0000"/>
              </a:solidFill>
            </a:endParaRPr>
          </a:p>
          <a:p>
            <a:pPr>
              <a:buFontTx/>
              <a:buNone/>
            </a:pPr>
            <a:r>
              <a:rPr lang="de-DE" altLang="de-DE" b="1" smtClean="0"/>
              <a:t>Main bondholders</a:t>
            </a:r>
            <a:r>
              <a:rPr lang="de-DE" altLang="de-DE" smtClean="0"/>
              <a:t>:</a:t>
            </a:r>
          </a:p>
          <a:p>
            <a:pPr>
              <a:buFontTx/>
              <a:buNone/>
            </a:pPr>
            <a:r>
              <a:rPr lang="de-DE" altLang="de-DE" smtClean="0"/>
              <a:t>European Currency Union</a:t>
            </a:r>
          </a:p>
          <a:p>
            <a:pPr>
              <a:buFontTx/>
              <a:buNone/>
            </a:pPr>
            <a:r>
              <a:rPr lang="de-DE" altLang="de-DE" smtClean="0"/>
              <a:t>European Central Bank</a:t>
            </a:r>
          </a:p>
          <a:p>
            <a:pPr>
              <a:buFontTx/>
              <a:buNone/>
            </a:pPr>
            <a:r>
              <a:rPr lang="de-DE" altLang="de-DE" smtClean="0"/>
              <a:t>IMF</a:t>
            </a:r>
          </a:p>
          <a:p>
            <a:pPr>
              <a:buFontTx/>
              <a:buNone/>
            </a:pPr>
            <a:endParaRPr lang="de-DE" altLang="de-DE" smtClean="0"/>
          </a:p>
          <a:p>
            <a:pPr>
              <a:buFontTx/>
              <a:buNone/>
            </a:pPr>
            <a:endParaRPr lang="de-DE" altLang="de-DE" smtClean="0"/>
          </a:p>
        </p:txBody>
      </p:sp>
    </p:spTree>
  </p:cSld>
  <p:clrMapOvr>
    <a:masterClrMapping/>
  </p:clrMapOvr>
  <p:transition advClick="0" advTm="1000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3200" smtClean="0">
                <a:solidFill>
                  <a:schemeClr val="bg1"/>
                </a:solidFill>
              </a:rPr>
              <a:t>ECU-policy for highly indebted countries</a:t>
            </a:r>
            <a:endParaRPr lang="de-DE" altLang="de-DE" sz="32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de-DE" altLang="de-DE" smtClean="0"/>
              <a:t>If anonymous crowd of lenders, these are never responsible for crisis of borrower.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altLang="de-DE" smtClean="0"/>
              <a:t>    Only borrower responsible</a:t>
            </a:r>
          </a:p>
          <a:p>
            <a:pPr>
              <a:lnSpc>
                <a:spcPct val="90000"/>
              </a:lnSpc>
            </a:pPr>
            <a:r>
              <a:rPr lang="de-DE" altLang="de-DE" smtClean="0"/>
              <a:t>If only three major public lenders who impose conditions for lending, these lenders are made responsible for crisis, besides of borrower.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altLang="de-DE" smtClean="0">
                <a:cs typeface="Times New Roman" pitchFamily="18" charset="0"/>
              </a:rPr>
              <a:t>   → strengthens position of borrower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altLang="de-DE" smtClean="0">
                <a:cs typeface="Times New Roman" pitchFamily="18" charset="0"/>
              </a:rPr>
              <a:t>        continuous fights between borrower and 	lender</a:t>
            </a:r>
          </a:p>
        </p:txBody>
      </p:sp>
    </p:spTree>
  </p:cSld>
  <p:clrMapOvr>
    <a:masterClrMapping/>
  </p:clrMapOvr>
  <p:transition advClick="0" advTm="1000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el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3200" smtClean="0">
                <a:solidFill>
                  <a:schemeClr val="bg1"/>
                </a:solidFill>
              </a:rPr>
              <a:t>ECU-policy for highly indebted countries</a:t>
            </a:r>
            <a:endParaRPr lang="de-DE" sz="3200" smtClean="0"/>
          </a:p>
        </p:txBody>
      </p:sp>
      <p:sp>
        <p:nvSpPr>
          <p:cNvPr id="18435" name="Inhaltsplatzhalt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</a:pPr>
            <a:r>
              <a:rPr lang="de-DE" smtClean="0">
                <a:solidFill>
                  <a:srgbClr val="FF0000"/>
                </a:solidFill>
              </a:rPr>
              <a:t>Austerity policy</a:t>
            </a:r>
            <a:r>
              <a:rPr lang="de-DE" smtClean="0"/>
              <a:t>: </a:t>
            </a:r>
          </a:p>
          <a:p>
            <a:pPr marL="0" indent="0">
              <a:buFontTx/>
              <a:buNone/>
            </a:pPr>
            <a:r>
              <a:rPr lang="de-DE" smtClean="0"/>
              <a:t>-- major part of conditionality</a:t>
            </a:r>
          </a:p>
          <a:p>
            <a:pPr marL="0" indent="0">
              <a:buFontTx/>
              <a:buNone/>
            </a:pPr>
            <a:r>
              <a:rPr lang="de-DE" smtClean="0"/>
              <a:t> -- puts heavy burden on citizens </a:t>
            </a:r>
          </a:p>
          <a:p>
            <a:pPr marL="0" indent="0">
              <a:buFontTx/>
              <a:buNone/>
            </a:pPr>
            <a:endParaRPr lang="de-DE" smtClean="0"/>
          </a:p>
          <a:p>
            <a:pPr marL="0" indent="0">
              <a:buFontTx/>
              <a:buNone/>
            </a:pPr>
            <a:r>
              <a:rPr lang="de-DE" smtClean="0"/>
              <a:t>Even if government supports austerity, big temptation </a:t>
            </a:r>
          </a:p>
          <a:p>
            <a:pPr marL="0" indent="0">
              <a:buFontTx/>
              <a:buNone/>
            </a:pPr>
            <a:r>
              <a:rPr lang="de-DE" smtClean="0"/>
              <a:t>-- to make main creditors responsible for burden</a:t>
            </a:r>
          </a:p>
          <a:p>
            <a:pPr marL="0" indent="0">
              <a:buFontTx/>
              <a:buNone/>
            </a:pPr>
            <a:r>
              <a:rPr lang="de-DE" smtClean="0"/>
              <a:t>-- to hide own political mistakes</a:t>
            </a:r>
          </a:p>
        </p:txBody>
      </p:sp>
    </p:spTree>
  </p:cSld>
  <p:clrMapOvr>
    <a:masterClrMapping/>
  </p:clrMapOvr>
  <p:transition advClick="0" advTm="1000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el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3200" smtClean="0">
                <a:solidFill>
                  <a:schemeClr val="bg1"/>
                </a:solidFill>
              </a:rPr>
              <a:t>ECU-policy for highly indebted countries</a:t>
            </a:r>
            <a:endParaRPr lang="de-DE" sz="3200" smtClean="0"/>
          </a:p>
        </p:txBody>
      </p:sp>
      <p:sp>
        <p:nvSpPr>
          <p:cNvPr id="19459" name="Inhaltsplatzhalt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</a:pPr>
            <a:r>
              <a:rPr lang="de-DE" smtClean="0">
                <a:solidFill>
                  <a:srgbClr val="CC0000"/>
                </a:solidFill>
              </a:rPr>
              <a:t>ESM/EFSF support for</a:t>
            </a:r>
          </a:p>
          <a:p>
            <a:pPr marL="0" indent="0">
              <a:buFontTx/>
              <a:buNone/>
            </a:pPr>
            <a:r>
              <a:rPr lang="de-DE" smtClean="0"/>
              <a:t>   Greece</a:t>
            </a:r>
          </a:p>
          <a:p>
            <a:pPr marL="0" indent="0">
              <a:buFontTx/>
              <a:buNone/>
            </a:pPr>
            <a:r>
              <a:rPr lang="de-DE" smtClean="0"/>
              <a:t>   Ireland</a:t>
            </a:r>
          </a:p>
          <a:p>
            <a:pPr marL="0" indent="0">
              <a:buFontTx/>
              <a:buNone/>
            </a:pPr>
            <a:r>
              <a:rPr lang="de-DE" smtClean="0"/>
              <a:t>   Portugal</a:t>
            </a:r>
          </a:p>
          <a:p>
            <a:pPr marL="0" indent="0">
              <a:buFontTx/>
              <a:buNone/>
            </a:pPr>
            <a:r>
              <a:rPr lang="de-DE" smtClean="0"/>
              <a:t>   Spain</a:t>
            </a:r>
          </a:p>
          <a:p>
            <a:pPr marL="0" indent="0">
              <a:buFontTx/>
              <a:buNone/>
            </a:pPr>
            <a:r>
              <a:rPr lang="de-DE" smtClean="0"/>
              <a:t>   Cyprus</a:t>
            </a:r>
          </a:p>
        </p:txBody>
      </p:sp>
    </p:spTree>
  </p:cSld>
  <p:clrMapOvr>
    <a:masterClrMapping/>
  </p:clrMapOvr>
  <p:transition advClick="0" advTm="1000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3200" smtClean="0">
                <a:solidFill>
                  <a:schemeClr val="bg1"/>
                </a:solidFill>
              </a:rPr>
              <a:t>ECU-policy for highly indebted countries</a:t>
            </a:r>
            <a:endParaRPr lang="de-DE" sz="320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</a:pPr>
            <a:r>
              <a:rPr lang="de-DE" smtClean="0"/>
              <a:t>ESM/EFSF support </a:t>
            </a:r>
            <a:r>
              <a:rPr lang="de-DE" smtClean="0">
                <a:solidFill>
                  <a:srgbClr val="CC0000"/>
                </a:solidFill>
              </a:rPr>
              <a:t>successful</a:t>
            </a:r>
            <a:r>
              <a:rPr lang="de-DE" smtClean="0"/>
              <a:t> in</a:t>
            </a:r>
          </a:p>
          <a:p>
            <a:pPr marL="0" indent="0">
              <a:buFontTx/>
              <a:buNone/>
            </a:pPr>
            <a:endParaRPr lang="de-DE" smtClean="0"/>
          </a:p>
          <a:p>
            <a:pPr marL="0" indent="0"/>
            <a:r>
              <a:rPr lang="de-DE" smtClean="0"/>
              <a:t> Ireland with rather well-functioning economy</a:t>
            </a:r>
          </a:p>
          <a:p>
            <a:pPr marL="0" indent="0"/>
            <a:r>
              <a:rPr lang="de-DE" smtClean="0"/>
              <a:t> Cyprus: Major burden on international depositors to local banks by </a:t>
            </a:r>
            <a:r>
              <a:rPr lang="de-DE" smtClean="0">
                <a:solidFill>
                  <a:srgbClr val="CC0000"/>
                </a:solidFill>
              </a:rPr>
              <a:t>bail-in</a:t>
            </a:r>
          </a:p>
          <a:p>
            <a:pPr marL="0" indent="0">
              <a:buFontTx/>
              <a:buNone/>
            </a:pPr>
            <a:endParaRPr lang="de-DE" smtClean="0"/>
          </a:p>
        </p:txBody>
      </p:sp>
    </p:spTree>
  </p:cSld>
  <p:clrMapOvr>
    <a:masterClrMapping/>
  </p:clrMapOvr>
  <p:transition advClick="0" advTm="100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b="1" smtClean="0"/>
              <a:t>Overview</a:t>
            </a:r>
            <a:br>
              <a:rPr lang="de-DE" altLang="de-DE" b="1" smtClean="0"/>
            </a:br>
            <a:endParaRPr lang="de-DE" altLang="de-DE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de-DE" altLang="de-DE" b="1" smtClean="0"/>
          </a:p>
          <a:p>
            <a:r>
              <a:rPr lang="de-DE" altLang="de-DE" smtClean="0"/>
              <a:t>What endangers the Euro?</a:t>
            </a:r>
          </a:p>
          <a:p>
            <a:r>
              <a:rPr lang="de-DE" altLang="de-DE" smtClean="0"/>
              <a:t>ECU-policy for highly indebted countries</a:t>
            </a:r>
          </a:p>
          <a:p>
            <a:r>
              <a:rPr lang="de-DE" altLang="de-DE" smtClean="0"/>
              <a:t>Greek Failure </a:t>
            </a:r>
          </a:p>
          <a:p>
            <a:r>
              <a:rPr lang="de-DE" altLang="de-DE" smtClean="0"/>
              <a:t>Policy of European Central Bank</a:t>
            </a:r>
          </a:p>
          <a:p>
            <a:r>
              <a:rPr lang="de-DE" altLang="de-DE" smtClean="0"/>
              <a:t>How to improve the European Currency Union?</a:t>
            </a:r>
          </a:p>
        </p:txBody>
      </p:sp>
    </p:spTree>
  </p:cSld>
  <p:clrMapOvr>
    <a:masterClrMapping/>
  </p:clrMapOvr>
  <p:transition advClick="0" advTm="1000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el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3200" smtClean="0">
                <a:solidFill>
                  <a:schemeClr val="bg1"/>
                </a:solidFill>
              </a:rPr>
              <a:t>ECU-policy for highly indebted countries</a:t>
            </a:r>
            <a:endParaRPr lang="de-DE" sz="320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</a:pPr>
            <a:r>
              <a:rPr lang="de-DE" smtClean="0"/>
              <a:t>ESM/EFSF support </a:t>
            </a:r>
            <a:r>
              <a:rPr lang="de-DE" smtClean="0">
                <a:solidFill>
                  <a:srgbClr val="CC0000"/>
                </a:solidFill>
              </a:rPr>
              <a:t>partly successful</a:t>
            </a:r>
            <a:r>
              <a:rPr lang="de-DE" smtClean="0"/>
              <a:t> in</a:t>
            </a:r>
          </a:p>
          <a:p>
            <a:pPr marL="0" indent="0"/>
            <a:r>
              <a:rPr lang="de-DE" smtClean="0"/>
              <a:t> Spain due to weak economic structure  and misallocation of capital</a:t>
            </a:r>
          </a:p>
          <a:p>
            <a:pPr marL="0" indent="0"/>
            <a:r>
              <a:rPr lang="de-DE" smtClean="0"/>
              <a:t> Portugal due to weak economic structure  and low level of education</a:t>
            </a:r>
          </a:p>
          <a:p>
            <a:pPr marL="0" indent="0"/>
            <a:endParaRPr lang="de-DE" smtClean="0"/>
          </a:p>
        </p:txBody>
      </p:sp>
    </p:spTree>
  </p:cSld>
  <p:clrMapOvr>
    <a:masterClrMapping/>
  </p:clrMapOvr>
  <p:transition advClick="0" advTm="1000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el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smtClean="0">
                <a:solidFill>
                  <a:schemeClr val="bg1"/>
                </a:solidFill>
              </a:rPr>
              <a:t>Greek Failure</a:t>
            </a:r>
          </a:p>
        </p:txBody>
      </p:sp>
      <p:sp>
        <p:nvSpPr>
          <p:cNvPr id="22531" name="Inhaltsplatzhalt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de-DE" altLang="de-DE" smtClean="0">
                <a:solidFill>
                  <a:srgbClr val="CC0000"/>
                </a:solidFill>
              </a:rPr>
              <a:t>Greece</a:t>
            </a:r>
            <a:r>
              <a:rPr lang="de-DE" altLang="de-DE" smtClean="0"/>
              <a:t>: </a:t>
            </a:r>
          </a:p>
          <a:p>
            <a:r>
              <a:rPr lang="de-DE" altLang="de-DE" smtClean="0"/>
              <a:t>Strong expansion of government expenditures</a:t>
            </a:r>
          </a:p>
          <a:p>
            <a:r>
              <a:rPr lang="de-DE" altLang="de-DE" smtClean="0"/>
              <a:t>Strong wage increases</a:t>
            </a:r>
          </a:p>
          <a:p>
            <a:pPr>
              <a:buFontTx/>
              <a:buNone/>
            </a:pPr>
            <a:endParaRPr lang="de-DE" altLang="de-DE" smtClean="0">
              <a:cs typeface="Times New Roman" pitchFamily="18" charset="0"/>
            </a:endParaRPr>
          </a:p>
          <a:p>
            <a:r>
              <a:rPr lang="de-DE" altLang="de-DE" smtClean="0">
                <a:solidFill>
                  <a:srgbClr val="CC0000"/>
                </a:solidFill>
              </a:rPr>
              <a:t>Essential: Additional loans not used for profitable investments, but for consumption</a:t>
            </a:r>
          </a:p>
          <a:p>
            <a:pPr>
              <a:buFontTx/>
              <a:buNone/>
            </a:pPr>
            <a:r>
              <a:rPr lang="de-DE" altLang="de-DE" smtClean="0">
                <a:solidFill>
                  <a:srgbClr val="CC0000"/>
                </a:solidFill>
                <a:cs typeface="Times New Roman" pitchFamily="18" charset="0"/>
              </a:rPr>
              <a:t>   → </a:t>
            </a:r>
            <a:r>
              <a:rPr lang="de-DE" altLang="de-DE" smtClean="0">
                <a:solidFill>
                  <a:srgbClr val="CC0000"/>
                </a:solidFill>
              </a:rPr>
              <a:t>High debt burden, private and public</a:t>
            </a:r>
          </a:p>
        </p:txBody>
      </p:sp>
    </p:spTree>
  </p:cSld>
  <p:clrMapOvr>
    <a:masterClrMapping/>
  </p:clrMapOvr>
  <p:transition advClick="0" advTm="1000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sz="3200" smtClean="0">
                <a:solidFill>
                  <a:schemeClr val="bg1"/>
                </a:solidFill>
              </a:rPr>
              <a:t>Greek Failure</a:t>
            </a:r>
            <a:endParaRPr lang="de-DE" altLang="de-DE" sz="32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28775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de-DE" altLang="de-DE" smtClean="0">
                <a:cs typeface="Times New Roman" pitchFamily="18" charset="0"/>
              </a:rPr>
              <a:t>2009      public debt/GDP 135 % </a:t>
            </a:r>
          </a:p>
          <a:p>
            <a:pPr>
              <a:buFontTx/>
              <a:buNone/>
            </a:pPr>
            <a:r>
              <a:rPr lang="de-DE" altLang="de-DE" smtClean="0">
                <a:cs typeface="Times New Roman" pitchFamily="18" charset="0"/>
              </a:rPr>
              <a:t>              budget deficit/GDP 15 % </a:t>
            </a:r>
          </a:p>
          <a:p>
            <a:pPr>
              <a:buFontTx/>
              <a:buNone/>
            </a:pPr>
            <a:endParaRPr lang="de-DE" altLang="de-DE" smtClean="0"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de-DE" altLang="de-DE" smtClean="0"/>
              <a:t>€ 110 bio financial assistance to Greece, subject to conditionality </a:t>
            </a:r>
          </a:p>
          <a:p>
            <a:pPr>
              <a:buFontTx/>
              <a:buNone/>
            </a:pPr>
            <a:r>
              <a:rPr lang="de-DE" altLang="de-DE" smtClean="0"/>
              <a:t>   New loans with artificially low interest rates</a:t>
            </a:r>
          </a:p>
          <a:p>
            <a:endParaRPr lang="de-DE" altLang="de-DE" smtClean="0"/>
          </a:p>
          <a:p>
            <a:endParaRPr lang="de-DE" altLang="de-DE" smtClean="0"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1000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smtClean="0">
                <a:solidFill>
                  <a:schemeClr val="bg1"/>
                </a:solidFill>
              </a:rPr>
              <a:t>Greek Failure</a:t>
            </a:r>
            <a:endParaRPr lang="de-DE" altLang="de-DE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de-DE" altLang="de-DE" smtClean="0">
                <a:solidFill>
                  <a:srgbClr val="CC0000"/>
                </a:solidFill>
                <a:cs typeface="Times New Roman" pitchFamily="18" charset="0"/>
              </a:rPr>
              <a:t>2011</a:t>
            </a:r>
            <a:endParaRPr lang="de-DE" altLang="de-DE" smtClean="0">
              <a:solidFill>
                <a:srgbClr val="CC0000"/>
              </a:solidFill>
            </a:endParaRPr>
          </a:p>
          <a:p>
            <a:r>
              <a:rPr lang="de-DE" altLang="de-DE" smtClean="0">
                <a:cs typeface="Times New Roman" pitchFamily="18" charset="0"/>
              </a:rPr>
              <a:t>European governments forced banks and insurance companies to accept a debt relief on their bonds to Greece of about 100 bio €</a:t>
            </a:r>
          </a:p>
          <a:p>
            <a:r>
              <a:rPr lang="de-DE" altLang="de-DE" smtClean="0">
                <a:cs typeface="Times New Roman" pitchFamily="18" charset="0"/>
              </a:rPr>
              <a:t>ESM, IMF and ECB took no losses</a:t>
            </a:r>
          </a:p>
          <a:p>
            <a:pPr>
              <a:buFontTx/>
              <a:buNone/>
            </a:pPr>
            <a:endParaRPr lang="de-DE" altLang="de-DE" smtClean="0"/>
          </a:p>
        </p:txBody>
      </p:sp>
    </p:spTree>
  </p:cSld>
  <p:clrMapOvr>
    <a:masterClrMapping/>
  </p:clrMapOvr>
  <p:transition advClick="0" advTm="1000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altLang="de-DE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de-DE" altLang="de-DE" b="1" smtClean="0">
                <a:solidFill>
                  <a:srgbClr val="CC0000"/>
                </a:solidFill>
              </a:rPr>
              <a:t>Greek situation today</a:t>
            </a:r>
            <a:r>
              <a:rPr lang="de-DE" altLang="de-DE" smtClean="0"/>
              <a:t>:</a:t>
            </a:r>
            <a:endParaRPr lang="de-DE" altLang="de-DE" b="1" smtClean="0"/>
          </a:p>
          <a:p>
            <a:r>
              <a:rPr lang="de-DE" altLang="de-DE" smtClean="0"/>
              <a:t>wages came down by 30 % from 2010 until today</a:t>
            </a:r>
          </a:p>
          <a:p>
            <a:r>
              <a:rPr lang="de-DE" altLang="de-DE" smtClean="0"/>
              <a:t>Strong cuts in pensions</a:t>
            </a:r>
          </a:p>
          <a:p>
            <a:r>
              <a:rPr lang="de-DE" altLang="de-DE" smtClean="0"/>
              <a:t> yet public debt/GDP now 187 %</a:t>
            </a:r>
          </a:p>
          <a:p>
            <a:pPr>
              <a:buFontTx/>
              <a:buNone/>
            </a:pPr>
            <a:endParaRPr lang="de-DE" altLang="de-DE" smtClean="0"/>
          </a:p>
        </p:txBody>
      </p:sp>
    </p:spTree>
  </p:cSld>
  <p:clrMapOvr>
    <a:masterClrMapping/>
  </p:clrMapOvr>
  <p:transition advClick="0" advTm="1000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smtClean="0">
                <a:solidFill>
                  <a:schemeClr val="bg1"/>
                </a:solidFill>
              </a:rPr>
              <a:t>Greek Failure</a:t>
            </a:r>
            <a:endParaRPr lang="de-DE" altLang="de-DE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mtClean="0"/>
              <a:t>Austerity policy viewed by many Greeks as strong reason for misery </a:t>
            </a:r>
          </a:p>
          <a:p>
            <a:pPr>
              <a:buFontTx/>
              <a:buNone/>
            </a:pPr>
            <a:r>
              <a:rPr lang="de-DE" altLang="de-DE" smtClean="0">
                <a:cs typeface="Times New Roman" pitchFamily="18" charset="0"/>
              </a:rPr>
              <a:t>   → European Currency Union, in particular, Germany, held responsible</a:t>
            </a:r>
          </a:p>
          <a:p>
            <a:r>
              <a:rPr lang="de-DE" altLang="de-DE" smtClean="0"/>
              <a:t>Clearly, also other internal reasons (strong need for economic reforms including more leeway for competition, enforcing tax laws, reducing corruption) </a:t>
            </a:r>
          </a:p>
        </p:txBody>
      </p:sp>
    </p:spTree>
  </p:cSld>
  <p:clrMapOvr>
    <a:masterClrMapping/>
  </p:clrMapOvr>
  <p:transition advClick="0" advTm="1000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26035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smtClean="0">
                <a:solidFill>
                  <a:schemeClr val="bg1"/>
                </a:solidFill>
              </a:rPr>
              <a:t>Greek Failure</a:t>
            </a:r>
            <a:endParaRPr lang="de-DE" altLang="de-DE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de-DE" altLang="de-DE" b="1" smtClean="0"/>
              <a:t>Why no further debt relief for Greece?</a:t>
            </a:r>
          </a:p>
          <a:p>
            <a:pPr>
              <a:buFontTx/>
              <a:buNone/>
            </a:pPr>
            <a:endParaRPr lang="de-DE" altLang="de-DE" b="1" smtClean="0"/>
          </a:p>
          <a:p>
            <a:r>
              <a:rPr lang="de-DE" altLang="de-DE" smtClean="0"/>
              <a:t>Would imply bail-out by ECU, ECB and IMF</a:t>
            </a:r>
          </a:p>
          <a:p>
            <a:r>
              <a:rPr lang="de-DE" altLang="de-DE" smtClean="0"/>
              <a:t>Other highly indebted countries might insist on debt relief</a:t>
            </a:r>
          </a:p>
          <a:p>
            <a:pPr>
              <a:buFontTx/>
              <a:buNone/>
            </a:pPr>
            <a:r>
              <a:rPr lang="de-DE" altLang="de-DE" smtClean="0">
                <a:cs typeface="Times New Roman" pitchFamily="18" charset="0"/>
              </a:rPr>
              <a:t>→ would undermine bu</a:t>
            </a:r>
            <a:r>
              <a:rPr lang="de-DE" altLang="de-DE" smtClean="0"/>
              <a:t>dget discipline even more and endanger Euro-stability</a:t>
            </a:r>
          </a:p>
        </p:txBody>
      </p:sp>
    </p:spTree>
  </p:cSld>
  <p:clrMapOvr>
    <a:masterClrMapping/>
  </p:clrMapOvr>
  <p:transition advClick="0" advTm="1000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el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smtClean="0">
                <a:solidFill>
                  <a:schemeClr val="bg1"/>
                </a:solidFill>
              </a:rPr>
              <a:t>Greek Failure</a:t>
            </a:r>
            <a:endParaRPr lang="de-DE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</a:pPr>
            <a:r>
              <a:rPr lang="de-DE" b="1" smtClean="0"/>
              <a:t>3 requirements for Greek recovery</a:t>
            </a:r>
          </a:p>
          <a:p>
            <a:pPr marL="0" indent="0"/>
            <a:r>
              <a:rPr lang="de-DE" smtClean="0"/>
              <a:t> Massive reduction of </a:t>
            </a:r>
          </a:p>
          <a:p>
            <a:pPr marL="0" indent="0">
              <a:buFontTx/>
              <a:buNone/>
            </a:pPr>
            <a:r>
              <a:rPr lang="de-DE" smtClean="0"/>
              <a:t>    --  budget deficit</a:t>
            </a:r>
          </a:p>
          <a:p>
            <a:pPr marL="0" indent="0">
              <a:buFontTx/>
              <a:buNone/>
            </a:pPr>
            <a:r>
              <a:rPr lang="de-DE" smtClean="0"/>
              <a:t>    --  bureaucracy ( and corruption)</a:t>
            </a:r>
          </a:p>
          <a:p>
            <a:pPr marL="0" indent="0"/>
            <a:r>
              <a:rPr lang="de-DE" smtClean="0"/>
              <a:t> Massive debt relief (might only be feasible with Grexit)</a:t>
            </a:r>
          </a:p>
          <a:p>
            <a:pPr marL="0" indent="0"/>
            <a:endParaRPr lang="de-DE" smtClean="0"/>
          </a:p>
        </p:txBody>
      </p:sp>
    </p:spTree>
  </p:cSld>
  <p:clrMapOvr>
    <a:masterClrMapping/>
  </p:clrMapOvr>
  <p:transition advClick="0" advTm="1000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el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b="1" smtClean="0">
                <a:solidFill>
                  <a:schemeClr val="bg1"/>
                </a:solidFill>
              </a:rPr>
              <a:t>ECB</a:t>
            </a:r>
          </a:p>
        </p:txBody>
      </p:sp>
      <p:sp>
        <p:nvSpPr>
          <p:cNvPr id="29699" name="Inhaltsplatzhalt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</a:pPr>
            <a:r>
              <a:rPr lang="de-DE" altLang="de-DE" b="1" smtClean="0"/>
              <a:t>                           </a:t>
            </a:r>
            <a:r>
              <a:rPr lang="de-DE" altLang="de-DE" sz="3600" b="1" smtClean="0"/>
              <a:t>Role of ECB</a:t>
            </a:r>
          </a:p>
          <a:p>
            <a:pPr marL="0" indent="0">
              <a:buFontTx/>
              <a:buNone/>
            </a:pPr>
            <a:endParaRPr lang="de-DE" altLang="de-DE" b="1" smtClean="0"/>
          </a:p>
          <a:p>
            <a:pPr marL="0" indent="0">
              <a:buFontTx/>
              <a:buNone/>
            </a:pPr>
            <a:r>
              <a:rPr lang="de-DE" altLang="de-DE" b="1" smtClean="0">
                <a:solidFill>
                  <a:srgbClr val="FF0000"/>
                </a:solidFill>
              </a:rPr>
              <a:t>Monetary policy                    </a:t>
            </a:r>
            <a:r>
              <a:rPr lang="de-DE" altLang="de-DE" b="1" smtClean="0">
                <a:solidFill>
                  <a:srgbClr val="0066FF"/>
                </a:solidFill>
              </a:rPr>
              <a:t>Banking </a:t>
            </a:r>
            <a:endParaRPr lang="de-DE" altLang="de-DE" b="1" smtClean="0">
              <a:solidFill>
                <a:srgbClr val="FF0000"/>
              </a:solidFill>
            </a:endParaRPr>
          </a:p>
          <a:p>
            <a:pPr marL="0" indent="0">
              <a:buFontTx/>
              <a:buNone/>
            </a:pPr>
            <a:r>
              <a:rPr lang="de-DE" altLang="de-DE" b="1" smtClean="0">
                <a:solidFill>
                  <a:srgbClr val="FF0000"/>
                </a:solidFill>
              </a:rPr>
              <a:t>for price stability                   </a:t>
            </a:r>
            <a:r>
              <a:rPr lang="de-DE" altLang="de-DE" b="1" smtClean="0">
                <a:solidFill>
                  <a:srgbClr val="0066FF"/>
                </a:solidFill>
              </a:rPr>
              <a:t>supervision</a:t>
            </a:r>
            <a:r>
              <a:rPr lang="de-DE" altLang="de-DE" b="1" smtClean="0">
                <a:solidFill>
                  <a:srgbClr val="FF0000"/>
                </a:solidFill>
              </a:rPr>
              <a:t> </a:t>
            </a:r>
            <a:r>
              <a:rPr lang="de-DE" altLang="de-DE" b="1" smtClean="0">
                <a:solidFill>
                  <a:srgbClr val="0066FF"/>
                </a:solidFill>
              </a:rPr>
              <a:t>	 						</a:t>
            </a:r>
          </a:p>
          <a:p>
            <a:pPr marL="0" indent="0">
              <a:buFontTx/>
              <a:buNone/>
            </a:pPr>
            <a:endParaRPr lang="de-DE" altLang="de-DE" b="1" smtClean="0">
              <a:solidFill>
                <a:srgbClr val="FF0000"/>
              </a:solidFill>
            </a:endParaRPr>
          </a:p>
          <a:p>
            <a:pPr marL="0" indent="0">
              <a:buFontTx/>
              <a:buNone/>
            </a:pPr>
            <a:r>
              <a:rPr lang="de-DE" altLang="de-DE" b="1" smtClean="0"/>
              <a:t>     </a:t>
            </a:r>
          </a:p>
        </p:txBody>
      </p:sp>
    </p:spTree>
  </p:cSld>
  <p:clrMapOvr>
    <a:masterClrMapping/>
  </p:clrMapOvr>
  <p:transition advClick="0" advTm="1000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b="1" smtClean="0">
                <a:solidFill>
                  <a:schemeClr val="bg1"/>
                </a:solidFill>
              </a:rPr>
              <a:t>ECB</a:t>
            </a:r>
            <a:r>
              <a:rPr lang="de-DE" altLang="de-DE" smtClean="0"/>
              <a:t>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de-DE" altLang="de-DE" b="1" smtClean="0"/>
              <a:t>ECB policy of cheap money</a:t>
            </a:r>
          </a:p>
          <a:p>
            <a:r>
              <a:rPr lang="de-DE" altLang="de-DE" smtClean="0"/>
              <a:t>depresses yields on government bonds</a:t>
            </a:r>
          </a:p>
          <a:p>
            <a:r>
              <a:rPr lang="de-DE" altLang="de-DE" smtClean="0"/>
              <a:t>stimulates lending to firms and households</a:t>
            </a:r>
          </a:p>
          <a:p>
            <a:r>
              <a:rPr lang="de-DE" altLang="de-DE" smtClean="0"/>
              <a:t>stimulates stock and real estate price increases</a:t>
            </a:r>
          </a:p>
        </p:txBody>
      </p:sp>
    </p:spTree>
  </p:cSld>
  <p:clrMapOvr>
    <a:masterClrMapping/>
  </p:clrMapOvr>
  <p:transition advClick="0" advTm="100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mtClean="0">
                <a:solidFill>
                  <a:schemeClr val="bg1"/>
                </a:solidFill>
              </a:rPr>
              <a:t>What endangers the Euro?</a:t>
            </a:r>
            <a:br>
              <a:rPr lang="de-DE" altLang="de-DE" smtClean="0">
                <a:solidFill>
                  <a:schemeClr val="bg1"/>
                </a:solidFill>
              </a:rPr>
            </a:br>
            <a:r>
              <a:rPr lang="de-DE" altLang="de-DE" smtClean="0">
                <a:solidFill>
                  <a:schemeClr val="bg1"/>
                </a:solidFill>
              </a:rPr>
              <a:t/>
            </a:r>
            <a:br>
              <a:rPr lang="de-DE" altLang="de-DE" smtClean="0">
                <a:solidFill>
                  <a:schemeClr val="bg1"/>
                </a:solidFill>
              </a:rPr>
            </a:br>
            <a:endParaRPr lang="de-DE" altLang="de-DE" smtClean="0">
              <a:solidFill>
                <a:schemeClr val="bg1"/>
              </a:solidFill>
            </a:endParaRPr>
          </a:p>
        </p:txBody>
      </p:sp>
      <p:sp>
        <p:nvSpPr>
          <p:cNvPr id="4099" name="Inhaltsplatzhalter 2"/>
          <p:cNvSpPr>
            <a:spLocks noGrp="1"/>
          </p:cNvSpPr>
          <p:nvPr>
            <p:ph idx="1"/>
          </p:nvPr>
        </p:nvSpPr>
        <p:spPr bwMode="auto">
          <a:xfrm>
            <a:off x="468313" y="1268413"/>
            <a:ext cx="8229600" cy="45259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</a:pPr>
            <a:r>
              <a:rPr lang="de-DE" altLang="de-DE" b="1" smtClean="0">
                <a:solidFill>
                  <a:srgbClr val="CC0000"/>
                </a:solidFill>
              </a:rPr>
              <a:t>Euro</a:t>
            </a:r>
            <a:r>
              <a:rPr lang="de-DE" altLang="de-DE" smtClean="0"/>
              <a:t>:  Common currency of 19 member states of the European Curreny Union (ECU)</a:t>
            </a:r>
          </a:p>
          <a:p>
            <a:pPr marL="0" indent="0">
              <a:buFontTx/>
              <a:buNone/>
            </a:pPr>
            <a:endParaRPr lang="de-DE" altLang="de-DE" smtClean="0"/>
          </a:p>
          <a:p>
            <a:pPr marL="0" indent="0">
              <a:buFontTx/>
              <a:buNone/>
            </a:pPr>
            <a:r>
              <a:rPr lang="de-DE" altLang="de-DE" smtClean="0">
                <a:solidFill>
                  <a:srgbClr val="1F8FFF"/>
                </a:solidFill>
              </a:rPr>
              <a:t>Stability of Euro</a:t>
            </a:r>
            <a:r>
              <a:rPr lang="de-DE" altLang="de-DE" smtClean="0"/>
              <a:t> determined by</a:t>
            </a:r>
          </a:p>
          <a:p>
            <a:pPr marL="0" indent="0"/>
            <a:r>
              <a:rPr lang="de-DE" altLang="de-DE" smtClean="0"/>
              <a:t> financial stability of main actors: </a:t>
            </a:r>
          </a:p>
          <a:p>
            <a:pPr marL="0" indent="0">
              <a:buFontTx/>
              <a:buNone/>
            </a:pPr>
            <a:r>
              <a:rPr lang="de-DE" altLang="de-DE" smtClean="0"/>
              <a:t>  member  states, European Union,                   	European Central bank </a:t>
            </a:r>
          </a:p>
          <a:p>
            <a:pPr marL="0" indent="0"/>
            <a:r>
              <a:rPr lang="de-DE" altLang="de-DE" smtClean="0"/>
              <a:t> price stability of Euro </a:t>
            </a:r>
          </a:p>
        </p:txBody>
      </p:sp>
    </p:spTree>
  </p:cSld>
  <p:clrMapOvr>
    <a:masterClrMapping/>
  </p:clrMapOvr>
  <p:transition advClick="0" advTm="1000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el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b="1" smtClean="0">
                <a:solidFill>
                  <a:schemeClr val="bg1"/>
                </a:solidFill>
              </a:rPr>
              <a:t>ECB</a:t>
            </a:r>
            <a:endParaRPr lang="de-DE" altLang="de-DE" smtClean="0"/>
          </a:p>
        </p:txBody>
      </p:sp>
      <p:sp>
        <p:nvSpPr>
          <p:cNvPr id="31747" name="Inhaltsplatzhalt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de-DE" altLang="de-DE" b="1" smtClean="0"/>
              <a:t>ECB policy of cheap money</a:t>
            </a:r>
          </a:p>
          <a:p>
            <a:pPr>
              <a:lnSpc>
                <a:spcPct val="90000"/>
              </a:lnSpc>
            </a:pPr>
            <a:r>
              <a:rPr lang="de-DE" altLang="de-DE" smtClean="0"/>
              <a:t>lowers budget deficits of many countries strongly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altLang="de-DE" smtClean="0"/>
              <a:t>   Example: Italian deficit 2015 2.7 % of GDP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altLang="de-DE" smtClean="0"/>
              <a:t>   Given public debt/GDP of 130 %, cheap money policy of ECB lowers budget deficit by </a:t>
            </a:r>
            <a:r>
              <a:rPr lang="de-DE" altLang="de-DE" smtClean="0">
                <a:cs typeface="Times New Roman" pitchFamily="18" charset="0"/>
              </a:rPr>
              <a:t>~</a:t>
            </a:r>
            <a:r>
              <a:rPr lang="de-DE" altLang="de-DE" smtClean="0"/>
              <a:t> 3 % of GDP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altLang="de-DE" smtClean="0">
                <a:cs typeface="Times New Roman" pitchFamily="18" charset="0"/>
              </a:rPr>
              <a:t>→ otherwise </a:t>
            </a:r>
            <a:r>
              <a:rPr lang="de-DE" altLang="de-DE" smtClean="0"/>
              <a:t>massive violation of Maastricht criteria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altLang="de-DE" smtClean="0"/>
          </a:p>
          <a:p>
            <a:endParaRPr lang="de-DE" altLang="de-DE" smtClean="0"/>
          </a:p>
        </p:txBody>
      </p:sp>
    </p:spTree>
  </p:cSld>
  <p:clrMapOvr>
    <a:masterClrMapping/>
  </p:clrMapOvr>
  <p:transition advClick="0" advTm="1000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el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b="1" smtClean="0">
                <a:solidFill>
                  <a:schemeClr val="bg1"/>
                </a:solidFill>
              </a:rPr>
              <a:t>ECB</a:t>
            </a:r>
            <a:endParaRPr lang="de-DE" altLang="de-DE" smtClean="0"/>
          </a:p>
        </p:txBody>
      </p:sp>
      <p:sp>
        <p:nvSpPr>
          <p:cNvPr id="32771" name="Inhaltsplatzhalt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n-US" altLang="de-DE" b="1" smtClean="0"/>
              <a:t>Puzzling role of ECB:</a:t>
            </a:r>
          </a:p>
          <a:p>
            <a:r>
              <a:rPr lang="en-US" altLang="de-DE" smtClean="0"/>
              <a:t>without active ECB policy, €-crisis</a:t>
            </a:r>
          </a:p>
          <a:p>
            <a:r>
              <a:rPr lang="en-US" altLang="de-DE" smtClean="0"/>
              <a:t>with active ECB policy: budget deficits much lower  </a:t>
            </a:r>
          </a:p>
          <a:p>
            <a:pPr>
              <a:buFontTx/>
              <a:buNone/>
            </a:pPr>
            <a:r>
              <a:rPr lang="en-US" altLang="de-DE" smtClean="0">
                <a:cs typeface="Times New Roman" pitchFamily="18" charset="0"/>
              </a:rPr>
              <a:t>   → </a:t>
            </a:r>
            <a:r>
              <a:rPr lang="en-US" altLang="de-DE" smtClean="0"/>
              <a:t>necessary economic reforms in ECU-countries postponed</a:t>
            </a:r>
          </a:p>
          <a:p>
            <a:pPr>
              <a:buFontTx/>
              <a:buNone/>
            </a:pPr>
            <a:r>
              <a:rPr lang="de-DE" altLang="de-DE" b="1" smtClean="0">
                <a:solidFill>
                  <a:srgbClr val="CC0000"/>
                </a:solidFill>
              </a:rPr>
              <a:t>Hence € fragile</a:t>
            </a:r>
          </a:p>
        </p:txBody>
      </p:sp>
    </p:spTree>
  </p:cSld>
  <p:clrMapOvr>
    <a:masterClrMapping/>
  </p:clrMapOvr>
  <p:transition advClick="0" advTm="1000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el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3200" smtClean="0">
                <a:solidFill>
                  <a:schemeClr val="bg1"/>
                </a:solidFill>
              </a:rPr>
              <a:t>How to improve the European Currency Union?</a:t>
            </a:r>
            <a:br>
              <a:rPr lang="de-DE" altLang="de-DE" sz="3200" smtClean="0">
                <a:solidFill>
                  <a:schemeClr val="bg1"/>
                </a:solidFill>
              </a:rPr>
            </a:br>
            <a:endParaRPr lang="de-DE" altLang="de-DE" sz="3200" smtClean="0">
              <a:solidFill>
                <a:schemeClr val="bg1"/>
              </a:solidFill>
            </a:endParaRPr>
          </a:p>
        </p:txBody>
      </p:sp>
      <p:sp>
        <p:nvSpPr>
          <p:cNvPr id="33795" name="Inhaltsplatzhalter 2"/>
          <p:cNvSpPr>
            <a:spLocks noGrp="1"/>
          </p:cNvSpPr>
          <p:nvPr>
            <p:ph idx="1"/>
          </p:nvPr>
        </p:nvSpPr>
        <p:spPr bwMode="auto">
          <a:xfrm>
            <a:off x="468313" y="1628775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de-DE" altLang="de-DE" b="1" smtClean="0">
                <a:solidFill>
                  <a:srgbClr val="CC0000"/>
                </a:solidFill>
              </a:rPr>
              <a:t>How to stabilise Euro?</a:t>
            </a:r>
          </a:p>
          <a:p>
            <a:r>
              <a:rPr lang="de-DE" altLang="de-DE" b="1" smtClean="0"/>
              <a:t>Option 1</a:t>
            </a:r>
            <a:r>
              <a:rPr lang="de-DE" altLang="de-DE" smtClean="0"/>
              <a:t>: enforce much stronger political and economic integration together with fiscal discipline of ECU countries</a:t>
            </a:r>
          </a:p>
          <a:p>
            <a:pPr>
              <a:buFontTx/>
              <a:buNone/>
            </a:pPr>
            <a:r>
              <a:rPr lang="de-DE" altLang="de-DE" smtClean="0"/>
              <a:t>   Presumably little support in most ECU countries</a:t>
            </a:r>
          </a:p>
          <a:p>
            <a:pPr>
              <a:buFontTx/>
              <a:buNone/>
            </a:pPr>
            <a:r>
              <a:rPr lang="de-DE" altLang="de-DE" smtClean="0"/>
              <a:t>   evidenced by removement to nationalistic policies (refugee crisis)</a:t>
            </a:r>
          </a:p>
        </p:txBody>
      </p:sp>
    </p:spTree>
  </p:cSld>
  <p:clrMapOvr>
    <a:masterClrMapping/>
  </p:clrMapOvr>
  <p:transition advClick="0" advTm="1000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el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3200" smtClean="0">
                <a:solidFill>
                  <a:schemeClr val="bg1"/>
                </a:solidFill>
              </a:rPr>
              <a:t>How to improve the European Currency Union?</a:t>
            </a:r>
            <a:br>
              <a:rPr lang="de-DE" altLang="de-DE" sz="3200" smtClean="0">
                <a:solidFill>
                  <a:schemeClr val="bg1"/>
                </a:solidFill>
              </a:rPr>
            </a:br>
            <a:endParaRPr lang="de-DE" altLang="de-DE" sz="3200" smtClean="0">
              <a:solidFill>
                <a:schemeClr val="bg1"/>
              </a:solidFill>
            </a:endParaRPr>
          </a:p>
        </p:txBody>
      </p:sp>
      <p:sp>
        <p:nvSpPr>
          <p:cNvPr id="34819" name="Inhaltsplatzhalter 2"/>
          <p:cNvSpPr>
            <a:spLocks noGrp="1"/>
          </p:cNvSpPr>
          <p:nvPr>
            <p:ph idx="1"/>
          </p:nvPr>
        </p:nvSpPr>
        <p:spPr bwMode="auto">
          <a:xfrm>
            <a:off x="468313" y="1628775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n-US" altLang="de-DE" smtClean="0">
                <a:solidFill>
                  <a:srgbClr val="CC0000"/>
                </a:solidFill>
              </a:rPr>
              <a:t>Strong cultural differences among ECU countries:</a:t>
            </a:r>
            <a:r>
              <a:rPr lang="en-US" altLang="de-DE" smtClean="0"/>
              <a:t> very difficult to agree on </a:t>
            </a:r>
          </a:p>
          <a:p>
            <a:pPr>
              <a:buFontTx/>
              <a:buNone/>
            </a:pPr>
            <a:r>
              <a:rPr lang="de-DE" altLang="de-DE" smtClean="0"/>
              <a:t>   </a:t>
            </a:r>
            <a:r>
              <a:rPr lang="en-US" altLang="de-DE" smtClean="0"/>
              <a:t>economic policies including </a:t>
            </a:r>
          </a:p>
          <a:p>
            <a:r>
              <a:rPr lang="en-US" altLang="de-DE" smtClean="0"/>
              <a:t>competition policy, </a:t>
            </a:r>
          </a:p>
          <a:p>
            <a:r>
              <a:rPr lang="en-US" altLang="de-DE" smtClean="0"/>
              <a:t>labour market legislation, </a:t>
            </a:r>
          </a:p>
          <a:p>
            <a:r>
              <a:rPr lang="en-US" altLang="de-DE" smtClean="0"/>
              <a:t>government interventions in markets, </a:t>
            </a:r>
          </a:p>
          <a:p>
            <a:r>
              <a:rPr lang="en-US" altLang="de-DE" smtClean="0"/>
              <a:t>fiscal policy</a:t>
            </a:r>
            <a:endParaRPr lang="de-DE" altLang="de-DE" smtClean="0"/>
          </a:p>
        </p:txBody>
      </p:sp>
    </p:spTree>
  </p:cSld>
  <p:clrMapOvr>
    <a:masterClrMapping/>
  </p:clrMapOvr>
  <p:transition advClick="0" advTm="1000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3200" smtClean="0">
                <a:solidFill>
                  <a:schemeClr val="bg1"/>
                </a:solidFill>
              </a:rPr>
              <a:t>How to improve the European Currency Union?</a:t>
            </a:r>
            <a:br>
              <a:rPr lang="de-DE" altLang="de-DE" sz="3200" smtClean="0">
                <a:solidFill>
                  <a:schemeClr val="bg1"/>
                </a:solidFill>
              </a:rPr>
            </a:br>
            <a:endParaRPr lang="de-DE" altLang="de-DE" sz="320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de-DE" smtClean="0"/>
              <a:t>Currently no sign of convergence between different national cultures</a:t>
            </a:r>
          </a:p>
          <a:p>
            <a:endParaRPr lang="en-US" altLang="de-DE" smtClean="0"/>
          </a:p>
          <a:p>
            <a:r>
              <a:rPr lang="en-US" altLang="de-DE" smtClean="0"/>
              <a:t>In the long run convergence ?</a:t>
            </a:r>
            <a:endParaRPr lang="de-DE" altLang="de-DE" smtClean="0"/>
          </a:p>
        </p:txBody>
      </p:sp>
    </p:spTree>
  </p:cSld>
  <p:clrMapOvr>
    <a:masterClrMapping/>
  </p:clrMapOvr>
  <p:transition advClick="0" advTm="1000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3200" smtClean="0">
                <a:solidFill>
                  <a:schemeClr val="bg1"/>
                </a:solidFill>
              </a:rPr>
              <a:t>How to improve the European Currency Union?</a:t>
            </a:r>
            <a:br>
              <a:rPr lang="de-DE" altLang="de-DE" sz="3200" smtClean="0">
                <a:solidFill>
                  <a:schemeClr val="bg1"/>
                </a:solidFill>
              </a:rPr>
            </a:br>
            <a:endParaRPr lang="de-DE" altLang="de-DE" sz="320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de-DE" altLang="de-DE" b="1" smtClean="0"/>
              <a:t>Option2:</a:t>
            </a:r>
          </a:p>
          <a:p>
            <a:pPr>
              <a:buFontTx/>
              <a:buNone/>
            </a:pPr>
            <a:r>
              <a:rPr lang="de-DE" altLang="de-DE" smtClean="0"/>
              <a:t>  Strengthen economic independence and responsibility of ECU- countries</a:t>
            </a:r>
          </a:p>
          <a:p>
            <a:pPr>
              <a:buFontTx/>
              <a:buNone/>
            </a:pPr>
            <a:r>
              <a:rPr lang="de-DE" altLang="de-DE" smtClean="0"/>
              <a:t> </a:t>
            </a:r>
          </a:p>
          <a:p>
            <a:pPr>
              <a:buFontTx/>
              <a:buNone/>
            </a:pPr>
            <a:r>
              <a:rPr lang="en-US" altLang="de-DE" smtClean="0"/>
              <a:t>Each country borrows in financial markets, not from ECU, ECB and IMF</a:t>
            </a:r>
          </a:p>
          <a:p>
            <a:pPr>
              <a:buFontTx/>
              <a:buNone/>
            </a:pPr>
            <a:endParaRPr lang="en-US" altLang="de-DE" smtClean="0"/>
          </a:p>
          <a:p>
            <a:endParaRPr lang="en-US" altLang="de-DE" smtClean="0"/>
          </a:p>
        </p:txBody>
      </p:sp>
    </p:spTree>
  </p:cSld>
  <p:clrMapOvr>
    <a:masterClrMapping/>
  </p:clrMapOvr>
  <p:transition advClick="0" advTm="1000"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3200" smtClean="0">
                <a:solidFill>
                  <a:schemeClr val="bg1"/>
                </a:solidFill>
              </a:rPr>
              <a:t>How to improve the European Currency Union?</a:t>
            </a:r>
            <a:br>
              <a:rPr lang="de-DE" altLang="de-DE" sz="3200" smtClean="0">
                <a:solidFill>
                  <a:schemeClr val="bg1"/>
                </a:solidFill>
              </a:rPr>
            </a:br>
            <a:endParaRPr lang="de-DE" altLang="de-DE" sz="320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de-DE" smtClean="0"/>
              <a:t>Each country responsible for its financial health</a:t>
            </a:r>
          </a:p>
          <a:p>
            <a:pPr>
              <a:buFontTx/>
              <a:buNone/>
            </a:pPr>
            <a:r>
              <a:rPr lang="en-US" altLang="de-DE" smtClean="0"/>
              <a:t>   </a:t>
            </a:r>
            <a:r>
              <a:rPr lang="en-US" altLang="de-DE" sz="2800" smtClean="0"/>
              <a:t>Unhealthy countries pay high interest rates                </a:t>
            </a:r>
            <a:r>
              <a:rPr lang="en-US" altLang="de-DE" sz="2800" smtClean="0">
                <a:cs typeface="Times New Roman" pitchFamily="18" charset="0"/>
              </a:rPr>
              <a:t>→ constrains borrowing</a:t>
            </a:r>
          </a:p>
          <a:p>
            <a:endParaRPr lang="en-US" altLang="de-DE" sz="2800" smtClean="0"/>
          </a:p>
          <a:p>
            <a:r>
              <a:rPr lang="en-US" altLang="de-DE" smtClean="0"/>
              <a:t>Each country has more freedom in designing its economic policy</a:t>
            </a:r>
            <a:endParaRPr lang="de-DE" altLang="de-DE" smtClean="0"/>
          </a:p>
          <a:p>
            <a:endParaRPr lang="de-DE" altLang="de-DE" smtClean="0"/>
          </a:p>
        </p:txBody>
      </p:sp>
    </p:spTree>
  </p:cSld>
  <p:clrMapOvr>
    <a:masterClrMapping/>
  </p:clrMapOvr>
  <p:transition advClick="0" advTm="1000"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3200" smtClean="0">
                <a:solidFill>
                  <a:schemeClr val="bg1"/>
                </a:solidFill>
              </a:rPr>
              <a:t>How to improve the European Currency Union?</a:t>
            </a:r>
            <a:br>
              <a:rPr lang="de-DE" altLang="de-DE" sz="3200" smtClean="0">
                <a:solidFill>
                  <a:schemeClr val="bg1"/>
                </a:solidFill>
              </a:rPr>
            </a:br>
            <a:r>
              <a:rPr lang="de-DE" altLang="de-DE" smtClean="0"/>
              <a:t>  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de-DE" altLang="de-DE" smtClean="0">
                <a:cs typeface="Times New Roman" pitchFamily="18" charset="0"/>
              </a:rPr>
              <a:t>→ clear cut responsibility of each country instead of confusion of responsibility between country and ECU</a:t>
            </a:r>
          </a:p>
          <a:p>
            <a:pPr>
              <a:buFontTx/>
              <a:buNone/>
            </a:pPr>
            <a:endParaRPr lang="de-DE" altLang="de-DE" smtClean="0"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de-DE" altLang="de-DE" smtClean="0">
                <a:cs typeface="Times New Roman" pitchFamily="18" charset="0"/>
              </a:rPr>
              <a:t>    cultural differences may persist</a:t>
            </a:r>
          </a:p>
          <a:p>
            <a:pPr>
              <a:buFontTx/>
              <a:buNone/>
            </a:pPr>
            <a:r>
              <a:rPr lang="de-DE" altLang="de-DE" smtClean="0">
                <a:cs typeface="Times New Roman" pitchFamily="18" charset="0"/>
              </a:rPr>
              <a:t>   </a:t>
            </a:r>
          </a:p>
          <a:p>
            <a:pPr>
              <a:buFontTx/>
              <a:buNone/>
            </a:pPr>
            <a:endParaRPr lang="de-DE" altLang="de-DE" smtClean="0"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1000"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3200" smtClean="0">
                <a:solidFill>
                  <a:schemeClr val="bg1"/>
                </a:solidFill>
              </a:rPr>
              <a:t>How to improve the European Currency Union?</a:t>
            </a:r>
            <a:br>
              <a:rPr lang="de-DE" altLang="de-DE" sz="3200" smtClean="0">
                <a:solidFill>
                  <a:schemeClr val="bg1"/>
                </a:solidFill>
              </a:rPr>
            </a:br>
            <a:endParaRPr lang="de-DE" altLang="de-DE" sz="320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484313"/>
            <a:ext cx="8229600" cy="45259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de-DE" altLang="de-DE" b="1" smtClean="0">
                <a:solidFill>
                  <a:srgbClr val="CC0000"/>
                </a:solidFill>
              </a:rPr>
              <a:t>Would such a model work?</a:t>
            </a:r>
          </a:p>
          <a:p>
            <a:endParaRPr lang="de-DE" altLang="de-DE" b="1" smtClean="0">
              <a:solidFill>
                <a:srgbClr val="CC0000"/>
              </a:solidFill>
            </a:endParaRPr>
          </a:p>
          <a:p>
            <a:pPr>
              <a:buFontTx/>
              <a:buNone/>
            </a:pPr>
            <a:r>
              <a:rPr lang="de-DE" altLang="de-DE" b="1" smtClean="0"/>
              <a:t>Example USA</a:t>
            </a:r>
            <a:r>
              <a:rPr lang="de-DE" altLang="de-DE" smtClean="0"/>
              <a:t>. </a:t>
            </a:r>
          </a:p>
          <a:p>
            <a:pPr>
              <a:buFontTx/>
              <a:buNone/>
            </a:pPr>
            <a:r>
              <a:rPr lang="de-DE" altLang="de-DE" smtClean="0"/>
              <a:t>50 member states + some territories use $ as single currency. </a:t>
            </a:r>
          </a:p>
          <a:p>
            <a:pPr>
              <a:buFontTx/>
              <a:buNone/>
            </a:pPr>
            <a:r>
              <a:rPr lang="de-DE" altLang="de-DE" smtClean="0"/>
              <a:t>Every state has its own strict rules for admissible budget deficits and borrows in financial markets. </a:t>
            </a:r>
          </a:p>
          <a:p>
            <a:endParaRPr lang="de-DE" altLang="de-DE" smtClean="0"/>
          </a:p>
        </p:txBody>
      </p:sp>
    </p:spTree>
  </p:cSld>
  <p:clrMapOvr>
    <a:masterClrMapping/>
  </p:clrMapOvr>
  <p:transition advClick="0" advTm="1000"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3200" smtClean="0">
                <a:solidFill>
                  <a:schemeClr val="bg1"/>
                </a:solidFill>
              </a:rPr>
              <a:t>How to improve the European Currency Union?</a:t>
            </a:r>
            <a:br>
              <a:rPr lang="de-DE" altLang="de-DE" sz="3200" smtClean="0">
                <a:solidFill>
                  <a:schemeClr val="bg1"/>
                </a:solidFill>
              </a:rPr>
            </a:br>
            <a:endParaRPr lang="de-DE" altLang="de-DE" sz="320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de-DE" altLang="de-DE" smtClean="0">
                <a:solidFill>
                  <a:srgbClr val="CC0000"/>
                </a:solidFill>
              </a:rPr>
              <a:t>How many states defaulted?</a:t>
            </a:r>
          </a:p>
          <a:p>
            <a:endParaRPr lang="de-DE" altLang="de-DE" smtClean="0">
              <a:solidFill>
                <a:srgbClr val="CC0000"/>
              </a:solidFill>
            </a:endParaRPr>
          </a:p>
          <a:p>
            <a:r>
              <a:rPr lang="de-DE" altLang="de-DE" smtClean="0"/>
              <a:t>Some states defaulted at end of 18th century, due to high expenses in independence war. US-congress helped these states.</a:t>
            </a:r>
          </a:p>
          <a:p>
            <a:endParaRPr lang="de-DE" altLang="de-DE" smtClean="0"/>
          </a:p>
        </p:txBody>
      </p:sp>
    </p:spTree>
  </p:cSld>
  <p:clrMapOvr>
    <a:masterClrMapping/>
  </p:clrMapOvr>
  <p:transition advClick="0" advTm="1000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mtClean="0">
                <a:solidFill>
                  <a:schemeClr val="bg1"/>
                </a:solidFill>
              </a:rPr>
              <a:t>What endangers the Euro?</a:t>
            </a:r>
            <a:br>
              <a:rPr lang="de-DE" altLang="de-DE" smtClean="0">
                <a:solidFill>
                  <a:schemeClr val="bg1"/>
                </a:solidFill>
              </a:rPr>
            </a:br>
            <a:r>
              <a:rPr lang="de-DE" altLang="de-DE" smtClean="0">
                <a:solidFill>
                  <a:schemeClr val="bg1"/>
                </a:solidFill>
              </a:rPr>
              <a:t/>
            </a:r>
            <a:br>
              <a:rPr lang="de-DE" altLang="de-DE" smtClean="0">
                <a:solidFill>
                  <a:schemeClr val="bg1"/>
                </a:solidFill>
              </a:rPr>
            </a:br>
            <a:endParaRPr lang="de-DE" altLang="de-DE" smtClean="0"/>
          </a:p>
        </p:txBody>
      </p:sp>
      <p:sp>
        <p:nvSpPr>
          <p:cNvPr id="5123" name="Inhaltsplatzhalt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dirty="0" err="1" smtClean="0"/>
              <a:t>No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member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state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should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borrow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heavily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and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then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default</a:t>
            </a:r>
            <a:r>
              <a:rPr lang="de-DE" altLang="de-DE" dirty="0" smtClean="0"/>
              <a:t>, </a:t>
            </a:r>
            <a:r>
              <a:rPr lang="de-DE" altLang="de-DE" dirty="0" err="1" smtClean="0"/>
              <a:t>forcing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other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member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states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into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support</a:t>
            </a:r>
            <a:endParaRPr lang="de-DE" altLang="de-DE" dirty="0" smtClean="0"/>
          </a:p>
          <a:p>
            <a:pPr>
              <a:buFontTx/>
              <a:buNone/>
            </a:pPr>
            <a:endParaRPr lang="de-DE" altLang="de-DE" dirty="0" smtClean="0"/>
          </a:p>
          <a:p>
            <a:r>
              <a:rPr lang="de-DE" altLang="de-DE" dirty="0" smtClean="0"/>
              <a:t>Historical </a:t>
            </a:r>
            <a:r>
              <a:rPr lang="de-DE" altLang="de-DE" dirty="0" err="1" smtClean="0"/>
              <a:t>examples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of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currency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unions</a:t>
            </a:r>
            <a:r>
              <a:rPr lang="de-DE" altLang="de-DE" dirty="0" smtClean="0"/>
              <a:t>:</a:t>
            </a:r>
          </a:p>
          <a:p>
            <a:pPr>
              <a:buFontTx/>
              <a:buNone/>
            </a:pPr>
            <a:r>
              <a:rPr lang="de-DE" altLang="de-DE" dirty="0" smtClean="0"/>
              <a:t>    </a:t>
            </a:r>
            <a:r>
              <a:rPr lang="de-DE" altLang="de-DE" dirty="0" err="1" smtClean="0"/>
              <a:t>currency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unions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broke</a:t>
            </a:r>
            <a:r>
              <a:rPr lang="de-DE" altLang="de-DE" dirty="0" smtClean="0"/>
              <a:t> apart </a:t>
            </a:r>
            <a:r>
              <a:rPr lang="de-DE" altLang="de-DE" dirty="0" err="1" smtClean="0"/>
              <a:t>whenever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one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member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state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tried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heavily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to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make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money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at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the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cost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of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other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states</a:t>
            </a:r>
            <a:endParaRPr lang="de-DE" altLang="de-DE" dirty="0" smtClean="0"/>
          </a:p>
        </p:txBody>
      </p:sp>
    </p:spTree>
  </p:cSld>
  <p:clrMapOvr>
    <a:masterClrMapping/>
  </p:clrMapOvr>
  <p:transition advClick="0" advTm="1000"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3200" smtClean="0">
                <a:solidFill>
                  <a:schemeClr val="bg1"/>
                </a:solidFill>
              </a:rPr>
              <a:t>How to improve the European Currency Union?</a:t>
            </a:r>
            <a:br>
              <a:rPr lang="de-DE" altLang="de-DE" sz="3200" smtClean="0">
                <a:solidFill>
                  <a:schemeClr val="bg1"/>
                </a:solidFill>
              </a:rPr>
            </a:br>
            <a:endParaRPr lang="de-DE" altLang="de-DE" sz="320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mtClean="0"/>
              <a:t>Some states defaulted between 1830 and 1842, due to strong investments in infra-structure projects. US-congress denied help.</a:t>
            </a:r>
          </a:p>
          <a:p>
            <a:endParaRPr lang="de-DE" altLang="de-DE" smtClean="0"/>
          </a:p>
          <a:p>
            <a:r>
              <a:rPr lang="de-DE" altLang="de-DE" smtClean="0"/>
              <a:t>Later on: no US states defaults except for Civil War and now Puerto Rico (US-territory).</a:t>
            </a:r>
          </a:p>
          <a:p>
            <a:endParaRPr lang="de-DE" altLang="de-DE" smtClean="0"/>
          </a:p>
        </p:txBody>
      </p:sp>
    </p:spTree>
  </p:cSld>
  <p:clrMapOvr>
    <a:masterClrMapping/>
  </p:clrMapOvr>
  <p:transition advClick="0" advTm="1000"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3200" smtClean="0">
                <a:solidFill>
                  <a:schemeClr val="bg1"/>
                </a:solidFill>
              </a:rPr>
              <a:t>How to improve the European Currency Union?</a:t>
            </a:r>
            <a:br>
              <a:rPr lang="de-DE" altLang="de-DE" sz="3200" smtClean="0">
                <a:solidFill>
                  <a:schemeClr val="bg1"/>
                </a:solidFill>
              </a:rPr>
            </a:br>
            <a:endParaRPr lang="de-DE" altLang="de-DE" sz="320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de-DE" altLang="de-DE" sz="2800" smtClean="0">
                <a:solidFill>
                  <a:srgbClr val="CC0000"/>
                </a:solidFill>
              </a:rPr>
              <a:t>No financial support</a:t>
            </a:r>
            <a:r>
              <a:rPr lang="de-DE" altLang="de-DE" sz="2800" smtClean="0"/>
              <a:t> of Washington for Puerto Rico. U.S. Congress would never help Puerto Rico repaying its debt.</a:t>
            </a:r>
          </a:p>
          <a:p>
            <a:pPr>
              <a:lnSpc>
                <a:spcPct val="80000"/>
              </a:lnSpc>
            </a:pPr>
            <a:endParaRPr lang="de-DE" altLang="de-DE" sz="2800" smtClean="0"/>
          </a:p>
          <a:p>
            <a:pPr>
              <a:lnSpc>
                <a:spcPct val="80000"/>
              </a:lnSpc>
            </a:pPr>
            <a:r>
              <a:rPr lang="de-DE" altLang="de-DE" sz="2800" smtClean="0">
                <a:solidFill>
                  <a:srgbClr val="CC0000"/>
                </a:solidFill>
              </a:rPr>
              <a:t>Automatic stabilisers</a:t>
            </a:r>
            <a:r>
              <a:rPr lang="de-DE" altLang="de-DE" sz="2800" smtClean="0"/>
              <a:t>: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altLang="de-DE" sz="2800" smtClean="0"/>
              <a:t>    -- given bad economic performance of some state, then less transfer of state-tax revenues to federal government.</a:t>
            </a:r>
          </a:p>
          <a:p>
            <a:pPr>
              <a:lnSpc>
                <a:spcPct val="80000"/>
              </a:lnSpc>
            </a:pPr>
            <a:endParaRPr lang="de-DE" altLang="de-DE" sz="2800" smtClean="0"/>
          </a:p>
          <a:p>
            <a:pPr>
              <a:lnSpc>
                <a:spcPct val="80000"/>
              </a:lnSpc>
            </a:pPr>
            <a:r>
              <a:rPr lang="de-DE" altLang="de-DE" sz="2800" smtClean="0"/>
              <a:t>Federal government may help state to fund expenses for health care and pensions.</a:t>
            </a:r>
          </a:p>
        </p:txBody>
      </p:sp>
    </p:spTree>
  </p:cSld>
  <p:clrMapOvr>
    <a:masterClrMapping/>
  </p:clrMapOvr>
  <p:transition advClick="0" advTm="1000"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3200" smtClean="0">
                <a:solidFill>
                  <a:schemeClr val="bg1"/>
                </a:solidFill>
              </a:rPr>
              <a:t>How to improve the European Currency Union?</a:t>
            </a:r>
            <a:br>
              <a:rPr lang="de-DE" altLang="de-DE" sz="3200" smtClean="0">
                <a:solidFill>
                  <a:schemeClr val="bg1"/>
                </a:solidFill>
              </a:rPr>
            </a:br>
            <a:endParaRPr lang="de-DE" altLang="de-DE" sz="3200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n-US" altLang="de-DE" sz="2800" b="1" smtClean="0"/>
              <a:t>Model</a:t>
            </a:r>
            <a:r>
              <a:rPr lang="en-US" altLang="de-DE" sz="2800" smtClean="0"/>
              <a:t> </a:t>
            </a:r>
          </a:p>
          <a:p>
            <a:pPr>
              <a:buFontTx/>
              <a:buNone/>
            </a:pPr>
            <a:endParaRPr lang="en-US" altLang="de-DE" sz="2800" smtClean="0"/>
          </a:p>
          <a:p>
            <a:r>
              <a:rPr lang="en-US" altLang="de-DE" sz="2800" smtClean="0"/>
              <a:t>might also work for Euro</a:t>
            </a:r>
          </a:p>
          <a:p>
            <a:r>
              <a:rPr lang="en-US" altLang="de-DE" sz="2800" smtClean="0"/>
              <a:t>would reduce conflicts between ECU and its member states</a:t>
            </a:r>
          </a:p>
          <a:p>
            <a:r>
              <a:rPr lang="en-US" altLang="de-DE" sz="2800" smtClean="0"/>
              <a:t>ECU would provide indirect help in case of problems and demonstrate solidarity.</a:t>
            </a:r>
          </a:p>
          <a:p>
            <a:r>
              <a:rPr lang="en-US" altLang="de-DE" sz="2800" smtClean="0"/>
              <a:t>should weaken nationalist tendencies in ECU and promote the great idea of European unionisation</a:t>
            </a:r>
            <a:endParaRPr lang="de-DE" altLang="de-DE" sz="2800" smtClean="0"/>
          </a:p>
        </p:txBody>
      </p:sp>
    </p:spTree>
  </p:cSld>
  <p:clrMapOvr>
    <a:masterClrMapping/>
  </p:clrMapOvr>
  <p:transition advClick="0" advTm="100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mtClean="0">
                <a:solidFill>
                  <a:schemeClr val="bg1"/>
                </a:solidFill>
              </a:rPr>
              <a:t>What endangers the Euro?</a:t>
            </a:r>
            <a:br>
              <a:rPr lang="de-DE" altLang="de-DE" smtClean="0">
                <a:solidFill>
                  <a:schemeClr val="bg1"/>
                </a:solidFill>
              </a:rPr>
            </a:br>
            <a:r>
              <a:rPr lang="de-DE" altLang="de-DE" smtClean="0">
                <a:solidFill>
                  <a:schemeClr val="bg1"/>
                </a:solidFill>
              </a:rPr>
              <a:t/>
            </a:r>
            <a:br>
              <a:rPr lang="de-DE" altLang="de-DE" smtClean="0">
                <a:solidFill>
                  <a:schemeClr val="bg1"/>
                </a:solidFill>
              </a:rPr>
            </a:br>
            <a:endParaRPr lang="de-DE" altLang="de-DE" smtClean="0"/>
          </a:p>
        </p:txBody>
      </p:sp>
      <p:sp>
        <p:nvSpPr>
          <p:cNvPr id="6147" name="Inhaltsplatzhalt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de-DE" altLang="de-DE" smtClean="0"/>
              <a:t>This motivated </a:t>
            </a:r>
            <a:r>
              <a:rPr lang="de-DE" altLang="de-DE" b="1" smtClean="0"/>
              <a:t>Maastricht criteria</a:t>
            </a:r>
            <a:r>
              <a:rPr lang="de-DE" altLang="de-DE" smtClean="0"/>
              <a:t>: </a:t>
            </a:r>
          </a:p>
          <a:p>
            <a:pPr>
              <a:buFontTx/>
              <a:buNone/>
            </a:pPr>
            <a:r>
              <a:rPr lang="de-DE" altLang="de-DE" smtClean="0"/>
              <a:t>For every member state</a:t>
            </a:r>
          </a:p>
          <a:p>
            <a:r>
              <a:rPr lang="de-DE" altLang="de-DE" smtClean="0"/>
              <a:t>Budget deficit </a:t>
            </a:r>
            <a:r>
              <a:rPr lang="de-DE" altLang="de-DE" smtClean="0">
                <a:cs typeface="Times New Roman" pitchFamily="18" charset="0"/>
              </a:rPr>
              <a:t>≤</a:t>
            </a:r>
            <a:r>
              <a:rPr lang="de-DE" altLang="de-DE" smtClean="0"/>
              <a:t> 3% of GDP</a:t>
            </a:r>
          </a:p>
          <a:p>
            <a:r>
              <a:rPr lang="de-DE" altLang="de-DE" smtClean="0"/>
              <a:t>Public debt      </a:t>
            </a:r>
            <a:r>
              <a:rPr lang="de-DE" altLang="de-DE" smtClean="0">
                <a:cs typeface="Times New Roman" pitchFamily="18" charset="0"/>
              </a:rPr>
              <a:t>≤</a:t>
            </a:r>
            <a:r>
              <a:rPr lang="de-DE" altLang="de-DE" smtClean="0"/>
              <a:t> 60% of GDP</a:t>
            </a:r>
          </a:p>
          <a:p>
            <a:endParaRPr lang="de-DE" altLang="de-DE" smtClean="0"/>
          </a:p>
          <a:p>
            <a:r>
              <a:rPr lang="de-DE" altLang="de-DE" smtClean="0"/>
              <a:t>In addition: to discourage free riding, </a:t>
            </a:r>
            <a:r>
              <a:rPr lang="de-DE" altLang="de-DE" smtClean="0">
                <a:solidFill>
                  <a:srgbClr val="CC0000"/>
                </a:solidFill>
              </a:rPr>
              <a:t>bail out</a:t>
            </a:r>
            <a:r>
              <a:rPr lang="de-DE" altLang="de-DE" smtClean="0"/>
              <a:t> of a member state is prohibited</a:t>
            </a:r>
          </a:p>
        </p:txBody>
      </p:sp>
    </p:spTree>
  </p:cSld>
  <p:clrMapOvr>
    <a:masterClrMapping/>
  </p:clrMapOvr>
  <p:transition advClick="0" advTm="1000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mtClean="0">
                <a:solidFill>
                  <a:schemeClr val="bg1"/>
                </a:solidFill>
              </a:rPr>
              <a:t>What endangers the Euro?</a:t>
            </a:r>
            <a:br>
              <a:rPr lang="de-DE" altLang="de-DE" smtClean="0">
                <a:solidFill>
                  <a:schemeClr val="bg1"/>
                </a:solidFill>
              </a:rPr>
            </a:br>
            <a:r>
              <a:rPr lang="de-DE" altLang="de-DE" smtClean="0">
                <a:solidFill>
                  <a:schemeClr val="bg1"/>
                </a:solidFill>
              </a:rPr>
              <a:t/>
            </a:r>
            <a:br>
              <a:rPr lang="de-DE" altLang="de-DE" smtClean="0">
                <a:solidFill>
                  <a:schemeClr val="bg1"/>
                </a:solidFill>
              </a:rPr>
            </a:br>
            <a:endParaRPr lang="de-DE" altLang="de-DE" smtClean="0"/>
          </a:p>
        </p:txBody>
      </p:sp>
      <p:sp>
        <p:nvSpPr>
          <p:cNvPr id="7171" name="Inhaltsplatzhalt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mtClean="0"/>
              <a:t>3% rule violated by France and Germany in 2003    </a:t>
            </a:r>
          </a:p>
          <a:p>
            <a:r>
              <a:rPr lang="de-DE" altLang="de-DE" smtClean="0"/>
              <a:t>other member states followed </a:t>
            </a:r>
          </a:p>
          <a:p>
            <a:r>
              <a:rPr lang="de-DE" altLang="de-DE" smtClean="0"/>
              <a:t>but no sanctions</a:t>
            </a:r>
          </a:p>
          <a:p>
            <a:r>
              <a:rPr lang="de-DE" altLang="de-DE" smtClean="0"/>
              <a:t>Financial Crisis 2008: many states violated Maastricht</a:t>
            </a:r>
          </a:p>
        </p:txBody>
      </p:sp>
    </p:spTree>
  </p:cSld>
  <p:clrMapOvr>
    <a:masterClrMapping/>
  </p:clrMapOvr>
  <p:transition advClick="0" advTm="1000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mtClean="0">
                <a:solidFill>
                  <a:schemeClr val="bg1"/>
                </a:solidFill>
              </a:rPr>
              <a:t>Misallocation of money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de-DE" altLang="de-DE" smtClean="0"/>
              <a:t>Investors believed in stability of € until 2009 </a:t>
            </a:r>
          </a:p>
          <a:p>
            <a:pPr>
              <a:buFontTx/>
              <a:buNone/>
            </a:pPr>
            <a:r>
              <a:rPr lang="de-DE" altLang="de-DE" smtClean="0"/>
              <a:t> </a:t>
            </a:r>
            <a:r>
              <a:rPr lang="de-DE" altLang="de-DE" smtClean="0">
                <a:cs typeface="Times New Roman" pitchFamily="18" charset="0"/>
              </a:rPr>
              <a:t>→</a:t>
            </a:r>
            <a:r>
              <a:rPr lang="de-DE" altLang="de-DE" smtClean="0"/>
              <a:t> interest rates for government bonds of weak countries fell dramatically</a:t>
            </a:r>
          </a:p>
          <a:p>
            <a:r>
              <a:rPr lang="de-DE" altLang="de-DE" smtClean="0"/>
              <a:t>Spain: 14 % in 1992            4 % in 2006</a:t>
            </a:r>
          </a:p>
          <a:p>
            <a:r>
              <a:rPr lang="de-DE" altLang="de-DE" smtClean="0"/>
              <a:t>Greece:25 % in 1992           4 % in 2006</a:t>
            </a:r>
          </a:p>
          <a:p>
            <a:endParaRPr lang="de-DE" altLang="de-DE" smtClean="0"/>
          </a:p>
        </p:txBody>
      </p:sp>
    </p:spTree>
  </p:cSld>
  <p:clrMapOvr>
    <a:masterClrMapping/>
  </p:clrMapOvr>
  <p:transition advClick="0" advTm="1000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mtClean="0">
                <a:solidFill>
                  <a:schemeClr val="bg1"/>
                </a:solidFill>
              </a:rPr>
              <a:t>Misallocation of money</a:t>
            </a:r>
            <a:endParaRPr lang="de-DE" altLang="de-DE" smtClean="0"/>
          </a:p>
        </p:txBody>
      </p:sp>
      <p:sp>
        <p:nvSpPr>
          <p:cNvPr id="9219" name="Inhaltsplatzhalt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de-DE" altLang="de-DE" smtClean="0">
                <a:solidFill>
                  <a:srgbClr val="CC0000"/>
                </a:solidFill>
              </a:rPr>
              <a:t>Effects:</a:t>
            </a:r>
          </a:p>
          <a:p>
            <a:r>
              <a:rPr lang="de-DE" altLang="de-DE" smtClean="0"/>
              <a:t>Spain: Construction boom, e.g. tourist homes at the Mediterranean coast, funded to a large extent by Spanish banks </a:t>
            </a:r>
          </a:p>
          <a:p>
            <a:pPr>
              <a:buFontTx/>
              <a:buNone/>
            </a:pPr>
            <a:r>
              <a:rPr lang="de-DE" altLang="de-DE" smtClean="0">
                <a:cs typeface="Times New Roman" pitchFamily="18" charset="0"/>
              </a:rPr>
              <a:t>   → large volume of non-performing loans leading to failure of Spanish banks</a:t>
            </a:r>
          </a:p>
        </p:txBody>
      </p:sp>
    </p:spTree>
  </p:cSld>
  <p:clrMapOvr>
    <a:masterClrMapping/>
  </p:clrMapOvr>
  <p:transition advClick="0" advTm="1000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mtClean="0">
                <a:solidFill>
                  <a:schemeClr val="bg1"/>
                </a:solidFill>
              </a:rPr>
              <a:t>Misallocation of money</a:t>
            </a:r>
            <a:endParaRPr lang="de-DE" altLang="de-DE" smtClean="0"/>
          </a:p>
        </p:txBody>
      </p:sp>
      <p:sp>
        <p:nvSpPr>
          <p:cNvPr id="10243" name="Inhaltsplatzhalter 2"/>
          <p:cNvSpPr>
            <a:spLocks noGrp="1"/>
          </p:cNvSpPr>
          <p:nvPr>
            <p:ph idx="1"/>
          </p:nvPr>
        </p:nvSpPr>
        <p:spPr bwMode="auto">
          <a:xfrm>
            <a:off x="468313" y="1628775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de-DE" altLang="de-DE" smtClean="0">
                <a:solidFill>
                  <a:srgbClr val="CC0000"/>
                </a:solidFill>
              </a:rPr>
              <a:t>Greece</a:t>
            </a:r>
            <a:r>
              <a:rPr lang="de-DE" altLang="de-DE" smtClean="0"/>
              <a:t>: </a:t>
            </a:r>
          </a:p>
          <a:p>
            <a:r>
              <a:rPr lang="de-DE" altLang="de-DE" smtClean="0"/>
              <a:t>Strong expansion of government expenditures</a:t>
            </a:r>
          </a:p>
          <a:p>
            <a:r>
              <a:rPr lang="de-DE" altLang="de-DE" smtClean="0"/>
              <a:t>Strong wage increases</a:t>
            </a:r>
          </a:p>
          <a:p>
            <a:pPr>
              <a:buFontTx/>
              <a:buNone/>
            </a:pPr>
            <a:endParaRPr lang="de-DE" altLang="de-DE" smtClean="0">
              <a:cs typeface="Times New Roman" pitchFamily="18" charset="0"/>
            </a:endParaRPr>
          </a:p>
          <a:p>
            <a:r>
              <a:rPr lang="de-DE" altLang="de-DE" smtClean="0">
                <a:solidFill>
                  <a:srgbClr val="CC0000"/>
                </a:solidFill>
              </a:rPr>
              <a:t>Essential: Additional loans not used for profitable investments, but for consumption</a:t>
            </a:r>
          </a:p>
          <a:p>
            <a:pPr>
              <a:buFontTx/>
              <a:buNone/>
            </a:pPr>
            <a:r>
              <a:rPr lang="de-DE" altLang="de-DE" smtClean="0">
                <a:solidFill>
                  <a:srgbClr val="CC0000"/>
                </a:solidFill>
                <a:cs typeface="Times New Roman" pitchFamily="18" charset="0"/>
              </a:rPr>
              <a:t>   → </a:t>
            </a:r>
            <a:r>
              <a:rPr lang="de-DE" altLang="de-DE" smtClean="0">
                <a:solidFill>
                  <a:srgbClr val="CC0000"/>
                </a:solidFill>
              </a:rPr>
              <a:t>High debt burden, private and public</a:t>
            </a:r>
          </a:p>
        </p:txBody>
      </p:sp>
    </p:spTree>
  </p:cSld>
  <p:clrMapOvr>
    <a:masterClrMapping/>
  </p:clrMapOvr>
  <p:transition advClick="0" advTm="1000">
    <p:fade/>
  </p:transition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1527</Words>
  <Application>Microsoft Office PowerPoint</Application>
  <PresentationFormat>Экран (4:3)</PresentationFormat>
  <Paragraphs>237</Paragraphs>
  <Slides>42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6" baseType="lpstr">
      <vt:lpstr>Times New Roman</vt:lpstr>
      <vt:lpstr>Arial</vt:lpstr>
      <vt:lpstr>Standarddesign</vt:lpstr>
      <vt:lpstr>Adobe Photoshop Image</vt:lpstr>
      <vt:lpstr>Слайд 1</vt:lpstr>
      <vt:lpstr>Overview </vt:lpstr>
      <vt:lpstr>What endangers the Euro?  </vt:lpstr>
      <vt:lpstr>What endangers the Euro?  </vt:lpstr>
      <vt:lpstr>What endangers the Euro?  </vt:lpstr>
      <vt:lpstr>What endangers the Euro?  </vt:lpstr>
      <vt:lpstr>Misallocation of money</vt:lpstr>
      <vt:lpstr>Misallocation of money</vt:lpstr>
      <vt:lpstr>Misallocation of money</vt:lpstr>
      <vt:lpstr>ECU-policy for highly indebted countries </vt:lpstr>
      <vt:lpstr>ECU-policy for highly indebted countries </vt:lpstr>
      <vt:lpstr>ECU-policy for highly indebted countries </vt:lpstr>
      <vt:lpstr>ECU-policy for highly indebted countries</vt:lpstr>
      <vt:lpstr>ECU-policy for highly indebted countries</vt:lpstr>
      <vt:lpstr>ECU-policy for highly indebted countries</vt:lpstr>
      <vt:lpstr>ECU-policy for highly indebted countries</vt:lpstr>
      <vt:lpstr>ECU-policy for highly indebted countries</vt:lpstr>
      <vt:lpstr>ECU-policy for highly indebted countries</vt:lpstr>
      <vt:lpstr>ECU-policy for highly indebted countries</vt:lpstr>
      <vt:lpstr>ECU-policy for highly indebted countries</vt:lpstr>
      <vt:lpstr>Greek Failure</vt:lpstr>
      <vt:lpstr>Greek Failure</vt:lpstr>
      <vt:lpstr>Greek Failure</vt:lpstr>
      <vt:lpstr>Слайд 24</vt:lpstr>
      <vt:lpstr>Greek Failure</vt:lpstr>
      <vt:lpstr>Greek Failure</vt:lpstr>
      <vt:lpstr>Greek Failure</vt:lpstr>
      <vt:lpstr>ECB</vt:lpstr>
      <vt:lpstr>ECB </vt:lpstr>
      <vt:lpstr>ECB</vt:lpstr>
      <vt:lpstr>ECB</vt:lpstr>
      <vt:lpstr>How to improve the European Currency Union? </vt:lpstr>
      <vt:lpstr>How to improve the European Currency Union? </vt:lpstr>
      <vt:lpstr>How to improve the European Currency Union? </vt:lpstr>
      <vt:lpstr>How to improve the European Currency Union? </vt:lpstr>
      <vt:lpstr>How to improve the European Currency Union? </vt:lpstr>
      <vt:lpstr>How to improve the European Currency Union?   </vt:lpstr>
      <vt:lpstr>How to improve the European Currency Union? </vt:lpstr>
      <vt:lpstr>How to improve the European Currency Union? </vt:lpstr>
      <vt:lpstr>How to improve the European Currency Union? </vt:lpstr>
      <vt:lpstr>How to improve the European Currency Union? </vt:lpstr>
      <vt:lpstr>How to improve the European Currency Union?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Franke</dc:creator>
  <cp:lastModifiedBy>Polischuk</cp:lastModifiedBy>
  <cp:revision>506</cp:revision>
  <dcterms:created xsi:type="dcterms:W3CDTF">1601-01-01T00:00:00Z</dcterms:created>
  <dcterms:modified xsi:type="dcterms:W3CDTF">2016-05-10T15:09:24Z</dcterms:modified>
</cp:coreProperties>
</file>