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74" r:id="rId2"/>
    <p:sldId id="314" r:id="rId3"/>
    <p:sldId id="281" r:id="rId4"/>
    <p:sldId id="282" r:id="rId5"/>
    <p:sldId id="283" r:id="rId6"/>
    <p:sldId id="284" r:id="rId7"/>
    <p:sldId id="289" r:id="rId8"/>
    <p:sldId id="285" r:id="rId9"/>
    <p:sldId id="286" r:id="rId10"/>
    <p:sldId id="288" r:id="rId11"/>
    <p:sldId id="290" r:id="rId12"/>
    <p:sldId id="291" r:id="rId13"/>
    <p:sldId id="315" r:id="rId14"/>
    <p:sldId id="316" r:id="rId15"/>
    <p:sldId id="295" r:id="rId16"/>
    <p:sldId id="303" r:id="rId17"/>
    <p:sldId id="317" r:id="rId18"/>
    <p:sldId id="318" r:id="rId19"/>
    <p:sldId id="319" r:id="rId20"/>
    <p:sldId id="320" r:id="rId21"/>
    <p:sldId id="321" r:id="rId22"/>
    <p:sldId id="292" r:id="rId23"/>
    <p:sldId id="294" r:id="rId24"/>
    <p:sldId id="296" r:id="rId25"/>
    <p:sldId id="298" r:id="rId26"/>
    <p:sldId id="299" r:id="rId27"/>
    <p:sldId id="322" r:id="rId28"/>
    <p:sldId id="275" r:id="rId29"/>
    <p:sldId id="301" r:id="rId30"/>
    <p:sldId id="277" r:id="rId31"/>
    <p:sldId id="278" r:id="rId32"/>
    <p:sldId id="279" r:id="rId33"/>
    <p:sldId id="280" r:id="rId34"/>
    <p:sldId id="304" r:id="rId35"/>
    <p:sldId id="305" r:id="rId36"/>
    <p:sldId id="306" r:id="rId37"/>
    <p:sldId id="308" r:id="rId38"/>
    <p:sldId id="309" r:id="rId39"/>
    <p:sldId id="311" r:id="rId40"/>
    <p:sldId id="310" r:id="rId41"/>
    <p:sldId id="312" r:id="rId42"/>
    <p:sldId id="313" r:id="rId43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66FF"/>
    <a:srgbClr val="FF0000"/>
    <a:srgbClr val="E6F0FA"/>
    <a:srgbClr val="1F8FFF"/>
    <a:srgbClr val="3399FF"/>
    <a:srgbClr val="CC0000"/>
    <a:srgbClr val="008080"/>
    <a:srgbClr val="00CC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4700" autoAdjust="0"/>
  </p:normalViewPr>
  <p:slideViewPr>
    <p:cSldViewPr>
      <p:cViewPr>
        <p:scale>
          <a:sx n="66" d="100"/>
          <a:sy n="66" d="100"/>
        </p:scale>
        <p:origin x="-9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31974AF-1CFE-4EFF-BB38-E25B23870D2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82F9374-5E73-4F48-B7B2-54ACA654C01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2F9374-5E73-4F48-B7B2-54ACA654C011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" descr="architekturbild-rgb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765175"/>
            <a:ext cx="1116013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12"/>
          <p:cNvSpPr>
            <a:spLocks noChangeArrowheads="1"/>
          </p:cNvSpPr>
          <p:nvPr userDrawn="1"/>
        </p:nvSpPr>
        <p:spPr bwMode="auto">
          <a:xfrm>
            <a:off x="1116013" y="765175"/>
            <a:ext cx="8027987" cy="360363"/>
          </a:xfrm>
          <a:prstGeom prst="rect">
            <a:avLst/>
          </a:prstGeom>
          <a:solidFill>
            <a:srgbClr val="0096D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8" name="Rectangle 13"/>
          <p:cNvSpPr>
            <a:spLocks noChangeArrowheads="1"/>
          </p:cNvSpPr>
          <p:nvPr userDrawn="1"/>
        </p:nvSpPr>
        <p:spPr bwMode="auto">
          <a:xfrm>
            <a:off x="0" y="1125538"/>
            <a:ext cx="9144000" cy="5732462"/>
          </a:xfrm>
          <a:prstGeom prst="rect">
            <a:avLst/>
          </a:prstGeom>
          <a:solidFill>
            <a:srgbClr val="E6F0FA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graphicFrame>
        <p:nvGraphicFramePr>
          <p:cNvPr id="1029" name="Object 26"/>
          <p:cNvGraphicFramePr>
            <a:graphicFrameLocks noChangeAspect="1"/>
          </p:cNvGraphicFramePr>
          <p:nvPr/>
        </p:nvGraphicFramePr>
        <p:xfrm>
          <a:off x="0" y="0"/>
          <a:ext cx="9144000" cy="762000"/>
        </p:xfrm>
        <a:graphic>
          <a:graphicData uri="http://schemas.openxmlformats.org/presentationml/2006/ole">
            <p:oleObj spid="_x0000_s1029" name="Image" r:id="rId15" imgW="12190476" imgH="1015515" progId="">
              <p:embed/>
            </p:oleObj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 spd="slow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FontTx/>
              <a:buNone/>
            </a:pPr>
            <a:r>
              <a:rPr lang="de-DE" altLang="de-DE" dirty="0" smtClean="0"/>
              <a:t>       </a:t>
            </a:r>
          </a:p>
          <a:p>
            <a:pPr marL="0" indent="0" algn="ctr" eaLnBrk="1" hangingPunct="1">
              <a:buFontTx/>
              <a:buNone/>
            </a:pPr>
            <a:r>
              <a:rPr lang="uk-UA" altLang="de-DE" b="1" dirty="0" smtClean="0"/>
              <a:t>Як можливо стабілізувати Євро</a:t>
            </a:r>
            <a:r>
              <a:rPr lang="en-US" altLang="de-DE" b="1" dirty="0" smtClean="0"/>
              <a:t>? </a:t>
            </a:r>
            <a:endParaRPr lang="de-DE" altLang="de-DE" b="1" dirty="0" smtClean="0"/>
          </a:p>
          <a:p>
            <a:pPr marL="0" indent="0" eaLnBrk="1" hangingPunct="1">
              <a:buFontTx/>
              <a:buNone/>
            </a:pPr>
            <a:r>
              <a:rPr lang="de-DE" altLang="de-DE" dirty="0" smtClean="0"/>
              <a:t>         </a:t>
            </a:r>
            <a:endParaRPr lang="de-DE" altLang="de-DE" sz="3600" b="1" dirty="0" smtClean="0"/>
          </a:p>
          <a:p>
            <a:pPr marL="0" indent="0" eaLnBrk="1" hangingPunct="1">
              <a:buFontTx/>
              <a:buNone/>
            </a:pPr>
            <a:r>
              <a:rPr lang="de-DE" altLang="de-DE" sz="3600" b="1" dirty="0" smtClean="0"/>
              <a:t>                     </a:t>
            </a:r>
            <a:r>
              <a:rPr lang="uk-UA" altLang="de-DE" sz="2400" b="1" dirty="0" smtClean="0"/>
              <a:t>Гюнтер Франке</a:t>
            </a:r>
            <a:endParaRPr lang="de-DE" altLang="de-DE" sz="2400" b="1" dirty="0" smtClean="0"/>
          </a:p>
          <a:p>
            <a:pPr marL="0" indent="0" eaLnBrk="1" hangingPunct="1">
              <a:buFontTx/>
              <a:buNone/>
            </a:pPr>
            <a:endParaRPr lang="de-DE" altLang="de-DE" sz="2800" dirty="0" smtClean="0"/>
          </a:p>
          <a:p>
            <a:pPr marL="0" indent="711200" eaLnBrk="1" hangingPunct="1">
              <a:buFontTx/>
              <a:buNone/>
            </a:pPr>
            <a:r>
              <a:rPr lang="uk-UA" altLang="de-DE" sz="2400" b="1" dirty="0" smtClean="0"/>
              <a:t>  </a:t>
            </a:r>
            <a:r>
              <a:rPr lang="de-DE" altLang="de-DE" sz="2400" b="1" dirty="0" smtClean="0"/>
              <a:t>18</a:t>
            </a:r>
            <a:r>
              <a:rPr lang="uk-UA" altLang="de-DE" sz="2400" b="1" dirty="0" smtClean="0"/>
              <a:t> травня </a:t>
            </a:r>
            <a:r>
              <a:rPr lang="de-DE" altLang="de-DE" sz="2400" b="1" dirty="0" smtClean="0"/>
              <a:t>2016</a:t>
            </a:r>
            <a:r>
              <a:rPr lang="uk-UA" altLang="de-DE" sz="2400" b="1" dirty="0" smtClean="0"/>
              <a:t> р.</a:t>
            </a:r>
            <a:endParaRPr lang="de-DE" altLang="de-DE" sz="2400" b="1" dirty="0" smtClean="0"/>
          </a:p>
          <a:p>
            <a:pPr marL="0" indent="0" eaLnBrk="1" hangingPunct="1">
              <a:buFontTx/>
              <a:buNone/>
            </a:pPr>
            <a:r>
              <a:rPr lang="de-DE" altLang="de-DE" sz="2400" b="1" dirty="0" smtClean="0"/>
              <a:t>            </a:t>
            </a:r>
            <a:r>
              <a:rPr lang="uk-UA" altLang="de-DE" sz="2400" b="1" dirty="0" smtClean="0"/>
              <a:t>Київський національний економічний університет</a:t>
            </a:r>
            <a:endParaRPr lang="de-DE" altLang="de-DE" sz="2400" b="1" dirty="0" smtClean="0"/>
          </a:p>
          <a:p>
            <a:pPr marL="0" indent="0" eaLnBrk="1" hangingPunct="1">
              <a:buFontTx/>
              <a:buNone/>
            </a:pPr>
            <a:endParaRPr lang="de-DE" altLang="de-DE" sz="3600" b="1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001156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uk-UA" altLang="de-DE" sz="3200" dirty="0" smtClean="0">
                <a:solidFill>
                  <a:schemeClr val="bg1"/>
                </a:solidFill>
              </a:rPr>
              <a:t>Політика Європейського валютного союзу стосовно держав з високим рівнем заборгованості </a:t>
            </a:r>
            <a:r>
              <a:rPr lang="de-DE" altLang="de-DE" sz="3200" dirty="0" smtClean="0">
                <a:solidFill>
                  <a:schemeClr val="bg1"/>
                </a:solidFill>
              </a:rPr>
              <a:t/>
            </a:r>
            <a:br>
              <a:rPr lang="de-DE" altLang="de-DE" sz="3200" dirty="0" smtClean="0">
                <a:solidFill>
                  <a:schemeClr val="bg1"/>
                </a:solidFill>
              </a:rPr>
            </a:br>
            <a:endParaRPr lang="de-DE" altLang="de-DE" sz="3200" dirty="0" smtClean="0"/>
          </a:p>
        </p:txBody>
      </p:sp>
      <p:sp>
        <p:nvSpPr>
          <p:cNvPr id="11267" name="Inhaltsplatzhalter 2"/>
          <p:cNvSpPr>
            <a:spLocks noGrp="1"/>
          </p:cNvSpPr>
          <p:nvPr>
            <p:ph idx="1"/>
          </p:nvPr>
        </p:nvSpPr>
        <p:spPr bwMode="auto">
          <a:xfrm>
            <a:off x="468313" y="1628775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uk-UA" altLang="de-DE" dirty="0" smtClean="0"/>
              <a:t>травень</a:t>
            </a:r>
            <a:r>
              <a:rPr lang="de-DE" altLang="de-DE" dirty="0" smtClean="0"/>
              <a:t> 2010</a:t>
            </a:r>
            <a:r>
              <a:rPr lang="uk-UA" altLang="de-DE" dirty="0" smtClean="0"/>
              <a:t> року</a:t>
            </a:r>
            <a:r>
              <a:rPr lang="de-DE" altLang="de-DE" dirty="0" smtClean="0"/>
              <a:t>: </a:t>
            </a:r>
            <a:r>
              <a:rPr lang="uk-UA" altLang="de-DE" dirty="0" smtClean="0"/>
              <a:t>голови парламентів у Брюсселі</a:t>
            </a:r>
            <a:endParaRPr lang="de-DE" altLang="de-DE" dirty="0" smtClean="0"/>
          </a:p>
          <a:p>
            <a:pPr>
              <a:buFontTx/>
              <a:buNone/>
            </a:pPr>
            <a:r>
              <a:rPr lang="de-DE" altLang="de-DE" dirty="0" smtClean="0"/>
              <a:t>                      </a:t>
            </a:r>
            <a:r>
              <a:rPr lang="uk-UA" altLang="de-DE" dirty="0" smtClean="0"/>
              <a:t>обирають політику</a:t>
            </a:r>
            <a:r>
              <a:rPr lang="de-DE" altLang="de-DE" dirty="0" smtClean="0"/>
              <a:t>:</a:t>
            </a:r>
          </a:p>
          <a:p>
            <a:endParaRPr lang="de-DE" altLang="de-DE" dirty="0" smtClean="0"/>
          </a:p>
          <a:p>
            <a:pPr>
              <a:buFontTx/>
              <a:buNone/>
            </a:pPr>
            <a:r>
              <a:rPr lang="de-DE" altLang="de-DE" dirty="0" smtClean="0"/>
              <a:t>   </a:t>
            </a:r>
            <a:r>
              <a:rPr lang="uk-UA" altLang="de-DE" dirty="0" smtClean="0"/>
              <a:t>Як стримати кризу в країнах-учасницях Європейського валютного союзу</a:t>
            </a:r>
            <a:r>
              <a:rPr lang="de-DE" altLang="de-DE" dirty="0" smtClean="0"/>
              <a:t>?</a:t>
            </a:r>
          </a:p>
          <a:p>
            <a:pPr>
              <a:buFontTx/>
              <a:buNone/>
            </a:pPr>
            <a:r>
              <a:rPr lang="de-DE" altLang="de-DE" dirty="0" smtClean="0"/>
              <a:t>  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uk-UA" altLang="de-DE" sz="3200" dirty="0" smtClean="0">
                <a:solidFill>
                  <a:schemeClr val="bg1"/>
                </a:solidFill>
              </a:rPr>
              <a:t>Політика Європейського валютного союзу стосовно держав з високим рівнем заборгованості </a:t>
            </a:r>
            <a:r>
              <a:rPr lang="de-DE" altLang="de-DE" sz="3200" dirty="0" smtClean="0">
                <a:solidFill>
                  <a:schemeClr val="bg1"/>
                </a:solidFill>
              </a:rPr>
              <a:t/>
            </a:r>
            <a:br>
              <a:rPr lang="de-DE" altLang="de-DE" sz="3200" dirty="0" smtClean="0">
                <a:solidFill>
                  <a:schemeClr val="bg1"/>
                </a:solidFill>
              </a:rPr>
            </a:br>
            <a:endParaRPr lang="de-DE" altLang="de-DE" sz="3200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uk-UA" altLang="de-DE" b="1" dirty="0" smtClean="0"/>
              <a:t>Варіант</a:t>
            </a:r>
            <a:r>
              <a:rPr lang="de-DE" altLang="de-DE" b="1" dirty="0" smtClean="0"/>
              <a:t> 1: </a:t>
            </a:r>
            <a:r>
              <a:rPr lang="uk-UA" altLang="de-DE" b="1" dirty="0" err="1" smtClean="0"/>
              <a:t>дефолт</a:t>
            </a:r>
            <a:r>
              <a:rPr lang="uk-UA" altLang="de-DE" b="1" dirty="0" smtClean="0"/>
              <a:t> країн-учасниць</a:t>
            </a:r>
            <a:endParaRPr lang="de-DE" altLang="de-DE" b="1" dirty="0" smtClean="0"/>
          </a:p>
          <a:p>
            <a:pPr>
              <a:buFontTx/>
              <a:buNone/>
            </a:pPr>
            <a:r>
              <a:rPr lang="de-DE" altLang="de-DE" dirty="0" smtClean="0">
                <a:cs typeface="Times New Roman" pitchFamily="18" charset="0"/>
              </a:rPr>
              <a:t>  → </a:t>
            </a:r>
            <a:r>
              <a:rPr lang="uk-UA" altLang="de-DE" dirty="0" smtClean="0">
                <a:cs typeface="Times New Roman" pitchFamily="18" charset="0"/>
              </a:rPr>
              <a:t>сильно зачепить власників облігацій</a:t>
            </a:r>
            <a:r>
              <a:rPr lang="de-DE" altLang="de-DE" dirty="0" smtClean="0">
                <a:cs typeface="Times New Roman" pitchFamily="18" charset="0"/>
              </a:rPr>
              <a:t>: </a:t>
            </a:r>
          </a:p>
          <a:p>
            <a:r>
              <a:rPr lang="uk-UA" altLang="de-DE" dirty="0" smtClean="0">
                <a:cs typeface="Times New Roman" pitchFamily="18" charset="0"/>
              </a:rPr>
              <a:t>Європейські банки</a:t>
            </a:r>
            <a:endParaRPr lang="de-DE" altLang="de-DE" dirty="0" smtClean="0">
              <a:cs typeface="Times New Roman" pitchFamily="18" charset="0"/>
            </a:endParaRPr>
          </a:p>
          <a:p>
            <a:r>
              <a:rPr lang="uk-UA" altLang="de-DE" dirty="0" smtClean="0">
                <a:cs typeface="Times New Roman" pitchFamily="18" charset="0"/>
              </a:rPr>
              <a:t>Європейські страхові компанії</a:t>
            </a:r>
            <a:endParaRPr lang="de-DE" altLang="de-DE" dirty="0" smtClean="0">
              <a:cs typeface="Times New Roman" pitchFamily="18" charset="0"/>
            </a:endParaRPr>
          </a:p>
          <a:p>
            <a:r>
              <a:rPr lang="uk-UA" altLang="de-DE" dirty="0" smtClean="0">
                <a:cs typeface="Times New Roman" pitchFamily="18" charset="0"/>
              </a:rPr>
              <a:t>інші інституційні та приватні інвестори</a:t>
            </a:r>
            <a:endParaRPr lang="de-DE" altLang="de-DE" dirty="0" smtClean="0">
              <a:cs typeface="Times New Roman" pitchFamily="18" charset="0"/>
            </a:endParaRPr>
          </a:p>
          <a:p>
            <a:endParaRPr lang="de-DE" altLang="de-DE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uk-UA" altLang="de-DE" b="1" dirty="0" err="1" smtClean="0">
                <a:cs typeface="Times New Roman" pitchFamily="18" charset="0"/>
              </a:rPr>
              <a:t>Дефолт</a:t>
            </a:r>
            <a:r>
              <a:rPr lang="de-DE" altLang="de-DE" b="1" dirty="0" smtClean="0">
                <a:cs typeface="Times New Roman" pitchFamily="18" charset="0"/>
              </a:rPr>
              <a:t>/</a:t>
            </a:r>
            <a:r>
              <a:rPr lang="uk-UA" altLang="de-DE" b="1" dirty="0" smtClean="0">
                <a:cs typeface="Times New Roman" pitchFamily="18" charset="0"/>
              </a:rPr>
              <a:t>неплатоспроможність</a:t>
            </a:r>
            <a:r>
              <a:rPr lang="de-DE" altLang="de-DE" b="1" dirty="0" smtClean="0">
                <a:cs typeface="Times New Roman" pitchFamily="18" charset="0"/>
              </a:rPr>
              <a:t> </a:t>
            </a:r>
            <a:r>
              <a:rPr lang="uk-UA" altLang="de-DE" b="1" dirty="0" smtClean="0">
                <a:cs typeface="Times New Roman" pitchFamily="18" charset="0"/>
              </a:rPr>
              <a:t>країни-учасниці</a:t>
            </a:r>
            <a:endParaRPr lang="de-DE" altLang="de-DE" b="1" dirty="0" smtClean="0"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de-DE" altLang="de-DE" dirty="0" smtClean="0">
                <a:cs typeface="Times New Roman" pitchFamily="18" charset="0"/>
              </a:rPr>
              <a:t>→ </a:t>
            </a:r>
            <a:r>
              <a:rPr lang="uk-UA" altLang="de-DE" dirty="0" err="1" smtClean="0">
                <a:cs typeface="Times New Roman" pitchFamily="18" charset="0"/>
              </a:rPr>
              <a:t>дефолт</a:t>
            </a:r>
            <a:r>
              <a:rPr lang="uk-UA" altLang="de-DE" dirty="0" smtClean="0">
                <a:cs typeface="Times New Roman" pitchFamily="18" charset="0"/>
              </a:rPr>
              <a:t> окремих Європейських провідних банків</a:t>
            </a:r>
            <a:r>
              <a:rPr lang="de-DE" altLang="de-DE" dirty="0" smtClean="0">
                <a:cs typeface="Times New Roman" pitchFamily="18" charset="0"/>
              </a:rPr>
              <a:t>/</a:t>
            </a:r>
            <a:r>
              <a:rPr lang="uk-UA" altLang="de-DE" dirty="0" smtClean="0">
                <a:cs typeface="Times New Roman" pitchFamily="18" charset="0"/>
              </a:rPr>
              <a:t>страхових компаній</a:t>
            </a:r>
            <a:endParaRPr lang="de-DE" altLang="de-DE" dirty="0" smtClean="0"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de-DE" altLang="de-DE" dirty="0" smtClean="0">
                <a:cs typeface="Times New Roman" pitchFamily="18" charset="0"/>
              </a:rPr>
              <a:t>   </a:t>
            </a:r>
            <a:r>
              <a:rPr lang="uk-UA" altLang="de-DE" dirty="0" smtClean="0">
                <a:cs typeface="Times New Roman" pitchFamily="18" charset="0"/>
              </a:rPr>
              <a:t>у випадку відсутності значної державної підтримки цих фінансових посередників</a:t>
            </a:r>
            <a:endParaRPr lang="de-DE" altLang="de-DE" dirty="0" smtClean="0"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de-DE" altLang="de-DE" dirty="0" smtClean="0">
                <a:cs typeface="Times New Roman" pitchFamily="18" charset="0"/>
              </a:rPr>
              <a:t>→ </a:t>
            </a:r>
            <a:r>
              <a:rPr lang="uk-UA" altLang="de-DE" dirty="0" smtClean="0">
                <a:cs typeface="Times New Roman" pitchFamily="18" charset="0"/>
              </a:rPr>
              <a:t>загроза для Євро</a:t>
            </a:r>
            <a:r>
              <a:rPr lang="de-DE" altLang="de-DE" dirty="0" smtClean="0">
                <a:cs typeface="Times New Roman" pitchFamily="18" charset="0"/>
              </a:rPr>
              <a:t>??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de-DE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Політика Європейського валютного союзу стосовно держав з високим рівнем заборгованості </a:t>
            </a:r>
            <a:r>
              <a:rPr kumimoji="0" lang="de-DE" altLang="de-DE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de-DE" altLang="de-DE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de-DE" altLang="de-DE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Inhaltsplatzhalter 2"/>
          <p:cNvSpPr>
            <a:spLocks noGrp="1"/>
          </p:cNvSpPr>
          <p:nvPr>
            <p:ph idx="1"/>
          </p:nvPr>
        </p:nvSpPr>
        <p:spPr bwMode="auto">
          <a:xfrm>
            <a:off x="457200" y="1600200"/>
            <a:ext cx="86868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uk-UA" altLang="de-DE" b="1" dirty="0" smtClean="0"/>
              <a:t>Варіант</a:t>
            </a:r>
            <a:r>
              <a:rPr lang="de-DE" altLang="de-DE" b="1" dirty="0" smtClean="0"/>
              <a:t> 2</a:t>
            </a:r>
            <a:r>
              <a:rPr lang="de-DE" altLang="de-DE" dirty="0" smtClean="0"/>
              <a:t>: </a:t>
            </a:r>
          </a:p>
          <a:p>
            <a:pPr>
              <a:buFontTx/>
              <a:buNone/>
            </a:pPr>
            <a:r>
              <a:rPr lang="uk-UA" altLang="de-DE" dirty="0" smtClean="0"/>
              <a:t>Проблеми розмежування неплатоспроможності та відсутності ліквідності в країні</a:t>
            </a:r>
            <a:r>
              <a:rPr lang="de-DE" altLang="de-DE" dirty="0" smtClean="0"/>
              <a:t>.</a:t>
            </a:r>
          </a:p>
          <a:p>
            <a:pPr>
              <a:buFontTx/>
              <a:buNone/>
            </a:pPr>
            <a:endParaRPr lang="de-DE" altLang="de-DE" dirty="0" smtClean="0"/>
          </a:p>
          <a:p>
            <a:pPr>
              <a:buFontTx/>
              <a:buNone/>
            </a:pPr>
            <a:r>
              <a:rPr lang="uk-UA" altLang="de-DE" dirty="0" smtClean="0"/>
              <a:t>Дозволяє запобігти </a:t>
            </a:r>
            <a:r>
              <a:rPr lang="uk-UA" altLang="de-DE" dirty="0" err="1" smtClean="0"/>
              <a:t>дефолту</a:t>
            </a:r>
            <a:r>
              <a:rPr lang="uk-UA" altLang="de-DE" dirty="0" smtClean="0"/>
              <a:t>/неплатоспроможності країни-учасниці підтверджуючи лише відсутність ліквідності</a:t>
            </a:r>
            <a:r>
              <a:rPr lang="de-DE" altLang="de-DE" dirty="0" smtClean="0"/>
              <a:t>.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de-DE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Політика Європейського валютного союзу стосовно держав з високим рівнем заборгованості </a:t>
            </a:r>
            <a:r>
              <a:rPr kumimoji="0" lang="de-DE" altLang="de-DE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de-DE" altLang="de-DE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de-DE" altLang="de-DE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2844" y="1071546"/>
            <a:ext cx="8786842" cy="45259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uk-UA" altLang="de-DE" i="1" dirty="0" smtClean="0"/>
              <a:t>Європейський стабілізаційний механізм (</a:t>
            </a:r>
            <a:r>
              <a:rPr lang="uk-UA" altLang="de-DE" i="1" dirty="0" smtClean="0"/>
              <a:t>ЄСМ)</a:t>
            </a:r>
            <a:r>
              <a:rPr lang="de-DE" altLang="de-DE" i="1" dirty="0" smtClean="0"/>
              <a:t> </a:t>
            </a:r>
            <a:r>
              <a:rPr lang="uk-UA" altLang="de-DE" i="1" dirty="0" smtClean="0"/>
              <a:t>та</a:t>
            </a:r>
            <a:r>
              <a:rPr lang="de-DE" altLang="de-DE" i="1" dirty="0" smtClean="0"/>
              <a:t> </a:t>
            </a:r>
            <a:r>
              <a:rPr lang="uk-UA" altLang="de-DE" i="1" dirty="0" smtClean="0"/>
              <a:t>Європейський фонд фінансової стабільності</a:t>
            </a:r>
            <a:r>
              <a:rPr lang="de-DE" altLang="de-DE" i="1" dirty="0" smtClean="0"/>
              <a:t> </a:t>
            </a:r>
            <a:r>
              <a:rPr lang="uk-UA" altLang="de-DE" i="1" dirty="0" smtClean="0"/>
              <a:t>(ЄФФС), а також Міжнародний валютний фонд (МВФ)</a:t>
            </a:r>
            <a:r>
              <a:rPr lang="de-DE" altLang="de-DE" dirty="0" smtClean="0"/>
              <a:t>:</a:t>
            </a:r>
          </a:p>
          <a:p>
            <a:pPr>
              <a:buFontTx/>
              <a:buNone/>
            </a:pPr>
            <a:r>
              <a:rPr lang="de-DE" altLang="de-DE" dirty="0" smtClean="0"/>
              <a:t>   </a:t>
            </a:r>
            <a:r>
              <a:rPr lang="uk-UA" altLang="de-DE" dirty="0" smtClean="0"/>
              <a:t>Надають фінансову допомогу (кредит) країні у важкому становищі за умови дотримання нею умов (економічні перетворення, включаючи скорочення дефіциту бюджету, економічні реформи, приватизацію і т. п.)</a:t>
            </a:r>
            <a:endParaRPr lang="de-DE" altLang="de-DE" dirty="0" smtClean="0"/>
          </a:p>
          <a:p>
            <a:r>
              <a:rPr lang="uk-UA" altLang="de-DE" dirty="0" smtClean="0"/>
              <a:t>Кредити видані за низькими відсотковими ставками та з тривалим терміном погашення</a:t>
            </a:r>
            <a:endParaRPr lang="de-DE" altLang="de-DE" dirty="0" smtClean="0"/>
          </a:p>
          <a:p>
            <a:endParaRPr lang="de-DE" altLang="de-DE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de-DE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Політика Європейського валютного союзу стосовно держав з високим рівнем заборгованості </a:t>
            </a:r>
            <a:r>
              <a:rPr kumimoji="0" lang="de-DE" altLang="de-DE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de-DE" altLang="de-DE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de-DE" altLang="de-DE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484313"/>
            <a:ext cx="8229600" cy="45259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uk-UA" altLang="de-DE" b="1" dirty="0" smtClean="0">
                <a:solidFill>
                  <a:srgbClr val="CC0000"/>
                </a:solidFill>
              </a:rPr>
              <a:t>Вплив варіанту </a:t>
            </a:r>
            <a:r>
              <a:rPr lang="de-DE" altLang="de-DE" b="1" dirty="0" smtClean="0">
                <a:solidFill>
                  <a:srgbClr val="CC0000"/>
                </a:solidFill>
              </a:rPr>
              <a:t>2 </a:t>
            </a:r>
            <a:r>
              <a:rPr lang="uk-UA" altLang="de-DE" b="1" dirty="0" smtClean="0">
                <a:solidFill>
                  <a:srgbClr val="CC0000"/>
                </a:solidFill>
              </a:rPr>
              <a:t>на склад власників облігацій</a:t>
            </a:r>
            <a:endParaRPr lang="de-DE" altLang="de-DE" b="1" dirty="0" smtClean="0">
              <a:solidFill>
                <a:srgbClr val="CC0000"/>
              </a:solidFill>
            </a:endParaRPr>
          </a:p>
          <a:p>
            <a:pPr>
              <a:buFontTx/>
              <a:buNone/>
            </a:pPr>
            <a:endParaRPr lang="de-DE" altLang="de-DE" b="1" dirty="0" smtClean="0">
              <a:solidFill>
                <a:srgbClr val="CC0000"/>
              </a:solidFill>
            </a:endParaRPr>
          </a:p>
          <a:p>
            <a:pPr>
              <a:buFontTx/>
              <a:buNone/>
            </a:pPr>
            <a:r>
              <a:rPr lang="uk-UA" altLang="de-DE" b="1" dirty="0" smtClean="0"/>
              <a:t>Основні власники облігацій</a:t>
            </a:r>
            <a:r>
              <a:rPr lang="de-DE" altLang="de-DE" dirty="0" smtClean="0"/>
              <a:t>:</a:t>
            </a:r>
          </a:p>
          <a:p>
            <a:pPr>
              <a:buFontTx/>
              <a:buNone/>
            </a:pPr>
            <a:r>
              <a:rPr lang="uk-UA" altLang="de-DE" dirty="0" smtClean="0"/>
              <a:t>Європейський валютний союз</a:t>
            </a:r>
            <a:endParaRPr lang="de-DE" altLang="de-DE" dirty="0" smtClean="0"/>
          </a:p>
          <a:p>
            <a:pPr>
              <a:buFontTx/>
              <a:buNone/>
            </a:pPr>
            <a:r>
              <a:rPr lang="uk-UA" altLang="de-DE" dirty="0" smtClean="0"/>
              <a:t>Європейський центральний банк</a:t>
            </a:r>
            <a:endParaRPr lang="de-DE" altLang="de-DE" dirty="0" smtClean="0"/>
          </a:p>
          <a:p>
            <a:pPr>
              <a:buFontTx/>
              <a:buNone/>
            </a:pPr>
            <a:r>
              <a:rPr lang="uk-UA" altLang="de-DE" dirty="0" smtClean="0"/>
              <a:t>МВФ</a:t>
            </a:r>
            <a:endParaRPr lang="de-DE" altLang="de-DE" dirty="0" smtClean="0"/>
          </a:p>
          <a:p>
            <a:pPr>
              <a:buFontTx/>
              <a:buNone/>
            </a:pPr>
            <a:endParaRPr lang="de-DE" altLang="de-DE" dirty="0" smtClean="0"/>
          </a:p>
          <a:p>
            <a:pPr>
              <a:buFontTx/>
              <a:buNone/>
            </a:pPr>
            <a:endParaRPr lang="de-DE" altLang="de-DE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de-DE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Політика Європейського валютного союзу стосовно держав з високим рівнем заборгованості </a:t>
            </a:r>
            <a:r>
              <a:rPr kumimoji="0" lang="de-DE" altLang="de-DE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de-DE" altLang="de-DE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de-DE" altLang="de-DE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8596" y="1285860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uk-UA" altLang="de-DE" dirty="0" smtClean="0"/>
              <a:t>Анонімний натовп кредиторів ніколи не відповідатиме за кризу позичальників</a:t>
            </a:r>
            <a:r>
              <a:rPr lang="de-DE" altLang="de-DE" dirty="0" smtClean="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altLang="de-DE" dirty="0" smtClean="0"/>
              <a:t>    </a:t>
            </a:r>
            <a:r>
              <a:rPr lang="uk-UA" altLang="de-DE" dirty="0" smtClean="0"/>
              <a:t>Лише позичальники є відповідальними</a:t>
            </a:r>
            <a:endParaRPr lang="de-DE" altLang="de-DE" dirty="0" smtClean="0"/>
          </a:p>
          <a:p>
            <a:pPr>
              <a:lnSpc>
                <a:spcPct val="90000"/>
              </a:lnSpc>
            </a:pPr>
            <a:r>
              <a:rPr lang="uk-UA" altLang="de-DE" dirty="0" smtClean="0"/>
              <a:t>У випадку існування трьох основних кредиторів, які самостійно визначають умови такого кредитування, ці кредитори будуть відповідальними за кризу поряд із позичальниками</a:t>
            </a:r>
            <a:r>
              <a:rPr lang="de-DE" altLang="de-DE" dirty="0" smtClean="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altLang="de-DE" dirty="0" smtClean="0">
                <a:cs typeface="Times New Roman" pitchFamily="18" charset="0"/>
              </a:rPr>
              <a:t>   → </a:t>
            </a:r>
            <a:r>
              <a:rPr lang="uk-UA" altLang="de-DE" dirty="0" smtClean="0">
                <a:cs typeface="Times New Roman" pitchFamily="18" charset="0"/>
              </a:rPr>
              <a:t>зміцнення позицій позичальника</a:t>
            </a:r>
            <a:endParaRPr lang="de-DE" altLang="de-DE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de-DE" altLang="de-DE" dirty="0" smtClean="0">
                <a:cs typeface="Times New Roman" pitchFamily="18" charset="0"/>
              </a:rPr>
              <a:t>        </a:t>
            </a:r>
            <a:r>
              <a:rPr lang="uk-UA" altLang="de-DE" dirty="0" smtClean="0">
                <a:cs typeface="Times New Roman" pitchFamily="18" charset="0"/>
              </a:rPr>
              <a:t>постійні протистояння між позичальниками та кредиторами</a:t>
            </a:r>
            <a:endParaRPr lang="de-DE" altLang="de-DE" dirty="0" smtClean="0">
              <a:cs typeface="Times New Roman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de-DE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Політика Європейського валютного союзу стосовно держав з високим рівнем заборгованості </a:t>
            </a:r>
            <a:r>
              <a:rPr kumimoji="0" lang="de-DE" altLang="de-DE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de-DE" altLang="de-DE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de-DE" altLang="de-DE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Inhaltsplatzhalter 2"/>
          <p:cNvSpPr>
            <a:spLocks noGrp="1"/>
          </p:cNvSpPr>
          <p:nvPr>
            <p:ph idx="1"/>
          </p:nvPr>
        </p:nvSpPr>
        <p:spPr bwMode="auto">
          <a:xfrm>
            <a:off x="285720" y="1214422"/>
            <a:ext cx="885828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</a:pPr>
            <a:r>
              <a:rPr lang="uk-UA" dirty="0" smtClean="0">
                <a:solidFill>
                  <a:srgbClr val="FF0000"/>
                </a:solidFill>
              </a:rPr>
              <a:t>Політика жорсткої економії</a:t>
            </a:r>
            <a:r>
              <a:rPr lang="de-DE" dirty="0" smtClean="0"/>
              <a:t>: </a:t>
            </a:r>
          </a:p>
          <a:p>
            <a:pPr marL="0" indent="0">
              <a:buFontTx/>
              <a:buNone/>
            </a:pPr>
            <a:r>
              <a:rPr lang="de-DE" dirty="0" smtClean="0"/>
              <a:t>-- </a:t>
            </a:r>
            <a:r>
              <a:rPr lang="uk-UA" dirty="0" smtClean="0"/>
              <a:t>переважна частка умовностей</a:t>
            </a:r>
            <a:endParaRPr lang="de-DE" dirty="0" smtClean="0"/>
          </a:p>
          <a:p>
            <a:pPr marL="0" indent="0">
              <a:buFontTx/>
              <a:buNone/>
            </a:pPr>
            <a:r>
              <a:rPr lang="de-DE" dirty="0" smtClean="0"/>
              <a:t> -- </a:t>
            </a:r>
            <a:r>
              <a:rPr lang="uk-UA" dirty="0" smtClean="0"/>
              <a:t>накладає значний тягар на громадян</a:t>
            </a:r>
            <a:endParaRPr lang="de-DE" dirty="0" smtClean="0"/>
          </a:p>
          <a:p>
            <a:pPr marL="0" indent="0">
              <a:buFontTx/>
              <a:buNone/>
            </a:pPr>
            <a:endParaRPr lang="de-DE" dirty="0" smtClean="0"/>
          </a:p>
          <a:p>
            <a:pPr marL="0" indent="0">
              <a:buFontTx/>
              <a:buNone/>
            </a:pPr>
            <a:r>
              <a:rPr lang="uk-UA" dirty="0" smtClean="0"/>
              <a:t>Навіть за умови підтримки парламентом політики жорсткої економії,  наявність значних спокус</a:t>
            </a:r>
            <a:endParaRPr lang="de-DE" dirty="0" smtClean="0"/>
          </a:p>
          <a:p>
            <a:pPr marL="0" indent="0">
              <a:buFontTx/>
              <a:buNone/>
            </a:pPr>
            <a:r>
              <a:rPr lang="de-DE" dirty="0" smtClean="0"/>
              <a:t>-- </a:t>
            </a:r>
            <a:r>
              <a:rPr lang="uk-UA" dirty="0" smtClean="0"/>
              <a:t>перетворити основних кредиторів на відповідальних за тягар</a:t>
            </a:r>
            <a:endParaRPr lang="de-DE" dirty="0" smtClean="0"/>
          </a:p>
          <a:p>
            <a:pPr marL="0" indent="0">
              <a:buFontTx/>
              <a:buNone/>
            </a:pPr>
            <a:r>
              <a:rPr lang="de-DE" dirty="0" smtClean="0"/>
              <a:t>-- </a:t>
            </a:r>
            <a:r>
              <a:rPr lang="uk-UA" dirty="0" smtClean="0"/>
              <a:t>приховати власні політичні помилки</a:t>
            </a:r>
            <a:endParaRPr lang="de-DE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de-DE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Політика Європейського валютного союзу стосовно держав з високим рівнем заборгованості </a:t>
            </a:r>
            <a:r>
              <a:rPr kumimoji="0" lang="de-DE" altLang="de-DE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de-DE" altLang="de-DE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de-DE" altLang="de-DE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Inhaltsplatzhalter 2"/>
          <p:cNvSpPr>
            <a:spLocks noGrp="1"/>
          </p:cNvSpPr>
          <p:nvPr>
            <p:ph idx="1"/>
          </p:nvPr>
        </p:nvSpPr>
        <p:spPr bwMode="auto">
          <a:xfrm>
            <a:off x="428596" y="1357298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</a:pPr>
            <a:r>
              <a:rPr lang="uk-UA" altLang="de-DE" dirty="0" smtClean="0">
                <a:solidFill>
                  <a:srgbClr val="CC0000"/>
                </a:solidFill>
              </a:rPr>
              <a:t>Європейський стабілізаційний механізм (</a:t>
            </a:r>
            <a:r>
              <a:rPr lang="uk-UA" altLang="de-DE" dirty="0" smtClean="0">
                <a:solidFill>
                  <a:srgbClr val="CC0000"/>
                </a:solidFill>
              </a:rPr>
              <a:t>ЄСМ)/</a:t>
            </a:r>
            <a:r>
              <a:rPr lang="uk-UA" altLang="de-DE" dirty="0" smtClean="0">
                <a:solidFill>
                  <a:srgbClr val="CC0000"/>
                </a:solidFill>
              </a:rPr>
              <a:t>Європейський фонд фінансової стабільності</a:t>
            </a:r>
            <a:r>
              <a:rPr lang="de-DE" altLang="de-DE" dirty="0" smtClean="0">
                <a:solidFill>
                  <a:srgbClr val="CC0000"/>
                </a:solidFill>
              </a:rPr>
              <a:t> </a:t>
            </a:r>
            <a:r>
              <a:rPr lang="uk-UA" altLang="de-DE" dirty="0" smtClean="0">
                <a:solidFill>
                  <a:srgbClr val="CC0000"/>
                </a:solidFill>
              </a:rPr>
              <a:t>(ЄФФС)</a:t>
            </a:r>
            <a:r>
              <a:rPr lang="uk-UA" dirty="0" smtClean="0">
                <a:solidFill>
                  <a:srgbClr val="CC0000"/>
                </a:solidFill>
              </a:rPr>
              <a:t> надає підтримку для</a:t>
            </a:r>
            <a:endParaRPr lang="de-DE" dirty="0" smtClean="0">
              <a:solidFill>
                <a:srgbClr val="CC0000"/>
              </a:solidFill>
            </a:endParaRPr>
          </a:p>
          <a:p>
            <a:pPr marL="0" indent="0">
              <a:buFontTx/>
              <a:buNone/>
            </a:pPr>
            <a:r>
              <a:rPr lang="de-DE" dirty="0" smtClean="0"/>
              <a:t>   </a:t>
            </a:r>
            <a:r>
              <a:rPr lang="uk-UA" dirty="0" smtClean="0"/>
              <a:t>Греція</a:t>
            </a:r>
            <a:endParaRPr lang="de-DE" dirty="0" smtClean="0"/>
          </a:p>
          <a:p>
            <a:pPr marL="0" indent="0">
              <a:buFontTx/>
              <a:buNone/>
            </a:pPr>
            <a:r>
              <a:rPr lang="de-DE" dirty="0" smtClean="0"/>
              <a:t>   </a:t>
            </a:r>
            <a:r>
              <a:rPr lang="uk-UA" dirty="0" smtClean="0"/>
              <a:t>Ірландія</a:t>
            </a:r>
            <a:endParaRPr lang="de-DE" dirty="0" smtClean="0"/>
          </a:p>
          <a:p>
            <a:pPr marL="0" indent="0">
              <a:buFontTx/>
              <a:buNone/>
            </a:pPr>
            <a:r>
              <a:rPr lang="de-DE" dirty="0" smtClean="0"/>
              <a:t>   </a:t>
            </a:r>
            <a:r>
              <a:rPr lang="uk-UA" dirty="0" smtClean="0"/>
              <a:t>Португалія</a:t>
            </a:r>
            <a:endParaRPr lang="de-DE" dirty="0" smtClean="0"/>
          </a:p>
          <a:p>
            <a:pPr marL="0" indent="0">
              <a:buFontTx/>
              <a:buNone/>
            </a:pPr>
            <a:r>
              <a:rPr lang="de-DE" dirty="0" smtClean="0"/>
              <a:t>   </a:t>
            </a:r>
            <a:r>
              <a:rPr lang="uk-UA" dirty="0" smtClean="0"/>
              <a:t>Іспанія</a:t>
            </a:r>
            <a:endParaRPr lang="de-DE" dirty="0" smtClean="0"/>
          </a:p>
          <a:p>
            <a:pPr marL="0" indent="0">
              <a:buFontTx/>
              <a:buNone/>
            </a:pPr>
            <a:r>
              <a:rPr lang="de-DE" dirty="0" smtClean="0"/>
              <a:t>   </a:t>
            </a:r>
            <a:r>
              <a:rPr lang="uk-UA" dirty="0" smtClean="0"/>
              <a:t>Кіпр</a:t>
            </a:r>
            <a:endParaRPr lang="de-DE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de-DE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Політика Європейського валютного союзу стосовно держав з високим рівнем заборгованості </a:t>
            </a:r>
            <a:r>
              <a:rPr kumimoji="0" lang="de-DE" altLang="de-DE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de-DE" altLang="de-DE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de-DE" altLang="de-DE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259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uk-UA" altLang="de-DE" dirty="0" smtClean="0"/>
              <a:t>Підтримка </a:t>
            </a:r>
            <a:r>
              <a:rPr lang="uk-UA" altLang="de-DE" dirty="0" smtClean="0"/>
              <a:t>ЄСМ/ЄФФС</a:t>
            </a:r>
            <a:r>
              <a:rPr lang="uk-UA" dirty="0" smtClean="0"/>
              <a:t> </a:t>
            </a:r>
            <a:r>
              <a:rPr lang="uk-UA" altLang="de-DE" dirty="0" smtClean="0"/>
              <a:t>мала</a:t>
            </a:r>
            <a:r>
              <a:rPr lang="uk-UA" dirty="0" smtClean="0">
                <a:solidFill>
                  <a:srgbClr val="CC0000"/>
                </a:solidFill>
              </a:rPr>
              <a:t> успіх</a:t>
            </a:r>
            <a:endParaRPr lang="de-DE" dirty="0" smtClean="0"/>
          </a:p>
          <a:p>
            <a:pPr marL="0" indent="0">
              <a:buFontTx/>
              <a:buNone/>
            </a:pPr>
            <a:endParaRPr lang="de-DE" dirty="0" smtClean="0"/>
          </a:p>
          <a:p>
            <a:pPr marL="0" indent="0"/>
            <a:r>
              <a:rPr lang="de-DE" dirty="0" smtClean="0"/>
              <a:t> </a:t>
            </a:r>
            <a:r>
              <a:rPr lang="uk-UA" dirty="0" smtClean="0"/>
              <a:t>в Ірландії з доволі нормально функціонуючою економікою</a:t>
            </a:r>
            <a:endParaRPr lang="de-DE" dirty="0" smtClean="0"/>
          </a:p>
          <a:p>
            <a:pPr marL="0" indent="0"/>
            <a:r>
              <a:rPr lang="de-DE" dirty="0" smtClean="0"/>
              <a:t> </a:t>
            </a:r>
            <a:r>
              <a:rPr lang="uk-UA" dirty="0" smtClean="0"/>
              <a:t>на Кіпрі</a:t>
            </a:r>
            <a:r>
              <a:rPr lang="de-DE" dirty="0" smtClean="0"/>
              <a:t>: </a:t>
            </a:r>
            <a:r>
              <a:rPr lang="uk-UA" dirty="0" smtClean="0"/>
              <a:t>Найважчий тягар припав на міжнародних вкладників місцевих банків через </a:t>
            </a:r>
            <a:r>
              <a:rPr lang="uk-UA" dirty="0" smtClean="0">
                <a:solidFill>
                  <a:srgbClr val="CC0000"/>
                </a:solidFill>
              </a:rPr>
              <a:t>заставу</a:t>
            </a:r>
            <a:endParaRPr lang="de-DE" dirty="0" smtClean="0">
              <a:solidFill>
                <a:srgbClr val="CC0000"/>
              </a:solidFill>
            </a:endParaRPr>
          </a:p>
          <a:p>
            <a:pPr marL="0" indent="0">
              <a:buFontTx/>
              <a:buNone/>
            </a:pPr>
            <a:endParaRPr lang="de-DE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de-DE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Політика Європейського валютного союзу стосовно держав з високим рівнем заборгованості </a:t>
            </a:r>
            <a:r>
              <a:rPr kumimoji="0" lang="de-DE" altLang="de-DE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de-DE" altLang="de-DE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de-DE" altLang="de-DE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uk-UA" altLang="de-DE" b="1" dirty="0" smtClean="0"/>
              <a:t>Огляд</a:t>
            </a:r>
            <a:r>
              <a:rPr lang="de-DE" altLang="de-DE" b="1" dirty="0" smtClean="0"/>
              <a:t/>
            </a:r>
            <a:br>
              <a:rPr lang="de-DE" altLang="de-DE" b="1" dirty="0" smtClean="0"/>
            </a:br>
            <a:endParaRPr lang="de-DE" altLang="de-DE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8596" y="857232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de-DE" altLang="de-DE" b="1" dirty="0" smtClean="0"/>
          </a:p>
          <a:p>
            <a:r>
              <a:rPr lang="uk-UA" altLang="de-DE" dirty="0" smtClean="0"/>
              <a:t>Що ставить під загрозу Євро</a:t>
            </a:r>
            <a:r>
              <a:rPr lang="de-DE" altLang="de-DE" dirty="0" smtClean="0"/>
              <a:t>?</a:t>
            </a:r>
          </a:p>
          <a:p>
            <a:r>
              <a:rPr lang="uk-UA" altLang="de-DE" dirty="0" smtClean="0"/>
              <a:t>Політика Європейського валютного союзу (</a:t>
            </a:r>
            <a:r>
              <a:rPr lang="uk-UA" altLang="de-DE" dirty="0" err="1" smtClean="0"/>
              <a:t>ЄВС</a:t>
            </a:r>
            <a:r>
              <a:rPr lang="uk-UA" altLang="de-DE" dirty="0" smtClean="0"/>
              <a:t>) стосовно держав з високим рівнем заборгованості</a:t>
            </a:r>
            <a:endParaRPr lang="de-DE" altLang="de-DE" dirty="0" smtClean="0"/>
          </a:p>
          <a:p>
            <a:r>
              <a:rPr lang="uk-UA" altLang="de-DE" dirty="0" smtClean="0"/>
              <a:t>Грецька невдача</a:t>
            </a:r>
            <a:endParaRPr lang="de-DE" altLang="de-DE" dirty="0" smtClean="0"/>
          </a:p>
          <a:p>
            <a:r>
              <a:rPr lang="uk-UA" altLang="de-DE" dirty="0" smtClean="0"/>
              <a:t>Політика Європейського центрального банку  (ЄЦБ)</a:t>
            </a:r>
            <a:endParaRPr lang="de-DE" altLang="de-DE" dirty="0" smtClean="0"/>
          </a:p>
          <a:p>
            <a:r>
              <a:rPr lang="uk-UA" altLang="de-DE" dirty="0" smtClean="0"/>
              <a:t>Як удосконалити Європейський валютний союз</a:t>
            </a:r>
            <a:r>
              <a:rPr lang="de-DE" altLang="de-DE" dirty="0" smtClean="0"/>
              <a:t>?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</a:pPr>
            <a:r>
              <a:rPr lang="uk-UA" altLang="de-DE" dirty="0" smtClean="0"/>
              <a:t>Підтримка </a:t>
            </a:r>
            <a:r>
              <a:rPr lang="uk-UA" altLang="de-DE" dirty="0" smtClean="0"/>
              <a:t>ЄСМ/ЄФФС</a:t>
            </a:r>
            <a:r>
              <a:rPr lang="de-DE" dirty="0" smtClean="0"/>
              <a:t> </a:t>
            </a:r>
            <a:r>
              <a:rPr lang="uk-UA" dirty="0" smtClean="0"/>
              <a:t>була</a:t>
            </a:r>
            <a:r>
              <a:rPr lang="de-DE" dirty="0" smtClean="0"/>
              <a:t> </a:t>
            </a:r>
            <a:r>
              <a:rPr lang="uk-UA" dirty="0" smtClean="0">
                <a:solidFill>
                  <a:srgbClr val="CC0000"/>
                </a:solidFill>
              </a:rPr>
              <a:t>частково успішною</a:t>
            </a:r>
            <a:r>
              <a:rPr lang="de-DE" dirty="0" smtClean="0"/>
              <a:t> </a:t>
            </a:r>
          </a:p>
          <a:p>
            <a:pPr marL="0" indent="0"/>
            <a:r>
              <a:rPr lang="de-DE" dirty="0" smtClean="0"/>
              <a:t> </a:t>
            </a:r>
            <a:r>
              <a:rPr lang="uk-UA" dirty="0" smtClean="0"/>
              <a:t>в Іспанії через слабку економічну структуру та  нераціональне використання капіталу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/>
            <a:r>
              <a:rPr lang="de-DE" dirty="0" smtClean="0"/>
              <a:t> </a:t>
            </a:r>
            <a:r>
              <a:rPr lang="uk-UA" dirty="0" smtClean="0"/>
              <a:t>в Португалії через слабку економічну структуру та низький рівень освіти</a:t>
            </a:r>
            <a:endParaRPr lang="de-DE" dirty="0" smtClean="0"/>
          </a:p>
          <a:p>
            <a:pPr marL="0" indent="0"/>
            <a:endParaRPr lang="de-DE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de-DE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Політика Європейського валютного союзу стосовно держав з високим рівнем заборгованості </a:t>
            </a:r>
            <a:r>
              <a:rPr kumimoji="0" lang="de-DE" altLang="de-DE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de-DE" altLang="de-DE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de-DE" altLang="de-DE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el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Грецька невдача</a:t>
            </a:r>
            <a:endParaRPr lang="de-DE" dirty="0" smtClean="0">
              <a:solidFill>
                <a:schemeClr val="bg1"/>
              </a:solidFill>
            </a:endParaRPr>
          </a:p>
        </p:txBody>
      </p:sp>
      <p:sp>
        <p:nvSpPr>
          <p:cNvPr id="22531" name="Inhaltsplatzhalter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uk-UA" altLang="de-DE" dirty="0" smtClean="0">
                <a:solidFill>
                  <a:srgbClr val="CC0000"/>
                </a:solidFill>
              </a:rPr>
              <a:t>Греція</a:t>
            </a:r>
            <a:r>
              <a:rPr lang="de-DE" altLang="de-DE" dirty="0" smtClean="0"/>
              <a:t>: </a:t>
            </a:r>
          </a:p>
          <a:p>
            <a:r>
              <a:rPr lang="uk-UA" altLang="de-DE" dirty="0" smtClean="0"/>
              <a:t>Значне розширення державних витрат</a:t>
            </a:r>
            <a:endParaRPr lang="de-DE" altLang="de-DE" dirty="0" smtClean="0"/>
          </a:p>
          <a:p>
            <a:r>
              <a:rPr lang="uk-UA" altLang="de-DE" dirty="0" smtClean="0"/>
              <a:t>Різке підвищення заробітних плат</a:t>
            </a:r>
            <a:endParaRPr lang="de-DE" altLang="de-DE" dirty="0" smtClean="0"/>
          </a:p>
          <a:p>
            <a:pPr>
              <a:buFontTx/>
              <a:buNone/>
            </a:pPr>
            <a:endParaRPr lang="de-DE" altLang="de-DE" dirty="0" smtClean="0">
              <a:cs typeface="Times New Roman" pitchFamily="18" charset="0"/>
            </a:endParaRPr>
          </a:p>
          <a:p>
            <a:r>
              <a:rPr lang="uk-UA" altLang="de-DE" dirty="0" smtClean="0">
                <a:solidFill>
                  <a:srgbClr val="CC0000"/>
                </a:solidFill>
              </a:rPr>
              <a:t>Важливо</a:t>
            </a:r>
            <a:r>
              <a:rPr lang="de-DE" altLang="de-DE" dirty="0" smtClean="0">
                <a:solidFill>
                  <a:srgbClr val="CC0000"/>
                </a:solidFill>
              </a:rPr>
              <a:t>: </a:t>
            </a:r>
            <a:r>
              <a:rPr lang="uk-UA" altLang="de-DE" dirty="0" smtClean="0">
                <a:solidFill>
                  <a:srgbClr val="CC0000"/>
                </a:solidFill>
              </a:rPr>
              <a:t>Додаткові кредити не використані для прибуткових інвестицій, а для споживання</a:t>
            </a:r>
            <a:endParaRPr lang="de-DE" altLang="de-DE" dirty="0" smtClean="0">
              <a:solidFill>
                <a:srgbClr val="CC0000"/>
              </a:solidFill>
            </a:endParaRPr>
          </a:p>
          <a:p>
            <a:pPr>
              <a:buFontTx/>
              <a:buNone/>
            </a:pPr>
            <a:r>
              <a:rPr lang="de-DE" altLang="de-DE" dirty="0" smtClean="0">
                <a:solidFill>
                  <a:srgbClr val="CC0000"/>
                </a:solidFill>
                <a:cs typeface="Times New Roman" pitchFamily="18" charset="0"/>
              </a:rPr>
              <a:t>   → </a:t>
            </a:r>
            <a:r>
              <a:rPr lang="uk-UA" altLang="de-DE" dirty="0" smtClean="0">
                <a:solidFill>
                  <a:srgbClr val="CC0000"/>
                </a:solidFill>
              </a:rPr>
              <a:t>Високе боргове навантаження, приватне та державне</a:t>
            </a:r>
            <a:endParaRPr lang="de-DE" altLang="de-DE" dirty="0" smtClean="0">
              <a:solidFill>
                <a:srgbClr val="CC0000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628775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de-DE" altLang="de-DE" dirty="0" smtClean="0">
                <a:cs typeface="Times New Roman" pitchFamily="18" charset="0"/>
              </a:rPr>
              <a:t>2009 </a:t>
            </a:r>
            <a:r>
              <a:rPr lang="uk-UA" altLang="de-DE" dirty="0" smtClean="0">
                <a:cs typeface="Times New Roman" pitchFamily="18" charset="0"/>
              </a:rPr>
              <a:t>рік</a:t>
            </a:r>
            <a:r>
              <a:rPr lang="de-DE" altLang="de-DE" dirty="0" smtClean="0">
                <a:cs typeface="Times New Roman" pitchFamily="18" charset="0"/>
              </a:rPr>
              <a:t>     </a:t>
            </a:r>
            <a:r>
              <a:rPr lang="uk-UA" altLang="de-DE" dirty="0" smtClean="0">
                <a:cs typeface="Times New Roman" pitchFamily="18" charset="0"/>
              </a:rPr>
              <a:t>державний борг</a:t>
            </a:r>
            <a:r>
              <a:rPr lang="de-DE" altLang="de-DE" dirty="0" smtClean="0">
                <a:cs typeface="Times New Roman" pitchFamily="18" charset="0"/>
              </a:rPr>
              <a:t>/</a:t>
            </a:r>
            <a:r>
              <a:rPr lang="uk-UA" altLang="de-DE" dirty="0" smtClean="0">
                <a:cs typeface="Times New Roman" pitchFamily="18" charset="0"/>
              </a:rPr>
              <a:t>ВВП</a:t>
            </a:r>
            <a:r>
              <a:rPr lang="de-DE" altLang="de-DE" dirty="0" smtClean="0">
                <a:cs typeface="Times New Roman" pitchFamily="18" charset="0"/>
              </a:rPr>
              <a:t> 135 % </a:t>
            </a:r>
          </a:p>
          <a:p>
            <a:pPr>
              <a:buFontTx/>
              <a:buNone/>
            </a:pPr>
            <a:r>
              <a:rPr lang="de-DE" altLang="de-DE" dirty="0" smtClean="0">
                <a:cs typeface="Times New Roman" pitchFamily="18" charset="0"/>
              </a:rPr>
              <a:t>              </a:t>
            </a:r>
            <a:r>
              <a:rPr lang="uk-UA" altLang="de-DE" dirty="0" smtClean="0">
                <a:cs typeface="Times New Roman" pitchFamily="18" charset="0"/>
              </a:rPr>
              <a:t>     бюджетний дефіцит</a:t>
            </a:r>
            <a:r>
              <a:rPr lang="de-DE" altLang="de-DE" dirty="0" smtClean="0">
                <a:cs typeface="Times New Roman" pitchFamily="18" charset="0"/>
              </a:rPr>
              <a:t>/</a:t>
            </a:r>
            <a:r>
              <a:rPr lang="uk-UA" altLang="de-DE" dirty="0" smtClean="0">
                <a:cs typeface="Times New Roman" pitchFamily="18" charset="0"/>
              </a:rPr>
              <a:t>ВВП</a:t>
            </a:r>
            <a:r>
              <a:rPr lang="de-DE" altLang="de-DE" dirty="0" smtClean="0">
                <a:cs typeface="Times New Roman" pitchFamily="18" charset="0"/>
              </a:rPr>
              <a:t> 15 % </a:t>
            </a:r>
          </a:p>
          <a:p>
            <a:pPr>
              <a:buFontTx/>
              <a:buNone/>
            </a:pPr>
            <a:endParaRPr lang="de-DE" altLang="de-DE" dirty="0" smtClean="0"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de-DE" altLang="de-DE" dirty="0" smtClean="0"/>
              <a:t>110 </a:t>
            </a:r>
            <a:r>
              <a:rPr lang="uk-UA" altLang="de-DE" dirty="0" smtClean="0"/>
              <a:t>млрд. євро фінансової допомоги для Греції, згідно умов</a:t>
            </a:r>
            <a:endParaRPr lang="de-DE" altLang="de-DE" dirty="0" smtClean="0"/>
          </a:p>
          <a:p>
            <a:pPr>
              <a:buFontTx/>
              <a:buNone/>
            </a:pPr>
            <a:r>
              <a:rPr lang="de-DE" altLang="de-DE" dirty="0" smtClean="0"/>
              <a:t>   </a:t>
            </a:r>
            <a:r>
              <a:rPr lang="uk-UA" altLang="de-DE" dirty="0" smtClean="0"/>
              <a:t>Нові позики надаються за штучно низькими процентними ставками</a:t>
            </a:r>
            <a:endParaRPr lang="de-DE" altLang="de-DE" dirty="0" smtClean="0"/>
          </a:p>
          <a:p>
            <a:endParaRPr lang="de-DE" altLang="de-DE" dirty="0" smtClean="0"/>
          </a:p>
          <a:p>
            <a:endParaRPr lang="de-DE" altLang="de-DE" dirty="0" smtClean="0">
              <a:cs typeface="Times New Roman" pitchFamily="18" charset="0"/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 bwMode="auto">
          <a:xfrm>
            <a:off x="357158" y="0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Грецька невдача</a:t>
            </a:r>
            <a:endParaRPr kumimoji="0" lang="de-DE" sz="44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8596" y="1285860"/>
            <a:ext cx="840108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de-DE" altLang="de-DE" dirty="0" smtClean="0">
                <a:solidFill>
                  <a:srgbClr val="CC0000"/>
                </a:solidFill>
                <a:cs typeface="Times New Roman" pitchFamily="18" charset="0"/>
              </a:rPr>
              <a:t>2011</a:t>
            </a:r>
            <a:r>
              <a:rPr lang="uk-UA" altLang="de-DE" dirty="0" smtClean="0">
                <a:solidFill>
                  <a:srgbClr val="CC0000"/>
                </a:solidFill>
                <a:cs typeface="Times New Roman" pitchFamily="18" charset="0"/>
              </a:rPr>
              <a:t> рік</a:t>
            </a:r>
            <a:endParaRPr lang="de-DE" altLang="de-DE" dirty="0" smtClean="0">
              <a:solidFill>
                <a:srgbClr val="CC0000"/>
              </a:solidFill>
            </a:endParaRPr>
          </a:p>
          <a:p>
            <a:r>
              <a:rPr lang="uk-UA" altLang="de-DE" dirty="0" smtClean="0">
                <a:cs typeface="Times New Roman" pitchFamily="18" charset="0"/>
              </a:rPr>
              <a:t>Європейські парламенти примушували банки та страхові компанії полегшити тягар заборгованості за своїми облігаціями в Греції на суму близько 100 млрд. євро</a:t>
            </a:r>
          </a:p>
          <a:p>
            <a:endParaRPr lang="de-DE" altLang="de-DE" dirty="0" smtClean="0">
              <a:cs typeface="Times New Roman" pitchFamily="18" charset="0"/>
            </a:endParaRPr>
          </a:p>
          <a:p>
            <a:r>
              <a:rPr lang="uk-UA" altLang="de-DE" dirty="0" smtClean="0">
                <a:cs typeface="Times New Roman" pitchFamily="18" charset="0"/>
              </a:rPr>
              <a:t>Європейський стабілізаційний механізм</a:t>
            </a:r>
            <a:r>
              <a:rPr lang="de-DE" altLang="de-DE" dirty="0" smtClean="0">
                <a:cs typeface="Times New Roman" pitchFamily="18" charset="0"/>
              </a:rPr>
              <a:t>, </a:t>
            </a:r>
            <a:r>
              <a:rPr lang="uk-UA" altLang="de-DE" dirty="0" smtClean="0">
                <a:cs typeface="Times New Roman" pitchFamily="18" charset="0"/>
              </a:rPr>
              <a:t>Міжнародний валютний фонд та Європейський центральний банк</a:t>
            </a:r>
            <a:r>
              <a:rPr lang="de-DE" altLang="de-DE" dirty="0" smtClean="0">
                <a:cs typeface="Times New Roman" pitchFamily="18" charset="0"/>
              </a:rPr>
              <a:t> </a:t>
            </a:r>
            <a:r>
              <a:rPr lang="uk-UA" altLang="de-DE" dirty="0" smtClean="0">
                <a:cs typeface="Times New Roman" pitchFamily="18" charset="0"/>
              </a:rPr>
              <a:t>не зазнали ніяких збитків</a:t>
            </a:r>
            <a:endParaRPr lang="de-DE" altLang="de-DE" dirty="0" smtClean="0">
              <a:cs typeface="Times New Roman" pitchFamily="18" charset="0"/>
            </a:endParaRPr>
          </a:p>
          <a:p>
            <a:pPr>
              <a:buFontTx/>
              <a:buNone/>
            </a:pPr>
            <a:endParaRPr lang="de-DE" altLang="de-DE" dirty="0" smtClean="0"/>
          </a:p>
        </p:txBody>
      </p:sp>
      <p:sp>
        <p:nvSpPr>
          <p:cNvPr id="4" name="Titel 1"/>
          <p:cNvSpPr txBox="1">
            <a:spLocks/>
          </p:cNvSpPr>
          <p:nvPr/>
        </p:nvSpPr>
        <p:spPr bwMode="auto">
          <a:xfrm>
            <a:off x="357158" y="0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Грецька невдача</a:t>
            </a:r>
            <a:endParaRPr kumimoji="0" lang="de-DE" sz="44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282" y="1357298"/>
            <a:ext cx="8501122" cy="476886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uk-UA" altLang="de-DE" b="1" dirty="0" smtClean="0">
                <a:solidFill>
                  <a:srgbClr val="CC0000"/>
                </a:solidFill>
              </a:rPr>
              <a:t>Ситуація у Греції сьогодні</a:t>
            </a:r>
            <a:r>
              <a:rPr lang="de-DE" altLang="de-DE" dirty="0" smtClean="0"/>
              <a:t>:</a:t>
            </a:r>
            <a:endParaRPr lang="de-DE" altLang="de-DE" b="1" dirty="0" smtClean="0"/>
          </a:p>
          <a:p>
            <a:r>
              <a:rPr lang="uk-UA" altLang="de-DE" dirty="0" smtClean="0"/>
              <a:t>зарплати впали на </a:t>
            </a:r>
            <a:r>
              <a:rPr lang="de-DE" altLang="de-DE" dirty="0" smtClean="0"/>
              <a:t>30 % </a:t>
            </a:r>
            <a:r>
              <a:rPr lang="uk-UA" altLang="de-DE" dirty="0" smtClean="0"/>
              <a:t>протягом періоду, починаючи з</a:t>
            </a:r>
            <a:r>
              <a:rPr lang="de-DE" altLang="de-DE" dirty="0" smtClean="0"/>
              <a:t> 2010 </a:t>
            </a:r>
            <a:r>
              <a:rPr lang="uk-UA" altLang="de-DE" dirty="0" smtClean="0"/>
              <a:t>року до сьогодні</a:t>
            </a:r>
            <a:endParaRPr lang="de-DE" altLang="de-DE" dirty="0" smtClean="0"/>
          </a:p>
          <a:p>
            <a:r>
              <a:rPr lang="uk-UA" altLang="de-DE" dirty="0" smtClean="0"/>
              <a:t>значне урізання пенсій</a:t>
            </a:r>
            <a:endParaRPr lang="de-DE" altLang="de-DE" dirty="0" smtClean="0"/>
          </a:p>
          <a:p>
            <a:r>
              <a:rPr lang="uk-UA" altLang="de-DE" dirty="0" smtClean="0"/>
              <a:t>державний борг</a:t>
            </a:r>
            <a:r>
              <a:rPr lang="de-DE" altLang="de-DE" dirty="0" smtClean="0"/>
              <a:t>/</a:t>
            </a:r>
            <a:r>
              <a:rPr lang="uk-UA" altLang="de-DE" dirty="0" smtClean="0"/>
              <a:t>ВВП</a:t>
            </a:r>
            <a:r>
              <a:rPr lang="de-DE" altLang="de-DE" dirty="0" smtClean="0"/>
              <a:t> </a:t>
            </a:r>
            <a:r>
              <a:rPr lang="uk-UA" altLang="de-DE" dirty="0" smtClean="0"/>
              <a:t>сьогодні </a:t>
            </a:r>
          </a:p>
          <a:p>
            <a:pPr>
              <a:buNone/>
            </a:pPr>
            <a:r>
              <a:rPr lang="uk-UA" altLang="de-DE" dirty="0" smtClean="0"/>
              <a:t>    становить</a:t>
            </a:r>
            <a:r>
              <a:rPr lang="de-DE" altLang="de-DE" dirty="0" smtClean="0"/>
              <a:t> 187%</a:t>
            </a:r>
          </a:p>
          <a:p>
            <a:pPr>
              <a:buFontTx/>
              <a:buNone/>
            </a:pPr>
            <a:endParaRPr lang="de-DE" altLang="de-DE" dirty="0" smtClean="0"/>
          </a:p>
        </p:txBody>
      </p:sp>
      <p:sp>
        <p:nvSpPr>
          <p:cNvPr id="4" name="Titel 1"/>
          <p:cNvSpPr txBox="1">
            <a:spLocks/>
          </p:cNvSpPr>
          <p:nvPr/>
        </p:nvSpPr>
        <p:spPr bwMode="auto">
          <a:xfrm>
            <a:off x="571472" y="0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Грецька невдача</a:t>
            </a:r>
            <a:endParaRPr kumimoji="0" lang="de-DE" sz="44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8596" y="1285860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uk-UA" altLang="de-DE" dirty="0" smtClean="0"/>
              <a:t>Політика жорсткої економії сприймається багатьма греками, як вагома причина бідності</a:t>
            </a:r>
            <a:endParaRPr lang="de-DE" altLang="de-DE" dirty="0" smtClean="0"/>
          </a:p>
          <a:p>
            <a:pPr>
              <a:buFontTx/>
              <a:buNone/>
            </a:pPr>
            <a:r>
              <a:rPr lang="de-DE" altLang="de-DE" dirty="0" smtClean="0">
                <a:cs typeface="Times New Roman" pitchFamily="18" charset="0"/>
              </a:rPr>
              <a:t>   → </a:t>
            </a:r>
            <a:r>
              <a:rPr lang="uk-UA" altLang="de-DE" dirty="0" smtClean="0">
                <a:cs typeface="Times New Roman" pitchFamily="18" charset="0"/>
              </a:rPr>
              <a:t>Європейський валютний союз</a:t>
            </a:r>
            <a:r>
              <a:rPr lang="de-DE" altLang="de-DE" dirty="0" smtClean="0">
                <a:cs typeface="Times New Roman" pitchFamily="18" charset="0"/>
              </a:rPr>
              <a:t>, </a:t>
            </a:r>
            <a:r>
              <a:rPr lang="uk-UA" altLang="de-DE" dirty="0" smtClean="0">
                <a:cs typeface="Times New Roman" pitchFamily="18" charset="0"/>
              </a:rPr>
              <a:t>зокрема Німеччина несла відповідальність</a:t>
            </a:r>
            <a:endParaRPr lang="de-DE" altLang="de-DE" dirty="0" smtClean="0">
              <a:cs typeface="Times New Roman" pitchFamily="18" charset="0"/>
            </a:endParaRPr>
          </a:p>
          <a:p>
            <a:r>
              <a:rPr lang="uk-UA" altLang="de-DE" dirty="0" smtClean="0"/>
              <a:t>звичайно, також інші внутрішні причини</a:t>
            </a:r>
            <a:r>
              <a:rPr lang="de-DE" altLang="de-DE" dirty="0" smtClean="0"/>
              <a:t> (</a:t>
            </a:r>
            <a:r>
              <a:rPr lang="uk-UA" altLang="de-DE" dirty="0" smtClean="0"/>
              <a:t>значна потреба економічних реформ, включаючи більше можливостей для конкуренції, забезпечення дотримання податкового законодавства, зниження рівня корупції</a:t>
            </a:r>
            <a:r>
              <a:rPr lang="de-DE" altLang="de-DE" dirty="0" smtClean="0"/>
              <a:t>) 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 bwMode="auto">
          <a:xfrm>
            <a:off x="428596" y="0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Грецька невдача</a:t>
            </a:r>
            <a:endParaRPr kumimoji="0" lang="de-DE" sz="44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5720" y="1142984"/>
            <a:ext cx="857256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uk-UA" altLang="de-DE" b="1" dirty="0" smtClean="0"/>
              <a:t>Чому більше жодного полегшення тягаря заборгованості для Греції</a:t>
            </a:r>
            <a:r>
              <a:rPr lang="de-DE" altLang="de-DE" b="1" dirty="0" smtClean="0"/>
              <a:t>?</a:t>
            </a:r>
          </a:p>
          <a:p>
            <a:r>
              <a:rPr lang="uk-UA" altLang="de-DE" dirty="0" smtClean="0"/>
              <a:t>Означатиме порятунок за рахунок Європейського валютного союзу, Європейського центрального банку та Міжнародного валютного фонду</a:t>
            </a:r>
            <a:endParaRPr lang="de-DE" altLang="de-DE" dirty="0" smtClean="0"/>
          </a:p>
          <a:p>
            <a:r>
              <a:rPr lang="uk-UA" altLang="de-DE" dirty="0" smtClean="0"/>
              <a:t>Інші країни-боржники можуть наполягати на полегшенні тягаря заборгованості</a:t>
            </a:r>
            <a:endParaRPr lang="de-DE" altLang="de-DE" dirty="0" smtClean="0"/>
          </a:p>
          <a:p>
            <a:pPr>
              <a:buFontTx/>
              <a:buNone/>
            </a:pPr>
            <a:r>
              <a:rPr lang="de-DE" altLang="de-DE" dirty="0" smtClean="0">
                <a:cs typeface="Times New Roman" pitchFamily="18" charset="0"/>
              </a:rPr>
              <a:t>→ </a:t>
            </a:r>
            <a:r>
              <a:rPr lang="uk-UA" altLang="de-DE" dirty="0" smtClean="0">
                <a:cs typeface="Times New Roman" pitchFamily="18" charset="0"/>
              </a:rPr>
              <a:t>підірве бюджетну дисципліну ще більше та поставить під загрозу Євро-стабільність</a:t>
            </a:r>
            <a:endParaRPr lang="de-DE" altLang="de-DE" dirty="0" smtClean="0"/>
          </a:p>
        </p:txBody>
      </p:sp>
      <p:sp>
        <p:nvSpPr>
          <p:cNvPr id="4" name="Titel 1"/>
          <p:cNvSpPr txBox="1">
            <a:spLocks/>
          </p:cNvSpPr>
          <p:nvPr/>
        </p:nvSpPr>
        <p:spPr bwMode="auto">
          <a:xfrm>
            <a:off x="428596" y="0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Грецька невдача</a:t>
            </a:r>
            <a:endParaRPr kumimoji="0" lang="de-DE" sz="44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</a:pPr>
            <a:r>
              <a:rPr lang="de-DE" b="1" dirty="0" smtClean="0"/>
              <a:t>3 </a:t>
            </a:r>
            <a:r>
              <a:rPr lang="uk-UA" b="1" dirty="0" smtClean="0"/>
              <a:t>вимоги для відновлення Греції</a:t>
            </a:r>
            <a:endParaRPr lang="de-DE" b="1" dirty="0" smtClean="0"/>
          </a:p>
          <a:p>
            <a:pPr marL="0" indent="0"/>
            <a:r>
              <a:rPr lang="de-DE" dirty="0" smtClean="0"/>
              <a:t> </a:t>
            </a:r>
            <a:r>
              <a:rPr lang="uk-UA" dirty="0" smtClean="0"/>
              <a:t>Значне скорочення</a:t>
            </a:r>
            <a:endParaRPr lang="de-DE" dirty="0" smtClean="0"/>
          </a:p>
          <a:p>
            <a:pPr marL="0" indent="0">
              <a:buFontTx/>
              <a:buNone/>
            </a:pPr>
            <a:r>
              <a:rPr lang="de-DE" dirty="0" smtClean="0"/>
              <a:t>    --  </a:t>
            </a:r>
            <a:r>
              <a:rPr lang="uk-UA" dirty="0" smtClean="0"/>
              <a:t>бюджетного дефіциту</a:t>
            </a:r>
            <a:endParaRPr lang="de-DE" dirty="0" smtClean="0"/>
          </a:p>
          <a:p>
            <a:pPr marL="0" indent="0">
              <a:buFontTx/>
              <a:buNone/>
            </a:pPr>
            <a:r>
              <a:rPr lang="de-DE" dirty="0" smtClean="0"/>
              <a:t>    --  </a:t>
            </a:r>
            <a:r>
              <a:rPr lang="uk-UA" dirty="0" smtClean="0"/>
              <a:t>бюрократії</a:t>
            </a:r>
            <a:r>
              <a:rPr lang="de-DE" dirty="0" smtClean="0"/>
              <a:t> ( </a:t>
            </a:r>
            <a:r>
              <a:rPr lang="uk-UA" dirty="0" smtClean="0"/>
              <a:t>та корупції</a:t>
            </a:r>
            <a:r>
              <a:rPr lang="de-DE" dirty="0" smtClean="0"/>
              <a:t>)</a:t>
            </a:r>
          </a:p>
          <a:p>
            <a:pPr marL="0" indent="0"/>
            <a:r>
              <a:rPr lang="de-DE" dirty="0" smtClean="0"/>
              <a:t> </a:t>
            </a:r>
            <a:r>
              <a:rPr lang="uk-UA" dirty="0" smtClean="0"/>
              <a:t>Значне полегшення тягаря заборгованості </a:t>
            </a:r>
            <a:r>
              <a:rPr lang="de-DE" dirty="0" smtClean="0"/>
              <a:t>(</a:t>
            </a:r>
            <a:r>
              <a:rPr lang="uk-UA" dirty="0" smtClean="0"/>
              <a:t>можливе лише за умови виходу Греції із Єврозони (</a:t>
            </a:r>
            <a:r>
              <a:rPr lang="de-DE" dirty="0" err="1" smtClean="0"/>
              <a:t>Grexit</a:t>
            </a:r>
            <a:r>
              <a:rPr lang="uk-UA" dirty="0" smtClean="0"/>
              <a:t>)</a:t>
            </a:r>
            <a:r>
              <a:rPr lang="de-DE" dirty="0" smtClean="0"/>
              <a:t>)</a:t>
            </a:r>
          </a:p>
          <a:p>
            <a:pPr marL="0" indent="0"/>
            <a:endParaRPr lang="de-DE" dirty="0" smtClean="0"/>
          </a:p>
        </p:txBody>
      </p:sp>
      <p:sp>
        <p:nvSpPr>
          <p:cNvPr id="4" name="Titel 1"/>
          <p:cNvSpPr txBox="1">
            <a:spLocks/>
          </p:cNvSpPr>
          <p:nvPr/>
        </p:nvSpPr>
        <p:spPr bwMode="auto">
          <a:xfrm>
            <a:off x="428596" y="0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Грецька невдача</a:t>
            </a:r>
            <a:endParaRPr kumimoji="0" lang="de-DE" sz="44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el 1"/>
          <p:cNvSpPr>
            <a:spLocks noGrp="1"/>
          </p:cNvSpPr>
          <p:nvPr>
            <p:ph type="title"/>
          </p:nvPr>
        </p:nvSpPr>
        <p:spPr bwMode="auto">
          <a:xfrm>
            <a:off x="0" y="214290"/>
            <a:ext cx="9072626" cy="92871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uk-UA" altLang="de-DE" b="1" dirty="0" smtClean="0">
                <a:solidFill>
                  <a:schemeClr val="bg1"/>
                </a:solidFill>
              </a:rPr>
              <a:t>Європейський центральний банк</a:t>
            </a:r>
            <a:endParaRPr lang="de-DE" altLang="de-DE" b="1" dirty="0" smtClean="0">
              <a:solidFill>
                <a:schemeClr val="bg1"/>
              </a:solidFill>
            </a:endParaRPr>
          </a:p>
        </p:txBody>
      </p:sp>
      <p:sp>
        <p:nvSpPr>
          <p:cNvPr id="29699" name="Inhaltsplatzhalter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>
              <a:spcBef>
                <a:spcPts val="0"/>
              </a:spcBef>
              <a:buFontTx/>
              <a:buNone/>
            </a:pPr>
            <a:r>
              <a:rPr lang="uk-UA" altLang="de-DE" sz="3600" b="1" dirty="0" smtClean="0"/>
              <a:t>Роль </a:t>
            </a:r>
          </a:p>
          <a:p>
            <a:pPr marL="0" indent="0" algn="ctr">
              <a:spcBef>
                <a:spcPts val="0"/>
              </a:spcBef>
              <a:buFontTx/>
              <a:buNone/>
            </a:pPr>
            <a:r>
              <a:rPr lang="uk-UA" altLang="de-DE" sz="3600" b="1" dirty="0" smtClean="0"/>
              <a:t>Європейського центрального банку</a:t>
            </a:r>
            <a:endParaRPr lang="de-DE" altLang="de-DE" sz="3600" b="1" dirty="0" smtClean="0"/>
          </a:p>
          <a:p>
            <a:pPr marL="0" indent="0">
              <a:buFontTx/>
              <a:buNone/>
            </a:pPr>
            <a:endParaRPr lang="de-DE" altLang="de-DE" b="1" dirty="0" smtClean="0"/>
          </a:p>
          <a:p>
            <a:pPr marL="0" indent="0">
              <a:buFontTx/>
              <a:buNone/>
            </a:pPr>
            <a:r>
              <a:rPr lang="uk-UA" altLang="de-DE" b="1" dirty="0" smtClean="0">
                <a:solidFill>
                  <a:srgbClr val="FF0000"/>
                </a:solidFill>
              </a:rPr>
              <a:t>Монетарна політика</a:t>
            </a:r>
            <a:r>
              <a:rPr lang="de-DE" altLang="de-DE" b="1" dirty="0" smtClean="0">
                <a:solidFill>
                  <a:srgbClr val="FF0000"/>
                </a:solidFill>
              </a:rPr>
              <a:t>                  </a:t>
            </a:r>
            <a:r>
              <a:rPr lang="uk-UA" altLang="de-DE" b="1" dirty="0" smtClean="0">
                <a:solidFill>
                  <a:srgbClr val="0066FF"/>
                </a:solidFill>
              </a:rPr>
              <a:t>Банківський</a:t>
            </a:r>
            <a:r>
              <a:rPr lang="de-DE" altLang="de-DE" b="1" dirty="0" smtClean="0">
                <a:solidFill>
                  <a:srgbClr val="0066FF"/>
                </a:solidFill>
              </a:rPr>
              <a:t> </a:t>
            </a:r>
            <a:endParaRPr lang="de-DE" altLang="de-DE" b="1" dirty="0" smtClean="0">
              <a:solidFill>
                <a:srgbClr val="FF0000"/>
              </a:solidFill>
            </a:endParaRPr>
          </a:p>
          <a:p>
            <a:pPr marL="0" indent="0">
              <a:buFontTx/>
              <a:buNone/>
            </a:pPr>
            <a:r>
              <a:rPr lang="uk-UA" altLang="de-DE" b="1" dirty="0" smtClean="0">
                <a:solidFill>
                  <a:srgbClr val="FF0000"/>
                </a:solidFill>
              </a:rPr>
              <a:t>Для стабільності цін</a:t>
            </a:r>
            <a:r>
              <a:rPr lang="de-DE" altLang="de-DE" b="1" dirty="0" smtClean="0">
                <a:solidFill>
                  <a:srgbClr val="FF0000"/>
                </a:solidFill>
              </a:rPr>
              <a:t>                   </a:t>
            </a:r>
            <a:r>
              <a:rPr lang="uk-UA" altLang="de-DE" b="1" dirty="0" smtClean="0">
                <a:solidFill>
                  <a:srgbClr val="0066FF"/>
                </a:solidFill>
              </a:rPr>
              <a:t>контроль</a:t>
            </a:r>
            <a:r>
              <a:rPr lang="de-DE" altLang="de-DE" b="1" dirty="0" smtClean="0">
                <a:solidFill>
                  <a:srgbClr val="FF0000"/>
                </a:solidFill>
              </a:rPr>
              <a:t> </a:t>
            </a:r>
            <a:r>
              <a:rPr lang="de-DE" altLang="de-DE" b="1" dirty="0" smtClean="0">
                <a:solidFill>
                  <a:srgbClr val="0066FF"/>
                </a:solidFill>
              </a:rPr>
              <a:t>	 						</a:t>
            </a:r>
          </a:p>
          <a:p>
            <a:pPr marL="0" indent="0">
              <a:buFontTx/>
              <a:buNone/>
            </a:pPr>
            <a:endParaRPr lang="de-DE" altLang="de-DE" b="1" dirty="0" smtClean="0">
              <a:solidFill>
                <a:srgbClr val="FF0000"/>
              </a:solidFill>
            </a:endParaRPr>
          </a:p>
          <a:p>
            <a:pPr marL="0" indent="0">
              <a:buFontTx/>
              <a:buNone/>
            </a:pPr>
            <a:r>
              <a:rPr lang="de-DE" altLang="de-DE" b="1" dirty="0" smtClean="0"/>
              <a:t>    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uk-UA" altLang="de-DE" b="1" dirty="0" smtClean="0"/>
              <a:t>Політика дешевих грошей ЄЦБ</a:t>
            </a:r>
            <a:endParaRPr lang="de-DE" altLang="de-DE" b="1" dirty="0" smtClean="0"/>
          </a:p>
          <a:p>
            <a:r>
              <a:rPr lang="uk-UA" altLang="de-DE" dirty="0" smtClean="0"/>
              <a:t>зниження доходів за державними облігаціями</a:t>
            </a:r>
            <a:endParaRPr lang="de-DE" altLang="de-DE" dirty="0" smtClean="0"/>
          </a:p>
          <a:p>
            <a:r>
              <a:rPr lang="uk-UA" altLang="de-DE" dirty="0" smtClean="0"/>
              <a:t>стимулювання кредитування бізнесу та домогосподарств</a:t>
            </a:r>
            <a:endParaRPr lang="de-DE" altLang="de-DE" dirty="0" smtClean="0"/>
          </a:p>
          <a:p>
            <a:r>
              <a:rPr lang="uk-UA" altLang="de-DE" dirty="0" smtClean="0"/>
              <a:t>стимулювання зростання цін на акції та нерухомість</a:t>
            </a:r>
            <a:endParaRPr lang="de-DE" altLang="de-DE" dirty="0" smtClean="0"/>
          </a:p>
        </p:txBody>
      </p:sp>
      <p:sp>
        <p:nvSpPr>
          <p:cNvPr id="4" name="Titel 1"/>
          <p:cNvSpPr txBox="1">
            <a:spLocks/>
          </p:cNvSpPr>
          <p:nvPr/>
        </p:nvSpPr>
        <p:spPr bwMode="auto">
          <a:xfrm>
            <a:off x="0" y="214290"/>
            <a:ext cx="9072626" cy="92871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de-DE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Європейський центральний банк</a:t>
            </a:r>
            <a:endParaRPr kumimoji="0" lang="de-DE" altLang="de-DE" sz="44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uk-UA" altLang="de-DE" dirty="0" smtClean="0">
                <a:solidFill>
                  <a:schemeClr val="bg1"/>
                </a:solidFill>
              </a:rPr>
              <a:t>Що ставить під загрозу Євро</a:t>
            </a:r>
            <a:r>
              <a:rPr lang="de-DE" altLang="de-DE" dirty="0" smtClean="0">
                <a:solidFill>
                  <a:schemeClr val="bg1"/>
                </a:solidFill>
              </a:rPr>
              <a:t>?</a:t>
            </a:r>
            <a:br>
              <a:rPr lang="de-DE" altLang="de-DE" dirty="0" smtClean="0">
                <a:solidFill>
                  <a:schemeClr val="bg1"/>
                </a:solidFill>
              </a:rPr>
            </a:br>
            <a:r>
              <a:rPr lang="de-DE" altLang="de-DE" dirty="0" smtClean="0">
                <a:solidFill>
                  <a:schemeClr val="bg1"/>
                </a:solidFill>
              </a:rPr>
              <a:t/>
            </a:r>
            <a:br>
              <a:rPr lang="de-DE" altLang="de-DE" dirty="0" smtClean="0">
                <a:solidFill>
                  <a:schemeClr val="bg1"/>
                </a:solidFill>
              </a:rPr>
            </a:br>
            <a:endParaRPr lang="de-DE" altLang="de-DE" dirty="0" smtClean="0">
              <a:solidFill>
                <a:schemeClr val="bg1"/>
              </a:solidFill>
            </a:endParaRPr>
          </a:p>
        </p:txBody>
      </p:sp>
      <p:sp>
        <p:nvSpPr>
          <p:cNvPr id="4099" name="Inhaltsplatzhalter 2"/>
          <p:cNvSpPr>
            <a:spLocks noGrp="1"/>
          </p:cNvSpPr>
          <p:nvPr>
            <p:ph idx="1"/>
          </p:nvPr>
        </p:nvSpPr>
        <p:spPr bwMode="auto">
          <a:xfrm>
            <a:off x="468313" y="1268413"/>
            <a:ext cx="8229600" cy="45259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</a:pPr>
            <a:r>
              <a:rPr lang="uk-UA" altLang="de-DE" b="1" dirty="0" smtClean="0">
                <a:solidFill>
                  <a:srgbClr val="CC0000"/>
                </a:solidFill>
              </a:rPr>
              <a:t>Євро</a:t>
            </a:r>
            <a:r>
              <a:rPr lang="de-DE" altLang="de-DE" dirty="0" smtClean="0"/>
              <a:t>:  </a:t>
            </a:r>
            <a:r>
              <a:rPr lang="uk-UA" altLang="de-DE" dirty="0" smtClean="0"/>
              <a:t>Спільна валюта 19-ти країн-учасниць Європейського валютного союзу </a:t>
            </a:r>
            <a:r>
              <a:rPr lang="de-DE" altLang="de-DE" dirty="0" smtClean="0"/>
              <a:t>(E</a:t>
            </a:r>
            <a:r>
              <a:rPr lang="uk-UA" altLang="de-DE" dirty="0" smtClean="0"/>
              <a:t>ВС</a:t>
            </a:r>
            <a:r>
              <a:rPr lang="de-DE" altLang="de-DE" dirty="0" smtClean="0"/>
              <a:t>)</a:t>
            </a:r>
          </a:p>
          <a:p>
            <a:pPr marL="0" indent="0">
              <a:buFontTx/>
              <a:buNone/>
            </a:pPr>
            <a:endParaRPr lang="de-DE" altLang="de-DE" dirty="0" smtClean="0"/>
          </a:p>
          <a:p>
            <a:pPr marL="0" indent="0">
              <a:buFontTx/>
              <a:buNone/>
            </a:pPr>
            <a:r>
              <a:rPr lang="uk-UA" altLang="de-DE" dirty="0" smtClean="0">
                <a:solidFill>
                  <a:srgbClr val="1F8FFF"/>
                </a:solidFill>
              </a:rPr>
              <a:t>Стабільність Євро </a:t>
            </a:r>
            <a:r>
              <a:rPr lang="uk-UA" altLang="de-DE" dirty="0" smtClean="0"/>
              <a:t>визначається</a:t>
            </a:r>
            <a:endParaRPr lang="de-DE" altLang="de-DE" dirty="0" smtClean="0"/>
          </a:p>
          <a:p>
            <a:pPr marL="0" indent="0"/>
            <a:r>
              <a:rPr lang="de-DE" altLang="de-DE" dirty="0" smtClean="0"/>
              <a:t> </a:t>
            </a:r>
            <a:r>
              <a:rPr lang="uk-UA" altLang="de-DE" dirty="0" smtClean="0"/>
              <a:t>фінансовою стабільністю головних дійових осіб</a:t>
            </a:r>
            <a:r>
              <a:rPr lang="de-DE" altLang="de-DE" dirty="0" smtClean="0"/>
              <a:t>: </a:t>
            </a:r>
          </a:p>
          <a:p>
            <a:pPr marL="0" indent="0">
              <a:buFontTx/>
              <a:buNone/>
            </a:pPr>
            <a:r>
              <a:rPr lang="uk-UA" altLang="de-DE" dirty="0" smtClean="0"/>
              <a:t>Країни-учасниці</a:t>
            </a:r>
            <a:r>
              <a:rPr lang="de-DE" altLang="de-DE" dirty="0" smtClean="0"/>
              <a:t>, </a:t>
            </a:r>
            <a:r>
              <a:rPr lang="uk-UA" altLang="de-DE" dirty="0" smtClean="0"/>
              <a:t>Європейський союз</a:t>
            </a:r>
            <a:r>
              <a:rPr lang="de-DE" altLang="de-DE" dirty="0" smtClean="0"/>
              <a:t>,                   	</a:t>
            </a:r>
            <a:r>
              <a:rPr lang="uk-UA" altLang="de-DE" dirty="0" smtClean="0"/>
              <a:t>Європейський центральний банк</a:t>
            </a:r>
            <a:r>
              <a:rPr lang="de-DE" altLang="de-DE" dirty="0" smtClean="0"/>
              <a:t> </a:t>
            </a:r>
          </a:p>
          <a:p>
            <a:pPr marL="0" indent="0"/>
            <a:r>
              <a:rPr lang="de-DE" altLang="de-DE" dirty="0" smtClean="0"/>
              <a:t> </a:t>
            </a:r>
            <a:r>
              <a:rPr lang="uk-UA" altLang="de-DE" dirty="0" smtClean="0"/>
              <a:t>цінова стабільність Євро</a:t>
            </a:r>
            <a:endParaRPr lang="de-DE" altLang="de-DE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Inhaltsplatzhalter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uk-UA" altLang="de-DE" b="1" dirty="0" smtClean="0"/>
              <a:t>Політика дешевих грошей ЄЦБ</a:t>
            </a:r>
            <a:endParaRPr lang="de-DE" altLang="de-DE" b="1" dirty="0" smtClean="0"/>
          </a:p>
          <a:p>
            <a:pPr>
              <a:lnSpc>
                <a:spcPct val="90000"/>
              </a:lnSpc>
            </a:pPr>
            <a:r>
              <a:rPr lang="uk-UA" altLang="de-DE" dirty="0" smtClean="0"/>
              <a:t>різко знижує бюджетний дефіцит багатьох країн</a:t>
            </a:r>
            <a:endParaRPr lang="de-DE" altLang="de-DE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de-DE" altLang="de-DE" dirty="0" smtClean="0"/>
              <a:t>   </a:t>
            </a:r>
            <a:r>
              <a:rPr lang="uk-UA" altLang="de-DE" dirty="0" smtClean="0"/>
              <a:t>Наприклад</a:t>
            </a:r>
            <a:r>
              <a:rPr lang="de-DE" altLang="de-DE" dirty="0" smtClean="0"/>
              <a:t>: </a:t>
            </a:r>
            <a:r>
              <a:rPr lang="uk-UA" altLang="de-DE" dirty="0" smtClean="0"/>
              <a:t>у </a:t>
            </a:r>
            <a:r>
              <a:rPr lang="de-DE" altLang="de-DE" dirty="0" smtClean="0"/>
              <a:t>2015</a:t>
            </a:r>
            <a:r>
              <a:rPr lang="uk-UA" altLang="de-DE" dirty="0" smtClean="0"/>
              <a:t> році бюджетний дефіцит в Італії становив</a:t>
            </a:r>
            <a:r>
              <a:rPr lang="de-DE" altLang="de-DE" dirty="0" smtClean="0"/>
              <a:t> 2.7 % </a:t>
            </a:r>
            <a:r>
              <a:rPr lang="uk-UA" altLang="de-DE" dirty="0" smtClean="0"/>
              <a:t>ВВП,</a:t>
            </a:r>
            <a:endParaRPr lang="de-DE" altLang="de-DE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uk-UA" altLang="de-DE" dirty="0" smtClean="0"/>
              <a:t>    враховуючи</a:t>
            </a:r>
            <a:r>
              <a:rPr lang="de-DE" altLang="de-DE" dirty="0" smtClean="0"/>
              <a:t> </a:t>
            </a:r>
            <a:r>
              <a:rPr lang="uk-UA" altLang="de-DE" dirty="0" smtClean="0"/>
              <a:t>державний борг</a:t>
            </a:r>
            <a:r>
              <a:rPr lang="de-DE" altLang="de-DE" dirty="0" smtClean="0"/>
              <a:t>/</a:t>
            </a:r>
            <a:r>
              <a:rPr lang="uk-UA" altLang="de-DE" dirty="0" smtClean="0"/>
              <a:t>ВВП</a:t>
            </a:r>
            <a:r>
              <a:rPr lang="de-DE" altLang="de-DE" dirty="0" smtClean="0"/>
              <a:t> </a:t>
            </a:r>
            <a:r>
              <a:rPr lang="uk-UA" altLang="de-DE" dirty="0" smtClean="0"/>
              <a:t>у розмірі</a:t>
            </a:r>
            <a:r>
              <a:rPr lang="de-DE" altLang="de-DE" dirty="0" smtClean="0"/>
              <a:t> 130 %, </a:t>
            </a:r>
            <a:r>
              <a:rPr lang="uk-UA" altLang="de-DE" dirty="0" smtClean="0"/>
              <a:t>політика дешевих грошей ЄЦБ знизила бюджетний дефіцит до </a:t>
            </a:r>
            <a:r>
              <a:rPr lang="de-DE" altLang="de-DE" dirty="0" smtClean="0">
                <a:cs typeface="Times New Roman" pitchFamily="18" charset="0"/>
              </a:rPr>
              <a:t>~</a:t>
            </a:r>
            <a:r>
              <a:rPr lang="de-DE" altLang="de-DE" dirty="0" smtClean="0"/>
              <a:t> 3 % </a:t>
            </a:r>
            <a:r>
              <a:rPr lang="uk-UA" altLang="de-DE" dirty="0" smtClean="0"/>
              <a:t>ВВП</a:t>
            </a:r>
            <a:endParaRPr lang="de-DE" altLang="de-DE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de-DE" altLang="de-DE" dirty="0" smtClean="0">
                <a:cs typeface="Times New Roman" pitchFamily="18" charset="0"/>
              </a:rPr>
              <a:t>→ </a:t>
            </a:r>
            <a:r>
              <a:rPr lang="uk-UA" altLang="de-DE" dirty="0" smtClean="0">
                <a:cs typeface="Times New Roman" pitchFamily="18" charset="0"/>
              </a:rPr>
              <a:t>у іншому випадку вагоме порушення Маастрихтського критерію</a:t>
            </a:r>
            <a:endParaRPr lang="de-DE" altLang="de-DE" dirty="0" smtClean="0"/>
          </a:p>
          <a:p>
            <a:pPr>
              <a:lnSpc>
                <a:spcPct val="90000"/>
              </a:lnSpc>
              <a:buFontTx/>
              <a:buNone/>
            </a:pPr>
            <a:endParaRPr lang="de-DE" altLang="de-DE" dirty="0" smtClean="0"/>
          </a:p>
          <a:p>
            <a:endParaRPr lang="de-DE" altLang="de-DE" dirty="0" smtClean="0"/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 bwMode="auto">
          <a:xfrm>
            <a:off x="0" y="214290"/>
            <a:ext cx="9072626" cy="92871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uk-UA" altLang="de-DE" b="1" dirty="0" smtClean="0">
                <a:solidFill>
                  <a:schemeClr val="bg1"/>
                </a:solidFill>
              </a:rPr>
              <a:t>Європейський центральний банк</a:t>
            </a:r>
            <a:endParaRPr lang="de-DE" altLang="de-DE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Inhaltsplatzhalter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uk-UA" altLang="de-DE" b="1" dirty="0" smtClean="0"/>
              <a:t>Незрозуміла роль ЄЦБ</a:t>
            </a:r>
            <a:r>
              <a:rPr lang="en-US" altLang="de-DE" b="1" dirty="0" smtClean="0"/>
              <a:t>:</a:t>
            </a:r>
          </a:p>
          <a:p>
            <a:r>
              <a:rPr lang="uk-UA" altLang="de-DE" dirty="0" smtClean="0"/>
              <a:t>без активної політики</a:t>
            </a:r>
            <a:r>
              <a:rPr lang="en-US" altLang="de-DE" dirty="0" smtClean="0"/>
              <a:t>, </a:t>
            </a:r>
            <a:r>
              <a:rPr lang="uk-UA" altLang="de-DE" dirty="0" smtClean="0"/>
              <a:t>Євро-криза</a:t>
            </a:r>
            <a:endParaRPr lang="en-US" altLang="de-DE" dirty="0" smtClean="0"/>
          </a:p>
          <a:p>
            <a:r>
              <a:rPr lang="uk-UA" altLang="de-DE" dirty="0" smtClean="0"/>
              <a:t>з активною політикою ЄЦБ</a:t>
            </a:r>
            <a:r>
              <a:rPr lang="en-US" altLang="de-DE" dirty="0" smtClean="0"/>
              <a:t>: </a:t>
            </a:r>
            <a:r>
              <a:rPr lang="uk-UA" altLang="de-DE" dirty="0" smtClean="0"/>
              <a:t>значне скорочення бюджетного дефіциту</a:t>
            </a:r>
            <a:r>
              <a:rPr lang="en-US" altLang="de-DE" dirty="0" smtClean="0"/>
              <a:t>  </a:t>
            </a:r>
          </a:p>
          <a:p>
            <a:pPr>
              <a:buFontTx/>
              <a:buNone/>
            </a:pPr>
            <a:r>
              <a:rPr lang="en-US" altLang="de-DE" dirty="0" smtClean="0">
                <a:cs typeface="Times New Roman" pitchFamily="18" charset="0"/>
              </a:rPr>
              <a:t>   → </a:t>
            </a:r>
            <a:r>
              <a:rPr lang="uk-UA" altLang="de-DE" dirty="0" smtClean="0"/>
              <a:t>необхідні економічні реформи в країнах </a:t>
            </a:r>
            <a:r>
              <a:rPr lang="uk-UA" altLang="de-DE" dirty="0" err="1" smtClean="0"/>
              <a:t>ЄВС</a:t>
            </a:r>
            <a:r>
              <a:rPr lang="uk-UA" altLang="de-DE" dirty="0" smtClean="0"/>
              <a:t> відкладено</a:t>
            </a:r>
            <a:endParaRPr lang="en-US" altLang="de-DE" dirty="0" smtClean="0"/>
          </a:p>
          <a:p>
            <a:pPr>
              <a:buFontTx/>
              <a:buNone/>
            </a:pPr>
            <a:r>
              <a:rPr lang="uk-UA" altLang="de-DE" b="1" dirty="0" smtClean="0">
                <a:solidFill>
                  <a:srgbClr val="CC0000"/>
                </a:solidFill>
              </a:rPr>
              <a:t>Отже, Євро є крихким</a:t>
            </a:r>
            <a:endParaRPr lang="de-DE" altLang="de-DE" b="1" dirty="0" smtClean="0">
              <a:solidFill>
                <a:srgbClr val="CC0000"/>
              </a:solidFill>
            </a:endParaRPr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 bwMode="auto">
          <a:xfrm>
            <a:off x="0" y="142852"/>
            <a:ext cx="9072626" cy="92871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uk-UA" altLang="de-DE" b="1" dirty="0" smtClean="0">
                <a:solidFill>
                  <a:schemeClr val="bg1"/>
                </a:solidFill>
              </a:rPr>
              <a:t>Європейський центральний банк</a:t>
            </a:r>
            <a:endParaRPr lang="de-DE" altLang="de-DE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el 1"/>
          <p:cNvSpPr>
            <a:spLocks noGrp="1"/>
          </p:cNvSpPr>
          <p:nvPr>
            <p:ph type="title"/>
          </p:nvPr>
        </p:nvSpPr>
        <p:spPr bwMode="auto">
          <a:xfrm>
            <a:off x="0" y="214290"/>
            <a:ext cx="8686800" cy="928694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uk-UA" altLang="de-DE" sz="3200" dirty="0" smtClean="0">
                <a:solidFill>
                  <a:schemeClr val="bg1"/>
                </a:solidFill>
              </a:rPr>
              <a:t>Як удосконалити Європейський валютний союз</a:t>
            </a:r>
            <a:r>
              <a:rPr lang="de-DE" altLang="de-DE" sz="3200" dirty="0" smtClean="0">
                <a:solidFill>
                  <a:schemeClr val="bg1"/>
                </a:solidFill>
              </a:rPr>
              <a:t>?</a:t>
            </a:r>
            <a:br>
              <a:rPr lang="de-DE" altLang="de-DE" sz="3200" dirty="0" smtClean="0">
                <a:solidFill>
                  <a:schemeClr val="bg1"/>
                </a:solidFill>
              </a:rPr>
            </a:br>
            <a:endParaRPr lang="de-DE" altLang="de-DE" sz="3200" dirty="0" smtClean="0">
              <a:solidFill>
                <a:schemeClr val="bg1"/>
              </a:solidFill>
            </a:endParaRPr>
          </a:p>
        </p:txBody>
      </p:sp>
      <p:sp>
        <p:nvSpPr>
          <p:cNvPr id="33795" name="Inhaltsplatzhalter 2"/>
          <p:cNvSpPr>
            <a:spLocks noGrp="1"/>
          </p:cNvSpPr>
          <p:nvPr>
            <p:ph idx="1"/>
          </p:nvPr>
        </p:nvSpPr>
        <p:spPr bwMode="auto">
          <a:xfrm>
            <a:off x="468313" y="1628775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uk-UA" altLang="de-DE" b="1" dirty="0" smtClean="0">
                <a:solidFill>
                  <a:srgbClr val="CC0000"/>
                </a:solidFill>
              </a:rPr>
              <a:t>Як стабілізувати Євро</a:t>
            </a:r>
            <a:r>
              <a:rPr lang="de-DE" altLang="de-DE" b="1" dirty="0" smtClean="0">
                <a:solidFill>
                  <a:srgbClr val="CC0000"/>
                </a:solidFill>
              </a:rPr>
              <a:t>?</a:t>
            </a:r>
          </a:p>
          <a:p>
            <a:r>
              <a:rPr lang="uk-UA" altLang="de-DE" b="1" dirty="0" smtClean="0"/>
              <a:t>Варіант</a:t>
            </a:r>
            <a:r>
              <a:rPr lang="de-DE" altLang="de-DE" b="1" dirty="0" smtClean="0"/>
              <a:t> 1</a:t>
            </a:r>
            <a:r>
              <a:rPr lang="de-DE" altLang="de-DE" dirty="0" smtClean="0"/>
              <a:t>: </a:t>
            </a:r>
            <a:r>
              <a:rPr lang="uk-UA" altLang="de-DE" dirty="0" smtClean="0"/>
              <a:t>посилити політичну та економічну інтеграцію разом із фіскальною дисципліною країн-учасниць </a:t>
            </a:r>
            <a:r>
              <a:rPr lang="uk-UA" altLang="de-DE" dirty="0" err="1" smtClean="0"/>
              <a:t>ЄВС</a:t>
            </a:r>
            <a:r>
              <a:rPr lang="uk-UA" altLang="de-DE" dirty="0" smtClean="0"/>
              <a:t> </a:t>
            </a:r>
            <a:endParaRPr lang="de-DE" altLang="de-DE" dirty="0" smtClean="0"/>
          </a:p>
          <a:p>
            <a:pPr>
              <a:buFontTx/>
              <a:buNone/>
            </a:pPr>
            <a:r>
              <a:rPr lang="de-DE" altLang="de-DE" dirty="0" smtClean="0"/>
              <a:t>   </a:t>
            </a:r>
            <a:r>
              <a:rPr lang="uk-UA" altLang="de-DE" dirty="0" smtClean="0"/>
              <a:t>Вірогідно, незначна підтримка у більшості країнах </a:t>
            </a:r>
            <a:r>
              <a:rPr lang="uk-UA" altLang="de-DE" dirty="0" err="1" smtClean="0"/>
              <a:t>ЄВС</a:t>
            </a:r>
            <a:endParaRPr lang="de-DE" altLang="de-DE" dirty="0" smtClean="0"/>
          </a:p>
          <a:p>
            <a:pPr>
              <a:buFontTx/>
              <a:buNone/>
            </a:pPr>
            <a:r>
              <a:rPr lang="de-DE" altLang="de-DE" dirty="0" smtClean="0"/>
              <a:t>   </a:t>
            </a:r>
            <a:r>
              <a:rPr lang="uk-UA" altLang="de-DE" dirty="0" smtClean="0"/>
              <a:t>засвідчує перехід до націоналістичних політик</a:t>
            </a:r>
            <a:r>
              <a:rPr lang="de-DE" altLang="de-DE" dirty="0" smtClean="0"/>
              <a:t> (</a:t>
            </a:r>
            <a:r>
              <a:rPr lang="uk-UA" altLang="de-DE" dirty="0" smtClean="0"/>
              <a:t>криза біженців</a:t>
            </a:r>
            <a:r>
              <a:rPr lang="de-DE" altLang="de-DE" dirty="0" smtClean="0"/>
              <a:t>)</a:t>
            </a:r>
          </a:p>
        </p:txBody>
      </p:sp>
    </p:spTree>
  </p:cSld>
  <p:clrMapOvr>
    <a:masterClrMapping/>
  </p:clrMapOvr>
  <p:transition spd="slow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Inhaltsplatzhalter 2"/>
          <p:cNvSpPr>
            <a:spLocks noGrp="1"/>
          </p:cNvSpPr>
          <p:nvPr>
            <p:ph idx="1"/>
          </p:nvPr>
        </p:nvSpPr>
        <p:spPr bwMode="auto">
          <a:xfrm>
            <a:off x="468313" y="1628775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uk-UA" altLang="de-DE" dirty="0" smtClean="0">
                <a:solidFill>
                  <a:srgbClr val="CC0000"/>
                </a:solidFill>
              </a:rPr>
              <a:t>Значні культурні розбіжності серед країн </a:t>
            </a:r>
            <a:r>
              <a:rPr lang="uk-UA" altLang="de-DE" dirty="0" err="1" smtClean="0">
                <a:solidFill>
                  <a:srgbClr val="CC0000"/>
                </a:solidFill>
              </a:rPr>
              <a:t>ЄВС</a:t>
            </a:r>
            <a:r>
              <a:rPr lang="uk-UA" altLang="de-DE" dirty="0" smtClean="0">
                <a:solidFill>
                  <a:srgbClr val="CC0000"/>
                </a:solidFill>
              </a:rPr>
              <a:t> </a:t>
            </a:r>
            <a:r>
              <a:rPr lang="en-US" altLang="de-DE" dirty="0" smtClean="0">
                <a:solidFill>
                  <a:srgbClr val="CC0000"/>
                </a:solidFill>
              </a:rPr>
              <a:t>:</a:t>
            </a:r>
            <a:r>
              <a:rPr lang="en-US" altLang="de-DE" dirty="0" smtClean="0"/>
              <a:t> </a:t>
            </a:r>
            <a:r>
              <a:rPr lang="uk-UA" altLang="de-DE" dirty="0" smtClean="0"/>
              <a:t>дуже важко узгодити економічну політику, включаючи </a:t>
            </a:r>
            <a:endParaRPr lang="en-US" altLang="de-DE" dirty="0" smtClean="0"/>
          </a:p>
          <a:p>
            <a:r>
              <a:rPr lang="uk-UA" altLang="de-DE" dirty="0" smtClean="0"/>
              <a:t>політику в області конкуренції</a:t>
            </a:r>
            <a:r>
              <a:rPr lang="en-US" altLang="de-DE" dirty="0" smtClean="0"/>
              <a:t>, </a:t>
            </a:r>
          </a:p>
          <a:p>
            <a:r>
              <a:rPr lang="uk-UA" altLang="de-DE" dirty="0" smtClean="0"/>
              <a:t>трудове законодавство</a:t>
            </a:r>
            <a:r>
              <a:rPr lang="en-US" altLang="de-DE" dirty="0" smtClean="0"/>
              <a:t>, </a:t>
            </a:r>
          </a:p>
          <a:p>
            <a:r>
              <a:rPr lang="uk-UA" altLang="de-DE" dirty="0" smtClean="0"/>
              <a:t>втручання уряду в функціонування ринків</a:t>
            </a:r>
            <a:r>
              <a:rPr lang="en-US" altLang="de-DE" dirty="0" smtClean="0"/>
              <a:t>, </a:t>
            </a:r>
          </a:p>
          <a:p>
            <a:r>
              <a:rPr lang="uk-UA" altLang="de-DE" dirty="0" smtClean="0"/>
              <a:t>фіскальну політику</a:t>
            </a:r>
            <a:endParaRPr lang="de-DE" altLang="de-DE" dirty="0" smtClean="0"/>
          </a:p>
        </p:txBody>
      </p:sp>
      <p:sp>
        <p:nvSpPr>
          <p:cNvPr id="4" name="Titel 1"/>
          <p:cNvSpPr txBox="1">
            <a:spLocks/>
          </p:cNvSpPr>
          <p:nvPr/>
        </p:nvSpPr>
        <p:spPr bwMode="auto">
          <a:xfrm>
            <a:off x="214282" y="214290"/>
            <a:ext cx="8686800" cy="92869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de-DE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Як удосконалити Європейський валютний союз</a:t>
            </a:r>
            <a:r>
              <a:rPr kumimoji="0" lang="de-DE" altLang="de-DE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?</a:t>
            </a:r>
            <a:br>
              <a:rPr kumimoji="0" lang="de-DE" altLang="de-DE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de-DE" altLang="de-DE" sz="32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uk-UA" altLang="de-DE" dirty="0" smtClean="0"/>
              <a:t>На даний момент відсутні ознаки зближення різних національних культур</a:t>
            </a:r>
            <a:endParaRPr lang="en-US" altLang="de-DE" dirty="0" smtClean="0"/>
          </a:p>
          <a:p>
            <a:endParaRPr lang="en-US" altLang="de-DE" dirty="0" smtClean="0"/>
          </a:p>
          <a:p>
            <a:r>
              <a:rPr lang="uk-UA" altLang="de-DE" dirty="0" smtClean="0"/>
              <a:t>Чи відбудеться зближення у довгостроковій перспективі</a:t>
            </a:r>
            <a:r>
              <a:rPr lang="en-US" altLang="de-DE" dirty="0" smtClean="0"/>
              <a:t>?</a:t>
            </a:r>
            <a:endParaRPr lang="de-DE" altLang="de-DE" dirty="0" smtClean="0"/>
          </a:p>
        </p:txBody>
      </p:sp>
      <p:sp>
        <p:nvSpPr>
          <p:cNvPr id="4" name="Titel 1"/>
          <p:cNvSpPr txBox="1">
            <a:spLocks/>
          </p:cNvSpPr>
          <p:nvPr/>
        </p:nvSpPr>
        <p:spPr bwMode="auto">
          <a:xfrm>
            <a:off x="0" y="214290"/>
            <a:ext cx="8686800" cy="92869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de-DE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Як удосконалити Європейський валютний союз</a:t>
            </a:r>
            <a:r>
              <a:rPr kumimoji="0" lang="de-DE" altLang="de-DE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?</a:t>
            </a:r>
            <a:br>
              <a:rPr kumimoji="0" lang="de-DE" altLang="de-DE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de-DE" altLang="de-DE" sz="32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uk-UA" altLang="de-DE" b="1" dirty="0" smtClean="0"/>
              <a:t>Варіант </a:t>
            </a:r>
            <a:r>
              <a:rPr lang="de-DE" altLang="de-DE" b="1" dirty="0" smtClean="0"/>
              <a:t>2:</a:t>
            </a:r>
          </a:p>
          <a:p>
            <a:pPr>
              <a:buFontTx/>
              <a:buNone/>
            </a:pPr>
            <a:r>
              <a:rPr lang="de-DE" altLang="de-DE" dirty="0" smtClean="0"/>
              <a:t>  </a:t>
            </a:r>
            <a:r>
              <a:rPr lang="uk-UA" altLang="de-DE" dirty="0" smtClean="0"/>
              <a:t>Посилити економічну незалежність та відповідальність країн </a:t>
            </a:r>
            <a:r>
              <a:rPr lang="uk-UA" altLang="de-DE" dirty="0" err="1" smtClean="0"/>
              <a:t>ЄВС</a:t>
            </a:r>
            <a:endParaRPr lang="de-DE" altLang="de-DE" dirty="0" smtClean="0"/>
          </a:p>
          <a:p>
            <a:pPr>
              <a:buFontTx/>
              <a:buNone/>
            </a:pPr>
            <a:r>
              <a:rPr lang="de-DE" altLang="de-DE" dirty="0" smtClean="0"/>
              <a:t> </a:t>
            </a:r>
          </a:p>
          <a:p>
            <a:pPr>
              <a:buFontTx/>
              <a:buNone/>
            </a:pPr>
            <a:r>
              <a:rPr lang="uk-UA" altLang="de-DE" dirty="0" smtClean="0"/>
              <a:t>Кожна країна позичає на фінансових ринках, а не в </a:t>
            </a:r>
            <a:r>
              <a:rPr lang="uk-UA" altLang="de-DE" dirty="0" err="1" smtClean="0"/>
              <a:t>ЄВС</a:t>
            </a:r>
            <a:r>
              <a:rPr lang="uk-UA" altLang="de-DE" dirty="0" smtClean="0"/>
              <a:t>, ЄЦБ та МВФ</a:t>
            </a:r>
            <a:endParaRPr lang="en-US" altLang="de-DE" dirty="0" smtClean="0"/>
          </a:p>
          <a:p>
            <a:pPr>
              <a:buFontTx/>
              <a:buNone/>
            </a:pPr>
            <a:endParaRPr lang="en-US" altLang="de-DE" dirty="0" smtClean="0"/>
          </a:p>
          <a:p>
            <a:endParaRPr lang="en-US" altLang="de-DE" dirty="0" smtClean="0"/>
          </a:p>
        </p:txBody>
      </p:sp>
      <p:sp>
        <p:nvSpPr>
          <p:cNvPr id="4" name="Titel 1"/>
          <p:cNvSpPr txBox="1">
            <a:spLocks/>
          </p:cNvSpPr>
          <p:nvPr/>
        </p:nvSpPr>
        <p:spPr bwMode="auto">
          <a:xfrm>
            <a:off x="214282" y="142852"/>
            <a:ext cx="8686800" cy="92869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de-DE" sz="3200" b="0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Як удосконалити Європейський валютний союз</a:t>
            </a:r>
            <a:r>
              <a:rPr kumimoji="0" lang="de-DE" altLang="de-DE" sz="3200" b="0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?</a:t>
            </a:r>
            <a:br>
              <a:rPr kumimoji="0" lang="de-DE" altLang="de-DE" sz="3200" b="0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de-DE" altLang="de-DE" sz="32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uk-UA" altLang="de-DE" dirty="0" smtClean="0"/>
              <a:t>Кожна країна відповідальна за своє фінансове здоров</a:t>
            </a:r>
            <a:r>
              <a:rPr lang="en-US" altLang="de-DE" dirty="0" smtClean="0"/>
              <a:t>’</a:t>
            </a:r>
            <a:r>
              <a:rPr lang="uk-UA" altLang="de-DE" dirty="0" smtClean="0"/>
              <a:t>я</a:t>
            </a:r>
            <a:endParaRPr lang="en-US" altLang="de-DE" dirty="0" smtClean="0"/>
          </a:p>
          <a:p>
            <a:pPr>
              <a:buFontTx/>
              <a:buNone/>
            </a:pPr>
            <a:r>
              <a:rPr lang="en-US" altLang="de-DE" dirty="0" smtClean="0"/>
              <a:t>   </a:t>
            </a:r>
            <a:r>
              <a:rPr lang="uk-UA" altLang="de-DE" sz="2800" dirty="0" err="1" smtClean="0"/>
              <a:t>“Нездорові”</a:t>
            </a:r>
            <a:r>
              <a:rPr lang="uk-UA" altLang="de-DE" sz="2800" dirty="0" smtClean="0"/>
              <a:t> країни платять високі процентні ставки </a:t>
            </a:r>
          </a:p>
          <a:p>
            <a:pPr>
              <a:buFontTx/>
              <a:buNone/>
            </a:pPr>
            <a:r>
              <a:rPr lang="uk-UA" altLang="de-DE" sz="2800" dirty="0" smtClean="0">
                <a:cs typeface="Times New Roman" pitchFamily="18" charset="0"/>
              </a:rPr>
              <a:t>   </a:t>
            </a:r>
            <a:r>
              <a:rPr lang="en-US" altLang="de-DE" sz="2800" dirty="0" smtClean="0">
                <a:cs typeface="Times New Roman" pitchFamily="18" charset="0"/>
              </a:rPr>
              <a:t>→ </a:t>
            </a:r>
            <a:r>
              <a:rPr lang="uk-UA" altLang="de-DE" sz="2800" dirty="0" smtClean="0">
                <a:cs typeface="Times New Roman" pitchFamily="18" charset="0"/>
              </a:rPr>
              <a:t>обмеження запозичень</a:t>
            </a:r>
            <a:endParaRPr lang="en-US" altLang="de-DE" sz="2800" dirty="0" smtClean="0">
              <a:cs typeface="Times New Roman" pitchFamily="18" charset="0"/>
            </a:endParaRPr>
          </a:p>
          <a:p>
            <a:endParaRPr lang="en-US" altLang="de-DE" sz="2800" dirty="0" smtClean="0"/>
          </a:p>
          <a:p>
            <a:r>
              <a:rPr lang="uk-UA" altLang="de-DE" dirty="0" smtClean="0"/>
              <a:t>Кожна країна має більше свобод в побудові власної економічної політики</a:t>
            </a:r>
            <a:endParaRPr lang="de-DE" altLang="de-DE" dirty="0" smtClean="0"/>
          </a:p>
          <a:p>
            <a:endParaRPr lang="de-DE" altLang="de-DE" dirty="0" smtClean="0"/>
          </a:p>
        </p:txBody>
      </p:sp>
      <p:sp>
        <p:nvSpPr>
          <p:cNvPr id="4" name="Titel 1"/>
          <p:cNvSpPr txBox="1">
            <a:spLocks/>
          </p:cNvSpPr>
          <p:nvPr/>
        </p:nvSpPr>
        <p:spPr bwMode="auto">
          <a:xfrm>
            <a:off x="0" y="142852"/>
            <a:ext cx="8686800" cy="92869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de-DE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Як удосконалити Європейський валютний союз</a:t>
            </a:r>
            <a:r>
              <a:rPr kumimoji="0" lang="de-DE" altLang="de-DE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?</a:t>
            </a:r>
            <a:br>
              <a:rPr kumimoji="0" lang="de-DE" altLang="de-DE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de-DE" altLang="de-DE" sz="32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3200" smtClean="0">
                <a:solidFill>
                  <a:schemeClr val="bg1"/>
                </a:solidFill>
              </a:rPr>
              <a:t>How to improve the European Currency Union?</a:t>
            </a:r>
            <a:br>
              <a:rPr lang="de-DE" altLang="de-DE" sz="3200" smtClean="0">
                <a:solidFill>
                  <a:schemeClr val="bg1"/>
                </a:solidFill>
              </a:rPr>
            </a:br>
            <a:r>
              <a:rPr lang="de-DE" altLang="de-DE" smtClean="0"/>
              <a:t>  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de-DE" altLang="de-DE" dirty="0" smtClean="0">
                <a:cs typeface="Times New Roman" pitchFamily="18" charset="0"/>
              </a:rPr>
              <a:t>→ </a:t>
            </a:r>
            <a:r>
              <a:rPr lang="uk-UA" altLang="de-DE" dirty="0" smtClean="0">
                <a:cs typeface="Times New Roman" pitchFamily="18" charset="0"/>
              </a:rPr>
              <a:t>конкретна відповідальність кожної країни замість змішаної відповідальності країни та </a:t>
            </a:r>
            <a:r>
              <a:rPr lang="uk-UA" altLang="de-DE" dirty="0" err="1" smtClean="0">
                <a:cs typeface="Times New Roman" pitchFamily="18" charset="0"/>
              </a:rPr>
              <a:t>ЄВС</a:t>
            </a:r>
            <a:endParaRPr lang="de-DE" altLang="de-DE" dirty="0" smtClean="0">
              <a:cs typeface="Times New Roman" pitchFamily="18" charset="0"/>
            </a:endParaRPr>
          </a:p>
          <a:p>
            <a:pPr>
              <a:buFontTx/>
              <a:buNone/>
            </a:pPr>
            <a:endParaRPr lang="de-DE" altLang="de-DE" dirty="0" smtClean="0"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de-DE" altLang="de-DE" dirty="0" smtClean="0">
                <a:cs typeface="Times New Roman" pitchFamily="18" charset="0"/>
              </a:rPr>
              <a:t>    </a:t>
            </a:r>
            <a:r>
              <a:rPr lang="uk-UA" altLang="de-DE" dirty="0" smtClean="0">
                <a:cs typeface="Times New Roman" pitchFamily="18" charset="0"/>
              </a:rPr>
              <a:t>культурні відмінності можуть зберігатися</a:t>
            </a:r>
            <a:endParaRPr lang="de-DE" altLang="de-DE" dirty="0" smtClean="0"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de-DE" altLang="de-DE" dirty="0" smtClean="0">
                <a:cs typeface="Times New Roman" pitchFamily="18" charset="0"/>
              </a:rPr>
              <a:t>   </a:t>
            </a:r>
          </a:p>
          <a:p>
            <a:pPr>
              <a:buFontTx/>
              <a:buNone/>
            </a:pPr>
            <a:endParaRPr lang="de-DE" altLang="de-DE" dirty="0" smtClean="0"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3200" smtClean="0">
                <a:solidFill>
                  <a:schemeClr val="bg1"/>
                </a:solidFill>
              </a:rPr>
              <a:t>How to improve the European Currency Union?</a:t>
            </a:r>
            <a:br>
              <a:rPr lang="de-DE" altLang="de-DE" sz="3200" smtClean="0">
                <a:solidFill>
                  <a:schemeClr val="bg1"/>
                </a:solidFill>
              </a:rPr>
            </a:br>
            <a:endParaRPr lang="de-DE" altLang="de-DE" sz="3200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484313"/>
            <a:ext cx="8229600" cy="45259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uk-UA" altLang="de-DE" b="1" dirty="0" smtClean="0">
                <a:solidFill>
                  <a:srgbClr val="CC0000"/>
                </a:solidFill>
              </a:rPr>
              <a:t>Чи працюватиме така модель</a:t>
            </a:r>
            <a:r>
              <a:rPr lang="de-DE" altLang="de-DE" b="1" dirty="0" smtClean="0">
                <a:solidFill>
                  <a:srgbClr val="CC0000"/>
                </a:solidFill>
              </a:rPr>
              <a:t>?</a:t>
            </a:r>
          </a:p>
          <a:p>
            <a:endParaRPr lang="de-DE" altLang="de-DE" b="1" dirty="0" smtClean="0">
              <a:solidFill>
                <a:srgbClr val="CC0000"/>
              </a:solidFill>
            </a:endParaRPr>
          </a:p>
          <a:p>
            <a:pPr>
              <a:buFontTx/>
              <a:buNone/>
            </a:pPr>
            <a:r>
              <a:rPr lang="uk-UA" altLang="de-DE" b="1" dirty="0" smtClean="0"/>
              <a:t>Наприклад, США</a:t>
            </a:r>
            <a:r>
              <a:rPr lang="de-DE" altLang="de-DE" dirty="0" smtClean="0"/>
              <a:t>. </a:t>
            </a:r>
          </a:p>
          <a:p>
            <a:pPr>
              <a:buFontTx/>
              <a:buNone/>
            </a:pPr>
            <a:r>
              <a:rPr lang="de-DE" altLang="de-DE" dirty="0" smtClean="0"/>
              <a:t>50 </a:t>
            </a:r>
            <a:r>
              <a:rPr lang="uk-UA" altLang="de-DE" dirty="0" smtClean="0"/>
              <a:t>адміністративних одиниць</a:t>
            </a:r>
            <a:r>
              <a:rPr lang="de-DE" altLang="de-DE" dirty="0" smtClean="0"/>
              <a:t> + </a:t>
            </a:r>
            <a:r>
              <a:rPr lang="uk-UA" altLang="de-DE" dirty="0" smtClean="0"/>
              <a:t>окремі території використовують</a:t>
            </a:r>
            <a:r>
              <a:rPr lang="de-DE" altLang="de-DE" dirty="0" smtClean="0"/>
              <a:t> $ </a:t>
            </a:r>
            <a:r>
              <a:rPr lang="uk-UA" altLang="de-DE" dirty="0" smtClean="0"/>
              <a:t>як єдину валюту</a:t>
            </a:r>
            <a:r>
              <a:rPr lang="de-DE" altLang="de-DE" dirty="0" smtClean="0"/>
              <a:t>. </a:t>
            </a:r>
          </a:p>
          <a:p>
            <a:pPr>
              <a:buFontTx/>
              <a:buNone/>
            </a:pPr>
            <a:r>
              <a:rPr lang="uk-UA" altLang="de-DE" dirty="0" smtClean="0"/>
              <a:t>Кожна адміністративна одиниця має власні чіткі правила щодо бюджетного дефіциту та позичає на фінансових ринках</a:t>
            </a:r>
            <a:r>
              <a:rPr lang="de-DE" altLang="de-DE" dirty="0" smtClean="0"/>
              <a:t>. </a:t>
            </a:r>
          </a:p>
          <a:p>
            <a:endParaRPr lang="de-DE" altLang="de-DE" dirty="0" smtClean="0"/>
          </a:p>
        </p:txBody>
      </p:sp>
    </p:spTree>
  </p:cSld>
  <p:clrMapOvr>
    <a:masterClrMapping/>
  </p:clrMapOvr>
  <p:transition spd="slow"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3200" smtClean="0">
                <a:solidFill>
                  <a:schemeClr val="bg1"/>
                </a:solidFill>
              </a:rPr>
              <a:t>How to improve the European Currency Union?</a:t>
            </a:r>
            <a:br>
              <a:rPr lang="de-DE" altLang="de-DE" sz="3200" smtClean="0">
                <a:solidFill>
                  <a:schemeClr val="bg1"/>
                </a:solidFill>
              </a:rPr>
            </a:br>
            <a:endParaRPr lang="de-DE" altLang="de-DE" sz="3200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uk-UA" altLang="de-DE" dirty="0" smtClean="0">
                <a:solidFill>
                  <a:srgbClr val="CC0000"/>
                </a:solidFill>
              </a:rPr>
              <a:t>Скільки штатів зазнали </a:t>
            </a:r>
            <a:r>
              <a:rPr lang="uk-UA" altLang="de-DE" dirty="0" err="1" smtClean="0">
                <a:solidFill>
                  <a:srgbClr val="CC0000"/>
                </a:solidFill>
              </a:rPr>
              <a:t>дефолту</a:t>
            </a:r>
            <a:r>
              <a:rPr lang="de-DE" altLang="de-DE" dirty="0" smtClean="0">
                <a:solidFill>
                  <a:srgbClr val="CC0000"/>
                </a:solidFill>
              </a:rPr>
              <a:t>?</a:t>
            </a:r>
          </a:p>
          <a:p>
            <a:endParaRPr lang="de-DE" altLang="de-DE" dirty="0" smtClean="0">
              <a:solidFill>
                <a:srgbClr val="CC0000"/>
              </a:solidFill>
            </a:endParaRPr>
          </a:p>
          <a:p>
            <a:r>
              <a:rPr lang="uk-UA" altLang="de-DE" dirty="0" smtClean="0"/>
              <a:t>Окремі штати зазнали </a:t>
            </a:r>
            <a:r>
              <a:rPr lang="uk-UA" altLang="de-DE" dirty="0" err="1" smtClean="0"/>
              <a:t>дефолту</a:t>
            </a:r>
            <a:r>
              <a:rPr lang="uk-UA" altLang="de-DE" dirty="0" smtClean="0"/>
              <a:t> на </a:t>
            </a:r>
            <a:r>
              <a:rPr lang="uk-UA" altLang="de-DE" dirty="0" err="1" smtClean="0"/>
              <a:t>прикінці</a:t>
            </a:r>
            <a:r>
              <a:rPr lang="uk-UA" altLang="de-DE" dirty="0" smtClean="0"/>
              <a:t> 18 століття через значні витрати протягом війни за незалежність. Конгрес США допомагав іншим штатам.</a:t>
            </a:r>
            <a:endParaRPr lang="de-DE" altLang="de-DE" dirty="0" smtClean="0"/>
          </a:p>
          <a:p>
            <a:endParaRPr lang="de-DE" altLang="de-DE" dirty="0" smtClean="0"/>
          </a:p>
        </p:txBody>
      </p:sp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uk-UA" altLang="de-DE" dirty="0" smtClean="0">
                <a:solidFill>
                  <a:schemeClr val="bg1"/>
                </a:solidFill>
              </a:rPr>
              <a:t>Що ставить під загрозу Євро</a:t>
            </a:r>
            <a:r>
              <a:rPr lang="de-DE" altLang="de-DE" dirty="0" smtClean="0">
                <a:solidFill>
                  <a:schemeClr val="bg1"/>
                </a:solidFill>
              </a:rPr>
              <a:t>?</a:t>
            </a:r>
            <a:br>
              <a:rPr lang="de-DE" altLang="de-DE" dirty="0" smtClean="0">
                <a:solidFill>
                  <a:schemeClr val="bg1"/>
                </a:solidFill>
              </a:rPr>
            </a:br>
            <a:r>
              <a:rPr lang="de-DE" altLang="de-DE" dirty="0" smtClean="0">
                <a:solidFill>
                  <a:schemeClr val="bg1"/>
                </a:solidFill>
              </a:rPr>
              <a:t/>
            </a:r>
            <a:br>
              <a:rPr lang="de-DE" altLang="de-DE" dirty="0" smtClean="0">
                <a:solidFill>
                  <a:schemeClr val="bg1"/>
                </a:solidFill>
              </a:rPr>
            </a:br>
            <a:endParaRPr lang="de-DE" altLang="de-DE" dirty="0" smtClean="0"/>
          </a:p>
        </p:txBody>
      </p:sp>
      <p:sp>
        <p:nvSpPr>
          <p:cNvPr id="5123" name="Inhaltsplatzhalter 2"/>
          <p:cNvSpPr>
            <a:spLocks noGrp="1"/>
          </p:cNvSpPr>
          <p:nvPr>
            <p:ph idx="1"/>
          </p:nvPr>
        </p:nvSpPr>
        <p:spPr bwMode="auto">
          <a:xfrm>
            <a:off x="500034" y="1500174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uk-UA" altLang="de-DE" dirty="0" smtClean="0"/>
              <a:t>Жодній з країн-учасниць не дозволено брати значні суми у борг, що призведе до </a:t>
            </a:r>
            <a:r>
              <a:rPr lang="uk-UA" altLang="de-DE" dirty="0" err="1" smtClean="0"/>
              <a:t>дефолту</a:t>
            </a:r>
            <a:r>
              <a:rPr lang="uk-UA" altLang="de-DE" dirty="0" smtClean="0"/>
              <a:t>, змушуючи інші країни-учасниці до підтримки</a:t>
            </a:r>
            <a:endParaRPr lang="de-DE" altLang="de-DE" dirty="0" smtClean="0"/>
          </a:p>
          <a:p>
            <a:pPr>
              <a:buFontTx/>
              <a:buNone/>
            </a:pPr>
            <a:endParaRPr lang="de-DE" altLang="de-DE" dirty="0" smtClean="0"/>
          </a:p>
          <a:p>
            <a:r>
              <a:rPr lang="uk-UA" altLang="de-DE" dirty="0" smtClean="0"/>
              <a:t>Історичні приклади валютних союзів</a:t>
            </a:r>
            <a:r>
              <a:rPr lang="de-DE" altLang="de-DE" dirty="0" smtClean="0"/>
              <a:t>:</a:t>
            </a:r>
          </a:p>
          <a:p>
            <a:pPr>
              <a:buFontTx/>
              <a:buNone/>
            </a:pPr>
            <a:r>
              <a:rPr lang="de-DE" altLang="de-DE" dirty="0" smtClean="0"/>
              <a:t>    </a:t>
            </a:r>
            <a:r>
              <a:rPr lang="uk-UA" altLang="de-DE" dirty="0" smtClean="0"/>
              <a:t>валютні союзи розпадалися щоразу, коли одна з країн-учасниць намагалася заробити кошти за рахунок інших</a:t>
            </a:r>
            <a:endParaRPr lang="de-DE" altLang="de-DE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uk-UA" altLang="de-DE" dirty="0" smtClean="0"/>
              <a:t>Окремі штати зазнали </a:t>
            </a:r>
            <a:r>
              <a:rPr lang="uk-UA" altLang="de-DE" dirty="0" err="1" smtClean="0"/>
              <a:t>дефолту</a:t>
            </a:r>
            <a:r>
              <a:rPr lang="uk-UA" altLang="de-DE" dirty="0" smtClean="0"/>
              <a:t> протягом періоду </a:t>
            </a:r>
            <a:r>
              <a:rPr lang="de-DE" altLang="de-DE" dirty="0" smtClean="0"/>
              <a:t>1830</a:t>
            </a:r>
            <a:r>
              <a:rPr lang="uk-UA" altLang="de-DE" dirty="0" smtClean="0"/>
              <a:t>-</a:t>
            </a:r>
            <a:r>
              <a:rPr lang="de-DE" altLang="de-DE" dirty="0" smtClean="0"/>
              <a:t>1842</a:t>
            </a:r>
            <a:r>
              <a:rPr lang="uk-UA" altLang="de-DE" dirty="0" smtClean="0"/>
              <a:t> роки через значні інвестиції в інфраструктурні проекти</a:t>
            </a:r>
            <a:r>
              <a:rPr lang="de-DE" altLang="de-DE" dirty="0" smtClean="0"/>
              <a:t>. </a:t>
            </a:r>
            <a:r>
              <a:rPr lang="uk-UA" altLang="de-DE" dirty="0" smtClean="0"/>
              <a:t>Конгрес США припинив допомогу.</a:t>
            </a:r>
            <a:endParaRPr lang="de-DE" altLang="de-DE" dirty="0" smtClean="0"/>
          </a:p>
          <a:p>
            <a:endParaRPr lang="de-DE" altLang="de-DE" dirty="0" smtClean="0"/>
          </a:p>
          <a:p>
            <a:r>
              <a:rPr lang="uk-UA" altLang="de-DE" dirty="0" smtClean="0"/>
              <a:t>В подальшому</a:t>
            </a:r>
            <a:r>
              <a:rPr lang="de-DE" altLang="de-DE" dirty="0" smtClean="0"/>
              <a:t>: </a:t>
            </a:r>
            <a:r>
              <a:rPr lang="uk-UA" altLang="de-DE" dirty="0" smtClean="0"/>
              <a:t>жоден із штатів США не зазнав </a:t>
            </a:r>
            <a:r>
              <a:rPr lang="uk-UA" altLang="de-DE" dirty="0" err="1" smtClean="0"/>
              <a:t>дефолту</a:t>
            </a:r>
            <a:r>
              <a:rPr lang="uk-UA" altLang="de-DE" dirty="0" smtClean="0"/>
              <a:t>, крім часів </a:t>
            </a:r>
            <a:r>
              <a:rPr lang="uk-UA" altLang="de-DE" dirty="0" err="1" smtClean="0"/>
              <a:t>кромадянської</a:t>
            </a:r>
            <a:r>
              <a:rPr lang="uk-UA" altLang="de-DE" dirty="0" smtClean="0"/>
              <a:t> війни та зараз </a:t>
            </a:r>
            <a:r>
              <a:rPr lang="uk-UA" altLang="de-DE" dirty="0" err="1" smtClean="0"/>
              <a:t>Пуерто-Рико</a:t>
            </a:r>
            <a:r>
              <a:rPr lang="uk-UA" altLang="de-DE" dirty="0" smtClean="0"/>
              <a:t> </a:t>
            </a:r>
            <a:r>
              <a:rPr lang="de-DE" altLang="de-DE" dirty="0" smtClean="0"/>
              <a:t>(</a:t>
            </a:r>
            <a:r>
              <a:rPr lang="uk-UA" altLang="de-DE" dirty="0" smtClean="0"/>
              <a:t>територія США</a:t>
            </a:r>
            <a:r>
              <a:rPr lang="de-DE" altLang="de-DE" dirty="0" smtClean="0"/>
              <a:t>).</a:t>
            </a:r>
          </a:p>
          <a:p>
            <a:endParaRPr lang="de-DE" altLang="de-DE" dirty="0" smtClean="0"/>
          </a:p>
        </p:txBody>
      </p:sp>
      <p:sp>
        <p:nvSpPr>
          <p:cNvPr id="4" name="Titel 1"/>
          <p:cNvSpPr txBox="1">
            <a:spLocks/>
          </p:cNvSpPr>
          <p:nvPr/>
        </p:nvSpPr>
        <p:spPr bwMode="auto">
          <a:xfrm>
            <a:off x="142844" y="142852"/>
            <a:ext cx="8686800" cy="92869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de-DE" sz="3200" b="0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Як удосконалити Європейський валютний союз</a:t>
            </a:r>
            <a:r>
              <a:rPr kumimoji="0" lang="de-DE" altLang="de-DE" sz="3200" b="0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?</a:t>
            </a:r>
            <a:br>
              <a:rPr kumimoji="0" lang="de-DE" altLang="de-DE" sz="3200" b="0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de-DE" altLang="de-DE" sz="32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uk-UA" altLang="de-DE" sz="2800" dirty="0" smtClean="0">
                <a:solidFill>
                  <a:srgbClr val="CC0000"/>
                </a:solidFill>
              </a:rPr>
              <a:t>Ніякої фінансової допомоги</a:t>
            </a:r>
            <a:r>
              <a:rPr lang="de-DE" altLang="de-DE" sz="2800" dirty="0" smtClean="0"/>
              <a:t> </a:t>
            </a:r>
            <a:r>
              <a:rPr lang="uk-UA" altLang="de-DE" sz="2800" dirty="0" smtClean="0"/>
              <a:t>Вашингтона для </a:t>
            </a:r>
            <a:r>
              <a:rPr lang="uk-UA" altLang="de-DE" sz="2800" dirty="0" err="1" smtClean="0"/>
              <a:t>Пуерто-Рико</a:t>
            </a:r>
            <a:r>
              <a:rPr lang="de-DE" altLang="de-DE" sz="2800" dirty="0" smtClean="0"/>
              <a:t>. </a:t>
            </a:r>
            <a:r>
              <a:rPr lang="uk-UA" altLang="de-DE" sz="2800" dirty="0" smtClean="0"/>
              <a:t>Конгрес США ніколи не допоможе </a:t>
            </a:r>
            <a:r>
              <a:rPr lang="uk-UA" altLang="de-DE" sz="2800" dirty="0" err="1" smtClean="0"/>
              <a:t>Пуерто-Рико</a:t>
            </a:r>
            <a:r>
              <a:rPr lang="uk-UA" altLang="de-DE" sz="2800" dirty="0" smtClean="0"/>
              <a:t> виплатити борги</a:t>
            </a:r>
            <a:r>
              <a:rPr lang="de-DE" altLang="de-DE" sz="2800" dirty="0" smtClean="0"/>
              <a:t>.</a:t>
            </a:r>
          </a:p>
          <a:p>
            <a:pPr>
              <a:lnSpc>
                <a:spcPct val="80000"/>
              </a:lnSpc>
            </a:pPr>
            <a:endParaRPr lang="de-DE" altLang="de-DE" sz="2800" dirty="0" smtClean="0"/>
          </a:p>
          <a:p>
            <a:pPr>
              <a:lnSpc>
                <a:spcPct val="80000"/>
              </a:lnSpc>
            </a:pPr>
            <a:r>
              <a:rPr lang="uk-UA" altLang="de-DE" sz="2800" dirty="0" smtClean="0">
                <a:solidFill>
                  <a:srgbClr val="CC0000"/>
                </a:solidFill>
              </a:rPr>
              <a:t>Автоматичні стабілізатори</a:t>
            </a:r>
            <a:r>
              <a:rPr lang="de-DE" altLang="de-DE" sz="2800" dirty="0" smtClean="0"/>
              <a:t>: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altLang="de-DE" sz="2800" dirty="0" smtClean="0"/>
              <a:t>    -- </a:t>
            </a:r>
            <a:r>
              <a:rPr lang="uk-UA" altLang="de-DE" sz="2800" dirty="0" smtClean="0"/>
              <a:t>з огляду на погані економічні показники ряду штатів, зменшуються трансфери податкових надходжень штату до державного бюджету</a:t>
            </a:r>
            <a:r>
              <a:rPr lang="de-DE" altLang="de-DE" sz="2800" dirty="0" smtClean="0"/>
              <a:t>.</a:t>
            </a:r>
          </a:p>
          <a:p>
            <a:pPr>
              <a:lnSpc>
                <a:spcPct val="80000"/>
              </a:lnSpc>
            </a:pPr>
            <a:endParaRPr lang="de-DE" altLang="de-DE" sz="2800" dirty="0" smtClean="0"/>
          </a:p>
          <a:p>
            <a:pPr>
              <a:lnSpc>
                <a:spcPct val="80000"/>
              </a:lnSpc>
            </a:pPr>
            <a:r>
              <a:rPr lang="uk-UA" altLang="de-DE" sz="2800" dirty="0" smtClean="0"/>
              <a:t>Федеральний бюджет може допомогти штатам у фінансуванні видатків на охорону здоров</a:t>
            </a:r>
            <a:r>
              <a:rPr lang="en-US" altLang="de-DE" sz="2800" dirty="0" smtClean="0"/>
              <a:t>’</a:t>
            </a:r>
            <a:r>
              <a:rPr lang="uk-UA" altLang="de-DE" sz="2800" dirty="0" smtClean="0"/>
              <a:t>я та пенсійне забезпечення</a:t>
            </a:r>
            <a:r>
              <a:rPr lang="de-DE" altLang="de-DE" sz="2800" dirty="0" smtClean="0"/>
              <a:t>.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 bwMode="auto">
          <a:xfrm>
            <a:off x="0" y="214290"/>
            <a:ext cx="8686800" cy="92869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de-DE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Як удосконалити Європейський валютний союз</a:t>
            </a:r>
            <a:r>
              <a:rPr kumimoji="0" lang="de-DE" altLang="de-DE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?</a:t>
            </a:r>
            <a:br>
              <a:rPr kumimoji="0" lang="de-DE" altLang="de-DE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de-DE" altLang="de-DE" sz="32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0034" y="1357298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uk-UA" altLang="de-DE" sz="2800" b="1" dirty="0" smtClean="0"/>
              <a:t>Модель</a:t>
            </a:r>
            <a:r>
              <a:rPr lang="en-US" altLang="de-DE" sz="2800" dirty="0" smtClean="0"/>
              <a:t> </a:t>
            </a:r>
          </a:p>
          <a:p>
            <a:pPr>
              <a:buFontTx/>
              <a:buNone/>
            </a:pPr>
            <a:endParaRPr lang="en-US" altLang="de-DE" sz="2800" dirty="0" smtClean="0"/>
          </a:p>
          <a:p>
            <a:r>
              <a:rPr lang="uk-UA" altLang="de-DE" sz="2800" dirty="0" smtClean="0"/>
              <a:t>Може також працювати для Євро</a:t>
            </a:r>
            <a:endParaRPr lang="en-US" altLang="de-DE" sz="2800" dirty="0" smtClean="0"/>
          </a:p>
          <a:p>
            <a:r>
              <a:rPr lang="uk-UA" altLang="de-DE" sz="2800" dirty="0" smtClean="0"/>
              <a:t>згладить конфлікт між </a:t>
            </a:r>
            <a:r>
              <a:rPr lang="uk-UA" altLang="de-DE" sz="2800" dirty="0" err="1" smtClean="0"/>
              <a:t>ЄВС</a:t>
            </a:r>
            <a:r>
              <a:rPr lang="uk-UA" altLang="de-DE" sz="2800" dirty="0" smtClean="0"/>
              <a:t> та його країнами-учасниками</a:t>
            </a:r>
            <a:endParaRPr lang="en-US" altLang="de-DE" sz="2800" dirty="0" smtClean="0"/>
          </a:p>
          <a:p>
            <a:r>
              <a:rPr lang="uk-UA" altLang="de-DE" sz="2800" dirty="0" err="1" smtClean="0"/>
              <a:t>ЄВС</a:t>
            </a:r>
            <a:r>
              <a:rPr lang="uk-UA" altLang="de-DE" sz="2800" dirty="0" smtClean="0"/>
              <a:t> забезпечуватиме непряму допомогу у випадку проблем та демонструватиме солідарність</a:t>
            </a:r>
            <a:r>
              <a:rPr lang="en-US" altLang="de-DE" sz="2800" dirty="0" smtClean="0"/>
              <a:t>.</a:t>
            </a:r>
          </a:p>
          <a:p>
            <a:r>
              <a:rPr lang="uk-UA" altLang="de-DE" sz="2800" dirty="0" smtClean="0"/>
              <a:t>дозволить послабити націоналістичні тенденції в </a:t>
            </a:r>
            <a:r>
              <a:rPr lang="uk-UA" altLang="de-DE" sz="2800" dirty="0" err="1" smtClean="0"/>
              <a:t>ЄВС</a:t>
            </a:r>
            <a:r>
              <a:rPr lang="uk-UA" altLang="de-DE" sz="2800" dirty="0" smtClean="0"/>
              <a:t> та поширити ідею Європейського об'єднання</a:t>
            </a:r>
            <a:endParaRPr lang="de-DE" altLang="de-DE" sz="2800" dirty="0" smtClean="0"/>
          </a:p>
        </p:txBody>
      </p:sp>
      <p:sp>
        <p:nvSpPr>
          <p:cNvPr id="4" name="Titel 1"/>
          <p:cNvSpPr txBox="1">
            <a:spLocks/>
          </p:cNvSpPr>
          <p:nvPr/>
        </p:nvSpPr>
        <p:spPr bwMode="auto">
          <a:xfrm>
            <a:off x="214282" y="142852"/>
            <a:ext cx="8686800" cy="92869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de-DE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Як удосконалити Європейський валютний союз</a:t>
            </a:r>
            <a:r>
              <a:rPr kumimoji="0" lang="de-DE" altLang="de-DE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?</a:t>
            </a:r>
            <a:br>
              <a:rPr kumimoji="0" lang="de-DE" altLang="de-DE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de-DE" altLang="de-DE" sz="32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uk-UA" altLang="de-DE" dirty="0" smtClean="0">
                <a:solidFill>
                  <a:schemeClr val="bg1"/>
                </a:solidFill>
              </a:rPr>
              <a:t>Що ставить під загрозу Євро</a:t>
            </a:r>
            <a:r>
              <a:rPr lang="de-DE" altLang="de-DE" dirty="0" smtClean="0">
                <a:solidFill>
                  <a:schemeClr val="bg1"/>
                </a:solidFill>
              </a:rPr>
              <a:t>?</a:t>
            </a:r>
            <a:br>
              <a:rPr lang="de-DE" altLang="de-DE" dirty="0" smtClean="0">
                <a:solidFill>
                  <a:schemeClr val="bg1"/>
                </a:solidFill>
              </a:rPr>
            </a:br>
            <a:r>
              <a:rPr lang="de-DE" altLang="de-DE" dirty="0" smtClean="0">
                <a:solidFill>
                  <a:schemeClr val="bg1"/>
                </a:solidFill>
              </a:rPr>
              <a:t/>
            </a:r>
            <a:br>
              <a:rPr lang="de-DE" altLang="de-DE" dirty="0" smtClean="0">
                <a:solidFill>
                  <a:schemeClr val="bg1"/>
                </a:solidFill>
              </a:rPr>
            </a:br>
            <a:endParaRPr lang="de-DE" altLang="de-DE" dirty="0" smtClean="0"/>
          </a:p>
        </p:txBody>
      </p:sp>
      <p:sp>
        <p:nvSpPr>
          <p:cNvPr id="6147" name="Inhaltsplatzhalter 2"/>
          <p:cNvSpPr>
            <a:spLocks noGrp="1"/>
          </p:cNvSpPr>
          <p:nvPr>
            <p:ph idx="1"/>
          </p:nvPr>
        </p:nvSpPr>
        <p:spPr bwMode="auto">
          <a:xfrm>
            <a:off x="457200" y="1600200"/>
            <a:ext cx="8472518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uk-UA" altLang="de-DE" dirty="0" smtClean="0"/>
              <a:t>Це зумовлено </a:t>
            </a:r>
            <a:r>
              <a:rPr lang="uk-UA" altLang="de-DE" b="1" dirty="0" smtClean="0"/>
              <a:t>Маастрихтськими</a:t>
            </a:r>
            <a:r>
              <a:rPr lang="de-DE" altLang="de-DE" b="1" dirty="0" smtClean="0"/>
              <a:t> </a:t>
            </a:r>
            <a:r>
              <a:rPr lang="uk-UA" altLang="de-DE" b="1" dirty="0" smtClean="0"/>
              <a:t>критеріями</a:t>
            </a:r>
            <a:r>
              <a:rPr lang="de-DE" altLang="de-DE" dirty="0" smtClean="0"/>
              <a:t>: </a:t>
            </a:r>
          </a:p>
          <a:p>
            <a:pPr>
              <a:buFontTx/>
              <a:buNone/>
            </a:pPr>
            <a:r>
              <a:rPr lang="uk-UA" altLang="de-DE" dirty="0" smtClean="0"/>
              <a:t>Для кожної країни-учасниці:</a:t>
            </a:r>
            <a:endParaRPr lang="de-DE" altLang="de-DE" dirty="0" smtClean="0"/>
          </a:p>
          <a:p>
            <a:r>
              <a:rPr lang="uk-UA" altLang="de-DE" dirty="0" smtClean="0"/>
              <a:t>Бюджетний дефіцит</a:t>
            </a:r>
            <a:r>
              <a:rPr lang="de-DE" altLang="de-DE" dirty="0" smtClean="0"/>
              <a:t> </a:t>
            </a:r>
            <a:r>
              <a:rPr lang="de-DE" altLang="de-DE" dirty="0" smtClean="0">
                <a:cs typeface="Times New Roman" pitchFamily="18" charset="0"/>
              </a:rPr>
              <a:t>≤</a:t>
            </a:r>
            <a:r>
              <a:rPr lang="de-DE" altLang="de-DE" dirty="0" smtClean="0"/>
              <a:t> 3% </a:t>
            </a:r>
            <a:r>
              <a:rPr lang="uk-UA" altLang="de-DE" dirty="0" smtClean="0"/>
              <a:t>ВВП</a:t>
            </a:r>
            <a:endParaRPr lang="de-DE" altLang="de-DE" dirty="0" smtClean="0"/>
          </a:p>
          <a:p>
            <a:r>
              <a:rPr lang="uk-UA" altLang="de-DE" dirty="0" smtClean="0"/>
              <a:t>Державний борг </a:t>
            </a:r>
            <a:r>
              <a:rPr lang="de-DE" altLang="de-DE" dirty="0" smtClean="0">
                <a:cs typeface="Times New Roman" pitchFamily="18" charset="0"/>
              </a:rPr>
              <a:t>≤</a:t>
            </a:r>
            <a:r>
              <a:rPr lang="de-DE" altLang="de-DE" dirty="0" smtClean="0"/>
              <a:t> 60% </a:t>
            </a:r>
            <a:r>
              <a:rPr lang="uk-UA" altLang="de-DE" dirty="0" smtClean="0"/>
              <a:t>ВВП</a:t>
            </a:r>
            <a:endParaRPr lang="de-DE" altLang="de-DE" dirty="0" smtClean="0"/>
          </a:p>
          <a:p>
            <a:endParaRPr lang="de-DE" altLang="de-DE" dirty="0" smtClean="0"/>
          </a:p>
          <a:p>
            <a:r>
              <a:rPr lang="uk-UA" altLang="de-DE" dirty="0" smtClean="0"/>
              <a:t>Додатково</a:t>
            </a:r>
            <a:r>
              <a:rPr lang="de-DE" altLang="de-DE" dirty="0" smtClean="0"/>
              <a:t>: </a:t>
            </a:r>
            <a:r>
              <a:rPr lang="uk-UA" altLang="de-DE" dirty="0" smtClean="0"/>
              <a:t>для уникнення зловживань (утримання)</a:t>
            </a:r>
            <a:r>
              <a:rPr lang="de-DE" altLang="de-DE" dirty="0" smtClean="0"/>
              <a:t>, </a:t>
            </a:r>
            <a:r>
              <a:rPr lang="uk-UA" altLang="de-DE" dirty="0" smtClean="0">
                <a:solidFill>
                  <a:srgbClr val="CC0000"/>
                </a:solidFill>
              </a:rPr>
              <a:t>рятувати</a:t>
            </a:r>
            <a:r>
              <a:rPr lang="de-DE" altLang="de-DE" dirty="0" smtClean="0"/>
              <a:t> </a:t>
            </a:r>
            <a:r>
              <a:rPr lang="uk-UA" altLang="de-DE" dirty="0" smtClean="0"/>
              <a:t>країни-учасниці заборонено</a:t>
            </a:r>
            <a:endParaRPr lang="de-DE" altLang="de-DE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uk-UA" altLang="de-DE" dirty="0" smtClean="0">
                <a:solidFill>
                  <a:schemeClr val="bg1"/>
                </a:solidFill>
              </a:rPr>
              <a:t>Що ставить під загрозу Євро</a:t>
            </a:r>
            <a:r>
              <a:rPr lang="de-DE" altLang="de-DE" dirty="0" smtClean="0">
                <a:solidFill>
                  <a:schemeClr val="bg1"/>
                </a:solidFill>
              </a:rPr>
              <a:t>?</a:t>
            </a:r>
            <a:br>
              <a:rPr lang="de-DE" altLang="de-DE" dirty="0" smtClean="0">
                <a:solidFill>
                  <a:schemeClr val="bg1"/>
                </a:solidFill>
              </a:rPr>
            </a:br>
            <a:r>
              <a:rPr lang="de-DE" altLang="de-DE" dirty="0" smtClean="0">
                <a:solidFill>
                  <a:schemeClr val="bg1"/>
                </a:solidFill>
              </a:rPr>
              <a:t/>
            </a:r>
            <a:br>
              <a:rPr lang="de-DE" altLang="de-DE" dirty="0" smtClean="0">
                <a:solidFill>
                  <a:schemeClr val="bg1"/>
                </a:solidFill>
              </a:rPr>
            </a:br>
            <a:endParaRPr lang="de-DE" altLang="de-DE" dirty="0" smtClean="0"/>
          </a:p>
        </p:txBody>
      </p:sp>
      <p:sp>
        <p:nvSpPr>
          <p:cNvPr id="7171" name="Inhaltsplatzhalter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uk-UA" altLang="de-DE" dirty="0" smtClean="0"/>
              <a:t>порушення трьохвідсоткового правила (</a:t>
            </a:r>
            <a:r>
              <a:rPr lang="de-DE" altLang="de-DE" dirty="0" smtClean="0"/>
              <a:t>3%</a:t>
            </a:r>
            <a:r>
              <a:rPr lang="uk-UA" altLang="de-DE" dirty="0" smtClean="0"/>
              <a:t>) Францією та Німеччиною у 2003 році</a:t>
            </a:r>
            <a:endParaRPr lang="de-DE" altLang="de-DE" dirty="0" smtClean="0"/>
          </a:p>
          <a:p>
            <a:r>
              <a:rPr lang="uk-UA" altLang="de-DE" dirty="0" smtClean="0"/>
              <a:t>інші країни-учасниці дотримувалися</a:t>
            </a:r>
            <a:endParaRPr lang="de-DE" altLang="de-DE" dirty="0" smtClean="0"/>
          </a:p>
          <a:p>
            <a:r>
              <a:rPr lang="uk-UA" altLang="de-DE" dirty="0" smtClean="0"/>
              <a:t>проте, ніяких санкцій</a:t>
            </a:r>
            <a:endParaRPr lang="de-DE" altLang="de-DE" dirty="0" smtClean="0"/>
          </a:p>
          <a:p>
            <a:r>
              <a:rPr lang="uk-UA" altLang="de-DE" dirty="0" smtClean="0"/>
              <a:t>фінансова криза </a:t>
            </a:r>
            <a:r>
              <a:rPr lang="de-DE" altLang="de-DE" dirty="0" smtClean="0"/>
              <a:t>2008</a:t>
            </a:r>
            <a:r>
              <a:rPr lang="uk-UA" altLang="de-DE" dirty="0" smtClean="0"/>
              <a:t> року</a:t>
            </a:r>
            <a:r>
              <a:rPr lang="de-DE" altLang="de-DE" dirty="0" smtClean="0"/>
              <a:t>: </a:t>
            </a:r>
            <a:r>
              <a:rPr lang="uk-UA" altLang="de-DE" dirty="0" smtClean="0"/>
              <a:t>багато країн порушили </a:t>
            </a:r>
            <a:r>
              <a:rPr lang="uk-UA" altLang="de-DE" dirty="0" err="1" smtClean="0"/>
              <a:t>Маастрихт</a:t>
            </a:r>
            <a:endParaRPr lang="de-DE" altLang="de-DE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282" y="274638"/>
            <a:ext cx="8929718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uk-UA" altLang="de-DE" dirty="0" smtClean="0">
                <a:solidFill>
                  <a:schemeClr val="bg1"/>
                </a:solidFill>
              </a:rPr>
              <a:t>Нераціональне розміщення коштів</a:t>
            </a:r>
            <a:endParaRPr lang="de-DE" altLang="de-DE" dirty="0" smtClean="0">
              <a:solidFill>
                <a:schemeClr val="bg1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uk-UA" altLang="de-DE" dirty="0" smtClean="0"/>
              <a:t>Інвестори вірили у стабільність Євро (</a:t>
            </a:r>
            <a:r>
              <a:rPr lang="de-DE" altLang="de-DE" dirty="0" smtClean="0"/>
              <a:t>€</a:t>
            </a:r>
            <a:r>
              <a:rPr lang="uk-UA" altLang="de-DE" dirty="0" smtClean="0"/>
              <a:t>)</a:t>
            </a:r>
            <a:r>
              <a:rPr lang="de-DE" altLang="de-DE" dirty="0" smtClean="0"/>
              <a:t> </a:t>
            </a:r>
            <a:r>
              <a:rPr lang="uk-UA" altLang="de-DE" dirty="0" smtClean="0"/>
              <a:t>до </a:t>
            </a:r>
            <a:r>
              <a:rPr lang="de-DE" altLang="de-DE" dirty="0" smtClean="0"/>
              <a:t>2009 </a:t>
            </a:r>
            <a:r>
              <a:rPr lang="uk-UA" altLang="de-DE" dirty="0" smtClean="0"/>
              <a:t>року</a:t>
            </a:r>
            <a:endParaRPr lang="de-DE" altLang="de-DE" dirty="0" smtClean="0"/>
          </a:p>
          <a:p>
            <a:pPr>
              <a:buFontTx/>
              <a:buNone/>
            </a:pPr>
            <a:r>
              <a:rPr lang="de-DE" altLang="de-DE" dirty="0" smtClean="0"/>
              <a:t> </a:t>
            </a:r>
            <a:r>
              <a:rPr lang="de-DE" altLang="de-DE" dirty="0" smtClean="0">
                <a:cs typeface="Times New Roman" pitchFamily="18" charset="0"/>
              </a:rPr>
              <a:t>→</a:t>
            </a:r>
            <a:r>
              <a:rPr lang="de-DE" altLang="de-DE" dirty="0" smtClean="0"/>
              <a:t> </a:t>
            </a:r>
            <a:r>
              <a:rPr lang="uk-UA" altLang="de-DE" dirty="0" smtClean="0"/>
              <a:t>відсоткова ставка за державними облігаціями слабких країн різко впали</a:t>
            </a:r>
            <a:endParaRPr lang="de-DE" altLang="de-DE" dirty="0" smtClean="0"/>
          </a:p>
          <a:p>
            <a:r>
              <a:rPr lang="uk-UA" altLang="de-DE" dirty="0" smtClean="0"/>
              <a:t>Іспанія</a:t>
            </a:r>
            <a:r>
              <a:rPr lang="de-DE" altLang="de-DE" dirty="0" smtClean="0"/>
              <a:t>: 14 % </a:t>
            </a:r>
            <a:r>
              <a:rPr lang="uk-UA" altLang="de-DE" dirty="0" smtClean="0"/>
              <a:t>у</a:t>
            </a:r>
            <a:r>
              <a:rPr lang="de-DE" altLang="de-DE" dirty="0" smtClean="0"/>
              <a:t> 1992            4 % </a:t>
            </a:r>
            <a:r>
              <a:rPr lang="uk-UA" altLang="de-DE" dirty="0" smtClean="0"/>
              <a:t>у</a:t>
            </a:r>
            <a:r>
              <a:rPr lang="de-DE" altLang="de-DE" dirty="0" smtClean="0"/>
              <a:t> 2006</a:t>
            </a:r>
          </a:p>
          <a:p>
            <a:r>
              <a:rPr lang="uk-UA" altLang="de-DE" dirty="0" smtClean="0"/>
              <a:t>Греція</a:t>
            </a:r>
            <a:r>
              <a:rPr lang="de-DE" altLang="de-DE" dirty="0" smtClean="0"/>
              <a:t>:</a:t>
            </a:r>
            <a:r>
              <a:rPr lang="uk-UA" altLang="de-DE" dirty="0" smtClean="0"/>
              <a:t>   </a:t>
            </a:r>
            <a:r>
              <a:rPr lang="de-DE" altLang="de-DE" dirty="0" smtClean="0"/>
              <a:t>25 % </a:t>
            </a:r>
            <a:r>
              <a:rPr lang="uk-UA" altLang="de-DE" dirty="0" smtClean="0"/>
              <a:t>у</a:t>
            </a:r>
            <a:r>
              <a:rPr lang="de-DE" altLang="de-DE" dirty="0" smtClean="0"/>
              <a:t> 1992           4 % </a:t>
            </a:r>
            <a:r>
              <a:rPr lang="uk-UA" altLang="de-DE" dirty="0" smtClean="0"/>
              <a:t>у</a:t>
            </a:r>
            <a:r>
              <a:rPr lang="de-DE" altLang="de-DE" dirty="0" smtClean="0"/>
              <a:t> 2006</a:t>
            </a:r>
          </a:p>
          <a:p>
            <a:endParaRPr lang="de-DE" altLang="de-DE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 bwMode="auto">
          <a:xfrm>
            <a:off x="214282" y="274638"/>
            <a:ext cx="8472518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uk-UA" altLang="de-DE" dirty="0" smtClean="0">
                <a:solidFill>
                  <a:schemeClr val="bg1"/>
                </a:solidFill>
              </a:rPr>
              <a:t>Нераціональне розміщення коштів</a:t>
            </a:r>
            <a:endParaRPr lang="de-DE" altLang="de-DE" dirty="0" smtClean="0"/>
          </a:p>
        </p:txBody>
      </p:sp>
      <p:sp>
        <p:nvSpPr>
          <p:cNvPr id="9219" name="Inhaltsplatzhalter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uk-UA" altLang="de-DE" dirty="0" smtClean="0">
                <a:solidFill>
                  <a:srgbClr val="CC0000"/>
                </a:solidFill>
              </a:rPr>
              <a:t>Ефекти</a:t>
            </a:r>
            <a:r>
              <a:rPr lang="de-DE" altLang="de-DE" dirty="0" smtClean="0">
                <a:solidFill>
                  <a:srgbClr val="CC0000"/>
                </a:solidFill>
              </a:rPr>
              <a:t>:</a:t>
            </a:r>
          </a:p>
          <a:p>
            <a:r>
              <a:rPr lang="uk-UA" altLang="de-DE" dirty="0" smtClean="0"/>
              <a:t>Іспанія</a:t>
            </a:r>
            <a:r>
              <a:rPr lang="de-DE" altLang="de-DE" dirty="0" smtClean="0"/>
              <a:t>: </a:t>
            </a:r>
            <a:r>
              <a:rPr lang="uk-UA" altLang="de-DE" dirty="0" smtClean="0"/>
              <a:t>Будівельний бум</a:t>
            </a:r>
            <a:r>
              <a:rPr lang="de-DE" altLang="de-DE" dirty="0" smtClean="0"/>
              <a:t>, </a:t>
            </a:r>
            <a:r>
              <a:rPr lang="uk-UA" altLang="de-DE" dirty="0" smtClean="0"/>
              <a:t>наприклад будівництво туристичних будинків на узбережжі Середземного моря, що фінансувалося в значній мірі за рахунок іспанських банків</a:t>
            </a:r>
            <a:r>
              <a:rPr lang="de-DE" altLang="de-DE" dirty="0" smtClean="0"/>
              <a:t> </a:t>
            </a:r>
          </a:p>
          <a:p>
            <a:pPr>
              <a:buFontTx/>
              <a:buNone/>
            </a:pPr>
            <a:r>
              <a:rPr lang="de-DE" altLang="de-DE" dirty="0" smtClean="0">
                <a:cs typeface="Times New Roman" pitchFamily="18" charset="0"/>
              </a:rPr>
              <a:t>   → </a:t>
            </a:r>
            <a:r>
              <a:rPr lang="uk-UA" altLang="de-DE" dirty="0" smtClean="0">
                <a:cs typeface="Times New Roman" pitchFamily="18" charset="0"/>
              </a:rPr>
              <a:t>значний обсяг неповернутих кредитів призвів до банкрутства іспанських банків</a:t>
            </a:r>
            <a:endParaRPr lang="de-DE" altLang="de-DE" dirty="0" smtClean="0"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 bwMode="auto">
          <a:xfrm>
            <a:off x="0" y="274638"/>
            <a:ext cx="86868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uk-UA" altLang="de-DE" dirty="0" smtClean="0">
                <a:solidFill>
                  <a:schemeClr val="bg1"/>
                </a:solidFill>
              </a:rPr>
              <a:t>Нераціональне розміщення коштів</a:t>
            </a:r>
            <a:endParaRPr lang="de-DE" altLang="de-DE" dirty="0" smtClean="0"/>
          </a:p>
        </p:txBody>
      </p:sp>
      <p:sp>
        <p:nvSpPr>
          <p:cNvPr id="10243" name="Inhaltsplatzhalter 2"/>
          <p:cNvSpPr>
            <a:spLocks noGrp="1"/>
          </p:cNvSpPr>
          <p:nvPr>
            <p:ph idx="1"/>
          </p:nvPr>
        </p:nvSpPr>
        <p:spPr bwMode="auto">
          <a:xfrm>
            <a:off x="428596" y="1357298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uk-UA" altLang="de-DE" dirty="0" smtClean="0">
                <a:solidFill>
                  <a:srgbClr val="CC0000"/>
                </a:solidFill>
              </a:rPr>
              <a:t>Греція</a:t>
            </a:r>
            <a:r>
              <a:rPr lang="de-DE" altLang="de-DE" dirty="0" smtClean="0"/>
              <a:t>: </a:t>
            </a:r>
          </a:p>
          <a:p>
            <a:r>
              <a:rPr lang="uk-UA" altLang="de-DE" dirty="0" smtClean="0"/>
              <a:t>Значне розширення державних витрат</a:t>
            </a:r>
            <a:endParaRPr lang="de-DE" altLang="de-DE" dirty="0" smtClean="0"/>
          </a:p>
          <a:p>
            <a:r>
              <a:rPr lang="uk-UA" altLang="de-DE" dirty="0" smtClean="0"/>
              <a:t>Різке підвищення заробітних плат</a:t>
            </a:r>
            <a:endParaRPr lang="de-DE" altLang="de-DE" dirty="0" smtClean="0"/>
          </a:p>
          <a:p>
            <a:pPr>
              <a:buFontTx/>
              <a:buNone/>
            </a:pPr>
            <a:endParaRPr lang="de-DE" altLang="de-DE" dirty="0" smtClean="0">
              <a:cs typeface="Times New Roman" pitchFamily="18" charset="0"/>
            </a:endParaRPr>
          </a:p>
          <a:p>
            <a:r>
              <a:rPr lang="uk-UA" altLang="de-DE" dirty="0" smtClean="0">
                <a:solidFill>
                  <a:srgbClr val="CC0000"/>
                </a:solidFill>
              </a:rPr>
              <a:t>Важливо</a:t>
            </a:r>
            <a:r>
              <a:rPr lang="de-DE" altLang="de-DE" dirty="0" smtClean="0">
                <a:solidFill>
                  <a:srgbClr val="CC0000"/>
                </a:solidFill>
              </a:rPr>
              <a:t>: </a:t>
            </a:r>
            <a:r>
              <a:rPr lang="uk-UA" altLang="de-DE" dirty="0" smtClean="0">
                <a:solidFill>
                  <a:srgbClr val="CC0000"/>
                </a:solidFill>
              </a:rPr>
              <a:t>Додаткові кредити не використані для прибуткових інвестицій, а для споживання</a:t>
            </a:r>
            <a:endParaRPr lang="de-DE" altLang="de-DE" dirty="0" smtClean="0">
              <a:solidFill>
                <a:srgbClr val="CC0000"/>
              </a:solidFill>
            </a:endParaRPr>
          </a:p>
          <a:p>
            <a:pPr>
              <a:buFontTx/>
              <a:buNone/>
            </a:pPr>
            <a:r>
              <a:rPr lang="de-DE" altLang="de-DE" dirty="0" smtClean="0">
                <a:solidFill>
                  <a:srgbClr val="CC0000"/>
                </a:solidFill>
                <a:cs typeface="Times New Roman" pitchFamily="18" charset="0"/>
              </a:rPr>
              <a:t>   → </a:t>
            </a:r>
            <a:r>
              <a:rPr lang="uk-UA" altLang="de-DE" dirty="0" smtClean="0">
                <a:solidFill>
                  <a:srgbClr val="CC0000"/>
                </a:solidFill>
              </a:rPr>
              <a:t>Високе боргове навантаження, приватне та державне</a:t>
            </a:r>
            <a:endParaRPr lang="de-DE" altLang="de-DE" dirty="0" smtClean="0">
              <a:solidFill>
                <a:srgbClr val="CC0000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430</TotalTime>
  <Words>1632</Words>
  <Application>Microsoft Office PowerPoint</Application>
  <PresentationFormat>Экран (4:3)</PresentationFormat>
  <Paragraphs>242</Paragraphs>
  <Slides>42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4" baseType="lpstr">
      <vt:lpstr>Standarddesign</vt:lpstr>
      <vt:lpstr>Image</vt:lpstr>
      <vt:lpstr>Слайд 1</vt:lpstr>
      <vt:lpstr>Огляд </vt:lpstr>
      <vt:lpstr>Що ставить під загрозу Євро?  </vt:lpstr>
      <vt:lpstr>Що ставить під загрозу Євро?  </vt:lpstr>
      <vt:lpstr>Що ставить під загрозу Євро?  </vt:lpstr>
      <vt:lpstr>Що ставить під загрозу Євро?  </vt:lpstr>
      <vt:lpstr>Нераціональне розміщення коштів</vt:lpstr>
      <vt:lpstr>Нераціональне розміщення коштів</vt:lpstr>
      <vt:lpstr>Нераціональне розміщення коштів</vt:lpstr>
      <vt:lpstr>Політика Європейського валютного союзу стосовно держав з високим рівнем заборгованості  </vt:lpstr>
      <vt:lpstr>Політика Європейського валютного союзу стосовно держав з високим рівнем заборгованості  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Грецька невдача</vt:lpstr>
      <vt:lpstr>Слайд 22</vt:lpstr>
      <vt:lpstr>Слайд 23</vt:lpstr>
      <vt:lpstr>Слайд 24</vt:lpstr>
      <vt:lpstr>Слайд 25</vt:lpstr>
      <vt:lpstr>Слайд 26</vt:lpstr>
      <vt:lpstr>Слайд 27</vt:lpstr>
      <vt:lpstr>Європейський центральний банк</vt:lpstr>
      <vt:lpstr>Слайд 29</vt:lpstr>
      <vt:lpstr>Європейський центральний банк</vt:lpstr>
      <vt:lpstr>Європейський центральний банк</vt:lpstr>
      <vt:lpstr>Як удосконалити Європейський валютний союз? </vt:lpstr>
      <vt:lpstr>Слайд 33</vt:lpstr>
      <vt:lpstr>Слайд 34</vt:lpstr>
      <vt:lpstr>Слайд 35</vt:lpstr>
      <vt:lpstr>Слайд 36</vt:lpstr>
      <vt:lpstr>How to improve the European Currency Union?   </vt:lpstr>
      <vt:lpstr>How to improve the European Currency Union? </vt:lpstr>
      <vt:lpstr>How to improve the European Currency Union? </vt:lpstr>
      <vt:lpstr>Слайд 40</vt:lpstr>
      <vt:lpstr>Слайд 41</vt:lpstr>
      <vt:lpstr>Слайд 42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Franke</dc:creator>
  <cp:lastModifiedBy>Polischuk</cp:lastModifiedBy>
  <cp:revision>535</cp:revision>
  <dcterms:created xsi:type="dcterms:W3CDTF">1601-01-01T00:00:00Z</dcterms:created>
  <dcterms:modified xsi:type="dcterms:W3CDTF">2016-05-18T06:59:02Z</dcterms:modified>
</cp:coreProperties>
</file>