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65" r:id="rId5"/>
    <p:sldId id="259" r:id="rId6"/>
    <p:sldId id="260" r:id="rId7"/>
    <p:sldId id="261" r:id="rId8"/>
    <p:sldId id="262" r:id="rId9"/>
    <p:sldId id="267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0.14428441236512149"/>
          <c:y val="0.20411414072513337"/>
          <c:w val="0.81528725575969652"/>
          <c:h val="0.5842136443100672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Іммігранти</c:v>
                </c:pt>
              </c:strCache>
            </c:strRef>
          </c:tx>
          <c:spPr>
            <a:ln w="47625">
              <a:solidFill>
                <a:schemeClr val="tx2"/>
              </a:solidFill>
            </a:ln>
          </c:spPr>
          <c:marker>
            <c:spPr>
              <a:solidFill>
                <a:srgbClr val="002060"/>
              </a:solidFill>
              <a:ln>
                <a:solidFill>
                  <a:schemeClr val="tx2"/>
                </a:solidFill>
              </a:ln>
            </c:spPr>
          </c:marker>
          <c:cat>
            <c:numRef>
              <c:f>Лист1!$A$2:$A$13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42473</c:v>
                </c:pt>
                <c:pt idx="1">
                  <c:v>39489</c:v>
                </c:pt>
                <c:pt idx="2">
                  <c:v>38567</c:v>
                </c:pt>
                <c:pt idx="3">
                  <c:v>39580</c:v>
                </c:pt>
                <c:pt idx="4">
                  <c:v>44227</c:v>
                </c:pt>
                <c:pt idx="5">
                  <c:v>46507</c:v>
                </c:pt>
                <c:pt idx="6">
                  <c:v>37281</c:v>
                </c:pt>
                <c:pt idx="7">
                  <c:v>32917</c:v>
                </c:pt>
                <c:pt idx="8">
                  <c:v>30810</c:v>
                </c:pt>
                <c:pt idx="9">
                  <c:v>31684</c:v>
                </c:pt>
                <c:pt idx="10">
                  <c:v>76361</c:v>
                </c:pt>
                <c:pt idx="11">
                  <c:v>54100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Емігранти</c:v>
                </c:pt>
              </c:strCache>
            </c:strRef>
          </c:tx>
          <c:spPr>
            <a:ln w="47625">
              <a:solidFill>
                <a:srgbClr val="FF0000"/>
              </a:solidFill>
            </a:ln>
          </c:spPr>
          <c:marker>
            <c:symbol val="triangle"/>
            <c:size val="9"/>
            <c:spPr>
              <a:solidFill>
                <a:srgbClr val="FF0000"/>
              </a:solidFill>
            </c:spPr>
          </c:marker>
          <c:cat>
            <c:numRef>
              <c:f>Лист1!$A$2:$A$13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76264</c:v>
                </c:pt>
                <c:pt idx="1">
                  <c:v>63699</c:v>
                </c:pt>
                <c:pt idx="2">
                  <c:v>46182</c:v>
                </c:pt>
                <c:pt idx="3">
                  <c:v>34997</c:v>
                </c:pt>
                <c:pt idx="4">
                  <c:v>29982</c:v>
                </c:pt>
                <c:pt idx="5">
                  <c:v>29669</c:v>
                </c:pt>
                <c:pt idx="6">
                  <c:v>22402</c:v>
                </c:pt>
                <c:pt idx="7">
                  <c:v>19470</c:v>
                </c:pt>
                <c:pt idx="8">
                  <c:v>14677</c:v>
                </c:pt>
                <c:pt idx="9">
                  <c:v>14588</c:v>
                </c:pt>
                <c:pt idx="10">
                  <c:v>14517</c:v>
                </c:pt>
                <c:pt idx="11">
                  <c:v>22187</c:v>
                </c:pt>
              </c:numCache>
            </c:numRef>
          </c:val>
        </c:ser>
        <c:marker val="1"/>
        <c:axId val="70723072"/>
        <c:axId val="70724992"/>
      </c:lineChart>
      <c:catAx>
        <c:axId val="707230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1560000"/>
          <a:lstStyle/>
          <a:p>
            <a:pPr>
              <a:defRPr lang="ru-RU" sz="1800"/>
            </a:pPr>
            <a:endParaRPr lang="uk-UA"/>
          </a:p>
        </c:txPr>
        <c:crossAx val="70724992"/>
        <c:crosses val="autoZero"/>
        <c:auto val="1"/>
        <c:lblAlgn val="ctr"/>
        <c:lblOffset val="100"/>
      </c:catAx>
      <c:valAx>
        <c:axId val="70724992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lang="ru-RU" sz="2000">
                    <a:solidFill>
                      <a:srgbClr val="002060"/>
                    </a:solidFill>
                    <a:latin typeface="Time New Roman"/>
                  </a:defRPr>
                </a:pPr>
                <a:r>
                  <a:rPr lang="ru-RU" sz="2000" dirty="0" smtClean="0">
                    <a:solidFill>
                      <a:srgbClr val="002060"/>
                    </a:solidFill>
                    <a:latin typeface="Time New Roman"/>
                  </a:rPr>
                  <a:t>ос</a:t>
                </a:r>
                <a:r>
                  <a:rPr lang="uk-UA" sz="2000" dirty="0" err="1">
                    <a:solidFill>
                      <a:srgbClr val="002060"/>
                    </a:solidFill>
                    <a:latin typeface="Time New Roman"/>
                  </a:rPr>
                  <a:t>іб</a:t>
                </a:r>
                <a:endParaRPr lang="ru-RU" sz="2000" dirty="0">
                  <a:solidFill>
                    <a:srgbClr val="002060"/>
                  </a:solidFill>
                  <a:latin typeface="Time New Roman"/>
                </a:endParaRPr>
              </a:p>
            </c:rich>
          </c:tx>
          <c:layout>
            <c:manualLayout>
              <c:xMode val="edge"/>
              <c:yMode val="edge"/>
              <c:x val="5.5039260717410374E-2"/>
              <c:y val="6.7222911815237457E-2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ru-RU" sz="2000"/>
            </a:pPr>
            <a:endParaRPr lang="uk-UA"/>
          </a:p>
        </c:txPr>
        <c:crossAx val="70723072"/>
        <c:crosses val="autoZero"/>
        <c:crossBetween val="between"/>
        <c:majorUnit val="20000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51528149606299212"/>
          <c:y val="0.13088836919737823"/>
          <c:w val="0.29783573928258988"/>
          <c:h val="0.14351518560180024"/>
        </c:manualLayout>
      </c:layout>
      <c:txPr>
        <a:bodyPr/>
        <a:lstStyle/>
        <a:p>
          <a:pPr>
            <a:defRPr lang="ru-RU" sz="2000" b="1">
              <a:solidFill>
                <a:srgbClr val="002060"/>
              </a:solidFill>
              <a:latin typeface="Time New Roman"/>
            </a:defRPr>
          </a:pPr>
          <a:endParaRPr lang="uk-UA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6BD9DB-1A0C-4CEB-A599-BA654C337581}" type="doc">
      <dgm:prSet loTypeId="urn:microsoft.com/office/officeart/2005/8/layout/hierarchy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74E96168-FE5A-47E7-AC33-783B2301415F}">
      <dgm:prSet phldrT="[Текст]" custT="1"/>
      <dgm:spPr/>
      <dgm:t>
        <a:bodyPr/>
        <a:lstStyle/>
        <a:p>
          <a:r>
            <a:rPr lang="uk-UA" sz="2400" b="1" i="0" dirty="0" smtClean="0">
              <a:latin typeface="+mn-lt"/>
              <a:cs typeface="Times New Roman" panose="02020603050405020304" pitchFamily="18" charset="0"/>
            </a:rPr>
            <a:t>базовий</a:t>
          </a:r>
          <a:endParaRPr lang="ru-RU" sz="2400" b="1" i="0" dirty="0">
            <a:latin typeface="+mn-lt"/>
            <a:cs typeface="Times New Roman" panose="02020603050405020304" pitchFamily="18" charset="0"/>
          </a:endParaRPr>
        </a:p>
      </dgm:t>
    </dgm:pt>
    <dgm:pt modelId="{19A70639-C4E3-46A4-A92E-650C8CDBE672}" type="parTrans" cxnId="{24F545CC-6D5F-425C-B44A-C5F62EC7839B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1CA97182-5FC1-4B15-9AA8-34EE7078FC28}" type="sibTrans" cxnId="{24F545CC-6D5F-425C-B44A-C5F62EC7839B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B27B0B58-CC13-452F-958B-491CF516C572}">
      <dgm:prSet custT="1"/>
      <dgm:spPr/>
      <dgm:t>
        <a:bodyPr/>
        <a:lstStyle/>
        <a:p>
          <a:r>
            <a:rPr lang="uk-UA" sz="1400" dirty="0" smtClean="0">
              <a:latin typeface="+mn-lt"/>
              <a:cs typeface="Times New Roman" panose="02020603050405020304" pitchFamily="18" charset="0"/>
            </a:rPr>
            <a:t>інші показники залишаться майже незмінними, спостерігатиметься тенденція їх незначного збільшення;</a:t>
          </a:r>
          <a:endParaRPr lang="ru-RU" sz="1400" dirty="0">
            <a:latin typeface="+mn-lt"/>
            <a:cs typeface="Times New Roman" panose="02020603050405020304" pitchFamily="18" charset="0"/>
          </a:endParaRPr>
        </a:p>
      </dgm:t>
    </dgm:pt>
    <dgm:pt modelId="{32F69037-7208-4C75-A399-D138E7A48447}" type="parTrans" cxnId="{FA678112-30EC-4E5B-8FCF-AD22ACE1A83D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18AE8FA7-AB6F-4001-A15C-47634502C3B6}" type="sibTrans" cxnId="{FA678112-30EC-4E5B-8FCF-AD22ACE1A83D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53D72F2F-DFA1-49AF-9DF3-C48A06181DB0}">
      <dgm:prSet custT="1"/>
      <dgm:spPr/>
      <dgm:t>
        <a:bodyPr/>
        <a:lstStyle/>
        <a:p>
          <a:r>
            <a:rPr lang="uk-UA" sz="2400" b="1" i="0" dirty="0" smtClean="0">
              <a:latin typeface="+mn-lt"/>
              <a:cs typeface="Times New Roman" panose="02020603050405020304" pitchFamily="18" charset="0"/>
            </a:rPr>
            <a:t>оптимістичний</a:t>
          </a:r>
          <a:endParaRPr lang="ru-RU" sz="2400" b="1" i="0" dirty="0">
            <a:latin typeface="+mn-lt"/>
            <a:cs typeface="Times New Roman" panose="02020603050405020304" pitchFamily="18" charset="0"/>
          </a:endParaRPr>
        </a:p>
      </dgm:t>
    </dgm:pt>
    <dgm:pt modelId="{791AE19C-9213-413A-8FCC-7CCA32A50E4B}" type="parTrans" cxnId="{607AD59D-A913-4388-8043-03EAE22116B8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3AC96DE0-5DE2-407C-9383-4004A637CB2D}" type="sibTrans" cxnId="{607AD59D-A913-4388-8043-03EAE22116B8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5F66F23B-0A7C-457E-9D58-0E2C6CC2A663}">
      <dgm:prSet custT="1"/>
      <dgm:spPr/>
      <dgm:t>
        <a:bodyPr/>
        <a:lstStyle/>
        <a:p>
          <a:r>
            <a:rPr lang="uk-UA" sz="1400" dirty="0" err="1" smtClean="0">
              <a:latin typeface="+mn-lt"/>
              <a:cs typeface="Times New Roman" panose="02020603050405020304" pitchFamily="18" charset="0"/>
            </a:rPr>
            <a:t>ІСЦ</a:t>
          </a:r>
          <a:r>
            <a:rPr lang="uk-UA" sz="1400" dirty="0" smtClean="0">
              <a:latin typeface="+mn-lt"/>
              <a:cs typeface="Times New Roman" panose="02020603050405020304" pitchFamily="18" charset="0"/>
            </a:rPr>
            <a:t> (115% в 2014 році, 110,5% в 2015 році);</a:t>
          </a:r>
          <a:endParaRPr lang="ru-RU" sz="1400" dirty="0">
            <a:latin typeface="+mn-lt"/>
            <a:cs typeface="Times New Roman" panose="02020603050405020304" pitchFamily="18" charset="0"/>
          </a:endParaRPr>
        </a:p>
      </dgm:t>
    </dgm:pt>
    <dgm:pt modelId="{A73AA2D4-2E3E-418D-8D72-2C38D29E4695}" type="parTrans" cxnId="{A3A9E2A0-E371-4040-A177-BED297EC118C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79314CF2-6D54-4B96-A5E6-8D289B8C1187}" type="sibTrans" cxnId="{A3A9E2A0-E371-4040-A177-BED297EC118C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C480AAEE-B6F0-4105-9E31-01057C2D62B7}">
      <dgm:prSet custT="1"/>
      <dgm:spPr/>
      <dgm:t>
        <a:bodyPr/>
        <a:lstStyle/>
        <a:p>
          <a:r>
            <a:rPr lang="uk-UA" sz="1400" dirty="0" smtClean="0">
              <a:latin typeface="+mn-lt"/>
              <a:cs typeface="Times New Roman" panose="02020603050405020304" pitchFamily="18" charset="0"/>
            </a:rPr>
            <a:t>рівень бідності скоротиться на 3% для  прогнозування допомоги малозабезпеченим сім'ям;</a:t>
          </a:r>
          <a:endParaRPr lang="ru-RU" sz="1400" dirty="0">
            <a:latin typeface="+mn-lt"/>
            <a:cs typeface="Times New Roman" panose="02020603050405020304" pitchFamily="18" charset="0"/>
          </a:endParaRPr>
        </a:p>
      </dgm:t>
    </dgm:pt>
    <dgm:pt modelId="{610CD306-92CC-448C-99CF-0F77B8E26AA9}" type="parTrans" cxnId="{0764A36C-EF5A-4515-9ACE-896E03B75808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8CB96278-EA73-4793-A7BD-B2634A965546}" type="sibTrans" cxnId="{0764A36C-EF5A-4515-9ACE-896E03B75808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C67ECD8C-6E92-4E71-88E3-34EA13267B4D}">
      <dgm:prSet custT="1"/>
      <dgm:spPr/>
      <dgm:t>
        <a:bodyPr/>
        <a:lstStyle/>
        <a:p>
          <a:r>
            <a:rPr lang="uk-UA" sz="1400" dirty="0" smtClean="0">
              <a:latin typeface="+mn-lt"/>
              <a:cs typeface="Times New Roman" panose="02020603050405020304" pitchFamily="18" charset="0"/>
            </a:rPr>
            <a:t>чисельність народжених дітей зросте на 5% для прогнозування допомоги сім</a:t>
          </a:r>
          <a:r>
            <a:rPr lang="ru-RU" sz="1400" dirty="0" smtClean="0">
              <a:latin typeface="+mn-lt"/>
              <a:cs typeface="Times New Roman" panose="02020603050405020304" pitchFamily="18" charset="0"/>
            </a:rPr>
            <a:t>’</a:t>
          </a:r>
          <a:r>
            <a:rPr lang="uk-UA" sz="1400" dirty="0" smtClean="0">
              <a:latin typeface="+mn-lt"/>
              <a:cs typeface="Times New Roman" panose="02020603050405020304" pitchFamily="18" charset="0"/>
            </a:rPr>
            <a:t>ям з дітьми;</a:t>
          </a:r>
          <a:endParaRPr lang="ru-RU" sz="1400" dirty="0">
            <a:latin typeface="+mn-lt"/>
            <a:cs typeface="Times New Roman" panose="02020603050405020304" pitchFamily="18" charset="0"/>
          </a:endParaRPr>
        </a:p>
      </dgm:t>
    </dgm:pt>
    <dgm:pt modelId="{7259A3CD-95D5-43C9-9512-E0EAB79DC860}" type="parTrans" cxnId="{86A9770F-F4C7-4CAD-9C3A-E65794AAB0FF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58271D7E-4CDE-45B2-ADAB-655202F3DF67}" type="sibTrans" cxnId="{86A9770F-F4C7-4CAD-9C3A-E65794AAB0FF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472A295D-6854-4D23-B7D5-758580010B63}">
      <dgm:prSet custT="1"/>
      <dgm:spPr/>
      <dgm:t>
        <a:bodyPr/>
        <a:lstStyle/>
        <a:p>
          <a:r>
            <a:rPr lang="uk-UA" sz="2400" b="1" i="0" dirty="0" smtClean="0">
              <a:latin typeface="+mn-lt"/>
              <a:cs typeface="Times New Roman" panose="02020603050405020304" pitchFamily="18" charset="0"/>
            </a:rPr>
            <a:t>песимістичний </a:t>
          </a:r>
          <a:endParaRPr lang="ru-RU" sz="2400" b="1" i="0" dirty="0">
            <a:latin typeface="+mn-lt"/>
            <a:cs typeface="Times New Roman" panose="02020603050405020304" pitchFamily="18" charset="0"/>
          </a:endParaRPr>
        </a:p>
      </dgm:t>
    </dgm:pt>
    <dgm:pt modelId="{C335D874-851F-4487-A4A2-987F057A50AA}" type="parTrans" cxnId="{515079C2-9156-4702-ABB8-1FAE5D65330B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594ADE1D-571A-4971-9BBC-2DF71A07357B}" type="sibTrans" cxnId="{515079C2-9156-4702-ABB8-1FAE5D65330B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3B787686-4AA3-4DB7-BBB0-CCD5527A7C76}">
      <dgm:prSet custT="1"/>
      <dgm:spPr/>
      <dgm:t>
        <a:bodyPr/>
        <a:lstStyle/>
        <a:p>
          <a:r>
            <a:rPr lang="uk-UA" sz="1400" dirty="0" smtClean="0">
              <a:latin typeface="+mn-lt"/>
              <a:cs typeface="Times New Roman" panose="02020603050405020304" pitchFamily="18" charset="0"/>
            </a:rPr>
            <a:t>рівень бідності збільшиться на 4% для  прогнозування допомоги малозабезпеченим сім'ям; </a:t>
          </a:r>
          <a:endParaRPr lang="ru-RU" sz="1400" dirty="0">
            <a:latin typeface="+mn-lt"/>
            <a:cs typeface="Times New Roman" panose="02020603050405020304" pitchFamily="18" charset="0"/>
          </a:endParaRPr>
        </a:p>
      </dgm:t>
    </dgm:pt>
    <dgm:pt modelId="{4ECE6B0A-98F9-4CEC-8E2E-EDCAAFECB62D}" type="parTrans" cxnId="{AB12E89C-1C8F-47FF-9F60-1AF615A21DE4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FB02D2EE-1A92-4F38-BE18-9ADCC668A491}" type="sibTrans" cxnId="{AB12E89C-1C8F-47FF-9F60-1AF615A21DE4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57CB5031-4D0E-47D3-ACEA-72FF416DF9C7}">
      <dgm:prSet custT="1"/>
      <dgm:spPr/>
      <dgm:t>
        <a:bodyPr/>
        <a:lstStyle/>
        <a:p>
          <a:r>
            <a:rPr lang="uk-UA" sz="1400" dirty="0" smtClean="0">
              <a:latin typeface="+mn-lt"/>
              <a:cs typeface="Times New Roman" panose="02020603050405020304" pitchFamily="18" charset="0"/>
            </a:rPr>
            <a:t>чисельність народжених дітей зменшиться на 5% для прогнозування допомоги сім</a:t>
          </a:r>
          <a:r>
            <a:rPr lang="ru-RU" sz="1400" dirty="0" smtClean="0">
              <a:latin typeface="+mn-lt"/>
              <a:cs typeface="Times New Roman" panose="02020603050405020304" pitchFamily="18" charset="0"/>
            </a:rPr>
            <a:t>’</a:t>
          </a:r>
          <a:r>
            <a:rPr lang="uk-UA" sz="1400" dirty="0" smtClean="0">
              <a:latin typeface="+mn-lt"/>
              <a:cs typeface="Times New Roman" panose="02020603050405020304" pitchFamily="18" charset="0"/>
            </a:rPr>
            <a:t>ям з дітьми.</a:t>
          </a:r>
          <a:endParaRPr lang="ru-RU" sz="1400" dirty="0">
            <a:latin typeface="+mn-lt"/>
            <a:cs typeface="Times New Roman" panose="02020603050405020304" pitchFamily="18" charset="0"/>
          </a:endParaRPr>
        </a:p>
      </dgm:t>
    </dgm:pt>
    <dgm:pt modelId="{31B6DAB4-DC16-4B23-962E-68A53DE088E4}" type="parTrans" cxnId="{019FFD49-A5DF-4D74-B456-5C1CAB1ACED6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8D3F21A5-83FB-4B32-BC71-D4AC38116C83}" type="sibTrans" cxnId="{019FFD49-A5DF-4D74-B456-5C1CAB1ACED6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16810D50-C613-4A55-8529-2D11E563C0A4}">
      <dgm:prSet custT="1"/>
      <dgm:spPr/>
      <dgm:t>
        <a:bodyPr/>
        <a:lstStyle/>
        <a:p>
          <a:r>
            <a:rPr lang="uk-UA" sz="1400" dirty="0" smtClean="0">
              <a:latin typeface="+mn-lt"/>
              <a:cs typeface="Times New Roman" panose="02020603050405020304" pitchFamily="18" charset="0"/>
            </a:rPr>
            <a:t>ІСЦ (115% в 2014 році, 110,5% в 2015 році);</a:t>
          </a:r>
          <a:endParaRPr lang="ru-RU" sz="1400" dirty="0">
            <a:latin typeface="+mn-lt"/>
            <a:cs typeface="Times New Roman" panose="02020603050405020304" pitchFamily="18" charset="0"/>
          </a:endParaRPr>
        </a:p>
      </dgm:t>
    </dgm:pt>
    <dgm:pt modelId="{51B8AD4E-63C0-4E13-BECB-492235AA005D}" type="sibTrans" cxnId="{76136580-C413-4B73-B587-6F82157FC40A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13F71474-15BF-4FF3-9051-D6903808A1DD}" type="parTrans" cxnId="{76136580-C413-4B73-B587-6F82157FC40A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EAD392DF-DCAB-467A-9186-E716E26CE02F}">
      <dgm:prSet custT="1"/>
      <dgm:spPr/>
      <dgm:t>
        <a:bodyPr/>
        <a:lstStyle/>
        <a:p>
          <a:r>
            <a:rPr lang="uk-UA" sz="1400" dirty="0" err="1" smtClean="0">
              <a:latin typeface="+mn-lt"/>
              <a:cs typeface="Times New Roman" panose="02020603050405020304" pitchFamily="18" charset="0"/>
            </a:rPr>
            <a:t>ІСЦ</a:t>
          </a:r>
          <a:r>
            <a:rPr lang="uk-UA" sz="1400" dirty="0" smtClean="0">
              <a:latin typeface="+mn-lt"/>
              <a:cs typeface="Times New Roman" panose="02020603050405020304" pitchFamily="18" charset="0"/>
            </a:rPr>
            <a:t> (115% в 2014 році, 110,5% в 2015 році)</a:t>
          </a:r>
          <a:endParaRPr lang="ru-RU" sz="1400" dirty="0">
            <a:latin typeface="+mn-lt"/>
            <a:cs typeface="Times New Roman" panose="02020603050405020304" pitchFamily="18" charset="0"/>
          </a:endParaRPr>
        </a:p>
      </dgm:t>
    </dgm:pt>
    <dgm:pt modelId="{E39A47AA-C53F-4107-BBB6-7D637125B87E}" type="sibTrans" cxnId="{C7AF249C-CE31-4944-B080-D6692A1741C5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C1912ED9-CCA6-4ACA-988B-95BC057817F2}" type="parTrans" cxnId="{C7AF249C-CE31-4944-B080-D6692A1741C5}">
      <dgm:prSet/>
      <dgm:spPr/>
      <dgm:t>
        <a:bodyPr/>
        <a:lstStyle/>
        <a:p>
          <a:endParaRPr lang="ru-RU" sz="1600">
            <a:latin typeface="+mn-lt"/>
          </a:endParaRPr>
        </a:p>
      </dgm:t>
    </dgm:pt>
    <dgm:pt modelId="{87C67F27-6606-4AA8-8D1A-D7FB5A14B23C}" type="pres">
      <dgm:prSet presAssocID="{966BD9DB-1A0C-4CEB-A599-BA654C33758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6B1E21E-6E85-4C57-BF58-FA8666027E5B}" type="pres">
      <dgm:prSet presAssocID="{74E96168-FE5A-47E7-AC33-783B2301415F}" presName="root" presStyleCnt="0"/>
      <dgm:spPr/>
      <dgm:t>
        <a:bodyPr/>
        <a:lstStyle/>
        <a:p>
          <a:endParaRPr lang="ru-RU"/>
        </a:p>
      </dgm:t>
    </dgm:pt>
    <dgm:pt modelId="{9A4A6C8F-DE34-4D58-A934-EBD98A3BF0A8}" type="pres">
      <dgm:prSet presAssocID="{74E96168-FE5A-47E7-AC33-783B2301415F}" presName="rootComposite" presStyleCnt="0"/>
      <dgm:spPr/>
      <dgm:t>
        <a:bodyPr/>
        <a:lstStyle/>
        <a:p>
          <a:endParaRPr lang="ru-RU"/>
        </a:p>
      </dgm:t>
    </dgm:pt>
    <dgm:pt modelId="{C464E14D-088C-40B0-BD19-BA618696DAF5}" type="pres">
      <dgm:prSet presAssocID="{74E96168-FE5A-47E7-AC33-783B2301415F}" presName="rootText" presStyleLbl="node1" presStyleIdx="0" presStyleCnt="3" custScaleX="96537" custScaleY="30266"/>
      <dgm:spPr/>
      <dgm:t>
        <a:bodyPr/>
        <a:lstStyle/>
        <a:p>
          <a:endParaRPr lang="ru-RU"/>
        </a:p>
      </dgm:t>
    </dgm:pt>
    <dgm:pt modelId="{DD15BA15-64C7-4598-ABBC-CDFF00C89205}" type="pres">
      <dgm:prSet presAssocID="{74E96168-FE5A-47E7-AC33-783B2301415F}" presName="rootConnector" presStyleLbl="node1" presStyleIdx="0" presStyleCnt="3"/>
      <dgm:spPr/>
      <dgm:t>
        <a:bodyPr/>
        <a:lstStyle/>
        <a:p>
          <a:endParaRPr lang="ru-RU"/>
        </a:p>
      </dgm:t>
    </dgm:pt>
    <dgm:pt modelId="{DBC7B3D2-ECD1-4741-BFB4-443038D6E78C}" type="pres">
      <dgm:prSet presAssocID="{74E96168-FE5A-47E7-AC33-783B2301415F}" presName="childShape" presStyleCnt="0"/>
      <dgm:spPr/>
      <dgm:t>
        <a:bodyPr/>
        <a:lstStyle/>
        <a:p>
          <a:endParaRPr lang="ru-RU"/>
        </a:p>
      </dgm:t>
    </dgm:pt>
    <dgm:pt modelId="{901FCCEA-7F02-4946-8DE8-D189CAFDCC97}" type="pres">
      <dgm:prSet presAssocID="{13F71474-15BF-4FF3-9051-D6903808A1DD}" presName="Name13" presStyleLbl="parChTrans1D2" presStyleIdx="0" presStyleCnt="8"/>
      <dgm:spPr/>
      <dgm:t>
        <a:bodyPr/>
        <a:lstStyle/>
        <a:p>
          <a:endParaRPr lang="ru-RU"/>
        </a:p>
      </dgm:t>
    </dgm:pt>
    <dgm:pt modelId="{81AB85E2-82E8-4CC6-BDB0-13B09B9D49DC}" type="pres">
      <dgm:prSet presAssocID="{16810D50-C613-4A55-8529-2D11E563C0A4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E7793-F2AB-46D6-A112-27923C726B69}" type="pres">
      <dgm:prSet presAssocID="{32F69037-7208-4C75-A399-D138E7A48447}" presName="Name13" presStyleLbl="parChTrans1D2" presStyleIdx="1" presStyleCnt="8"/>
      <dgm:spPr/>
      <dgm:t>
        <a:bodyPr/>
        <a:lstStyle/>
        <a:p>
          <a:endParaRPr lang="ru-RU"/>
        </a:p>
      </dgm:t>
    </dgm:pt>
    <dgm:pt modelId="{250EB491-4FE5-4A97-813B-2C9151E75921}" type="pres">
      <dgm:prSet presAssocID="{B27B0B58-CC13-452F-958B-491CF516C572}" presName="childText" presStyleLbl="bgAcc1" presStyleIdx="1" presStyleCnt="8" custScaleX="100331" custScaleY="1272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A41874-2056-49AA-9D89-2D9E1A2BC3CE}" type="pres">
      <dgm:prSet presAssocID="{53D72F2F-DFA1-49AF-9DF3-C48A06181DB0}" presName="root" presStyleCnt="0"/>
      <dgm:spPr/>
      <dgm:t>
        <a:bodyPr/>
        <a:lstStyle/>
        <a:p>
          <a:endParaRPr lang="ru-RU"/>
        </a:p>
      </dgm:t>
    </dgm:pt>
    <dgm:pt modelId="{BCE3525B-A716-42F1-9E9D-582F59C87A64}" type="pres">
      <dgm:prSet presAssocID="{53D72F2F-DFA1-49AF-9DF3-C48A06181DB0}" presName="rootComposite" presStyleCnt="0"/>
      <dgm:spPr/>
      <dgm:t>
        <a:bodyPr/>
        <a:lstStyle/>
        <a:p>
          <a:endParaRPr lang="ru-RU"/>
        </a:p>
      </dgm:t>
    </dgm:pt>
    <dgm:pt modelId="{5FC8F44F-C4B2-40D7-92C8-8C96CEF16473}" type="pres">
      <dgm:prSet presAssocID="{53D72F2F-DFA1-49AF-9DF3-C48A06181DB0}" presName="rootText" presStyleLbl="node1" presStyleIdx="1" presStyleCnt="3" custScaleX="117352" custScaleY="31145"/>
      <dgm:spPr/>
      <dgm:t>
        <a:bodyPr/>
        <a:lstStyle/>
        <a:p>
          <a:endParaRPr lang="ru-RU"/>
        </a:p>
      </dgm:t>
    </dgm:pt>
    <dgm:pt modelId="{E37FA00B-0985-49A8-A257-2A24C7EC4CA4}" type="pres">
      <dgm:prSet presAssocID="{53D72F2F-DFA1-49AF-9DF3-C48A06181DB0}" presName="rootConnector" presStyleLbl="node1" presStyleIdx="1" presStyleCnt="3"/>
      <dgm:spPr/>
      <dgm:t>
        <a:bodyPr/>
        <a:lstStyle/>
        <a:p>
          <a:endParaRPr lang="ru-RU"/>
        </a:p>
      </dgm:t>
    </dgm:pt>
    <dgm:pt modelId="{273B2F16-A658-4F58-9C73-98E93FF3934B}" type="pres">
      <dgm:prSet presAssocID="{53D72F2F-DFA1-49AF-9DF3-C48A06181DB0}" presName="childShape" presStyleCnt="0"/>
      <dgm:spPr/>
      <dgm:t>
        <a:bodyPr/>
        <a:lstStyle/>
        <a:p>
          <a:endParaRPr lang="ru-RU"/>
        </a:p>
      </dgm:t>
    </dgm:pt>
    <dgm:pt modelId="{D890822E-585E-42FC-8DBB-CE58CF6A924D}" type="pres">
      <dgm:prSet presAssocID="{A73AA2D4-2E3E-418D-8D72-2C38D29E4695}" presName="Name13" presStyleLbl="parChTrans1D2" presStyleIdx="2" presStyleCnt="8"/>
      <dgm:spPr/>
      <dgm:t>
        <a:bodyPr/>
        <a:lstStyle/>
        <a:p>
          <a:endParaRPr lang="ru-RU"/>
        </a:p>
      </dgm:t>
    </dgm:pt>
    <dgm:pt modelId="{D49F61FB-AB6D-4FC7-A721-1B7B425259E6}" type="pres">
      <dgm:prSet presAssocID="{5F66F23B-0A7C-457E-9D58-0E2C6CC2A663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43B0FE-8B73-4517-9BA3-98BFAD0E327E}" type="pres">
      <dgm:prSet presAssocID="{610CD306-92CC-448C-99CF-0F77B8E26AA9}" presName="Name13" presStyleLbl="parChTrans1D2" presStyleIdx="3" presStyleCnt="8"/>
      <dgm:spPr/>
      <dgm:t>
        <a:bodyPr/>
        <a:lstStyle/>
        <a:p>
          <a:endParaRPr lang="ru-RU"/>
        </a:p>
      </dgm:t>
    </dgm:pt>
    <dgm:pt modelId="{850F9BD5-2DE3-4834-B15C-7E49016C2063}" type="pres">
      <dgm:prSet presAssocID="{C480AAEE-B6F0-4105-9E31-01057C2D62B7}" presName="childText" presStyleLbl="bgAcc1" presStyleIdx="3" presStyleCnt="8" custScaleX="97717" custScaleY="1071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D1E9F-81CF-42C1-BF10-90BF37558D38}" type="pres">
      <dgm:prSet presAssocID="{7259A3CD-95D5-43C9-9512-E0EAB79DC860}" presName="Name13" presStyleLbl="parChTrans1D2" presStyleIdx="4" presStyleCnt="8"/>
      <dgm:spPr/>
      <dgm:t>
        <a:bodyPr/>
        <a:lstStyle/>
        <a:p>
          <a:endParaRPr lang="ru-RU"/>
        </a:p>
      </dgm:t>
    </dgm:pt>
    <dgm:pt modelId="{B9B4ABBB-739F-483E-A8D8-69FB2F641E75}" type="pres">
      <dgm:prSet presAssocID="{C67ECD8C-6E92-4E71-88E3-34EA13267B4D}" presName="childText" presStyleLbl="bgAcc1" presStyleIdx="4" presStyleCnt="8" custScaleX="98900" custScaleY="1109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8F913-D171-4083-BC2A-12044FE0B59A}" type="pres">
      <dgm:prSet presAssocID="{472A295D-6854-4D23-B7D5-758580010B63}" presName="root" presStyleCnt="0"/>
      <dgm:spPr/>
      <dgm:t>
        <a:bodyPr/>
        <a:lstStyle/>
        <a:p>
          <a:endParaRPr lang="ru-RU"/>
        </a:p>
      </dgm:t>
    </dgm:pt>
    <dgm:pt modelId="{8B5EA627-6D40-470B-AC6A-4E86C6F0F763}" type="pres">
      <dgm:prSet presAssocID="{472A295D-6854-4D23-B7D5-758580010B63}" presName="rootComposite" presStyleCnt="0"/>
      <dgm:spPr/>
      <dgm:t>
        <a:bodyPr/>
        <a:lstStyle/>
        <a:p>
          <a:endParaRPr lang="ru-RU"/>
        </a:p>
      </dgm:t>
    </dgm:pt>
    <dgm:pt modelId="{E48194C8-4B38-4854-ADDE-D7D46B07A594}" type="pres">
      <dgm:prSet presAssocID="{472A295D-6854-4D23-B7D5-758580010B63}" presName="rootText" presStyleLbl="node1" presStyleIdx="2" presStyleCnt="3" custScaleX="113118" custScaleY="33949"/>
      <dgm:spPr/>
      <dgm:t>
        <a:bodyPr/>
        <a:lstStyle/>
        <a:p>
          <a:endParaRPr lang="ru-RU"/>
        </a:p>
      </dgm:t>
    </dgm:pt>
    <dgm:pt modelId="{77368D27-E730-40B6-AA7B-A1AEF1E91223}" type="pres">
      <dgm:prSet presAssocID="{472A295D-6854-4D23-B7D5-758580010B63}" presName="rootConnector" presStyleLbl="node1" presStyleIdx="2" presStyleCnt="3"/>
      <dgm:spPr/>
      <dgm:t>
        <a:bodyPr/>
        <a:lstStyle/>
        <a:p>
          <a:endParaRPr lang="ru-RU"/>
        </a:p>
      </dgm:t>
    </dgm:pt>
    <dgm:pt modelId="{064CA021-8DBE-476F-8DE6-9099AEFDDD78}" type="pres">
      <dgm:prSet presAssocID="{472A295D-6854-4D23-B7D5-758580010B63}" presName="childShape" presStyleCnt="0"/>
      <dgm:spPr/>
      <dgm:t>
        <a:bodyPr/>
        <a:lstStyle/>
        <a:p>
          <a:endParaRPr lang="ru-RU"/>
        </a:p>
      </dgm:t>
    </dgm:pt>
    <dgm:pt modelId="{BF5F4184-E30C-4BE4-B2D1-28863FC2AC99}" type="pres">
      <dgm:prSet presAssocID="{C1912ED9-CCA6-4ACA-988B-95BC057817F2}" presName="Name13" presStyleLbl="parChTrans1D2" presStyleIdx="5" presStyleCnt="8"/>
      <dgm:spPr/>
      <dgm:t>
        <a:bodyPr/>
        <a:lstStyle/>
        <a:p>
          <a:endParaRPr lang="ru-RU"/>
        </a:p>
      </dgm:t>
    </dgm:pt>
    <dgm:pt modelId="{9A5EA452-0093-4729-AB32-1FDD81F0F63C}" type="pres">
      <dgm:prSet presAssocID="{EAD392DF-DCAB-467A-9186-E716E26CE02F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1A788B-D85E-459D-9F8D-6F8CE21F9372}" type="pres">
      <dgm:prSet presAssocID="{4ECE6B0A-98F9-4CEC-8E2E-EDCAAFECB62D}" presName="Name13" presStyleLbl="parChTrans1D2" presStyleIdx="6" presStyleCnt="8"/>
      <dgm:spPr/>
      <dgm:t>
        <a:bodyPr/>
        <a:lstStyle/>
        <a:p>
          <a:endParaRPr lang="ru-RU"/>
        </a:p>
      </dgm:t>
    </dgm:pt>
    <dgm:pt modelId="{9293C1B2-5F30-4D2D-B511-0AFB62233299}" type="pres">
      <dgm:prSet presAssocID="{3B787686-4AA3-4DB7-BBB0-CCD5527A7C76}" presName="childText" presStyleLbl="bgAcc1" presStyleIdx="6" presStyleCnt="8" custScaleX="97566" custScaleY="1200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6A492-39E2-4D2C-9FC4-BA7D31B2F851}" type="pres">
      <dgm:prSet presAssocID="{31B6DAB4-DC16-4B23-962E-68A53DE088E4}" presName="Name13" presStyleLbl="parChTrans1D2" presStyleIdx="7" presStyleCnt="8"/>
      <dgm:spPr/>
      <dgm:t>
        <a:bodyPr/>
        <a:lstStyle/>
        <a:p>
          <a:endParaRPr lang="ru-RU"/>
        </a:p>
      </dgm:t>
    </dgm:pt>
    <dgm:pt modelId="{DF4E485F-6B4F-419E-805E-2E3BEF58C7CA}" type="pres">
      <dgm:prSet presAssocID="{57CB5031-4D0E-47D3-ACEA-72FF416DF9C7}" presName="childText" presStyleLbl="bgAcc1" presStyleIdx="7" presStyleCnt="8" custScaleX="98000" custScaleY="1156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6A078B-FD46-443E-AD11-37AACA1683A4}" type="presOf" srcId="{7259A3CD-95D5-43C9-9512-E0EAB79DC860}" destId="{A5AD1E9F-81CF-42C1-BF10-90BF37558D38}" srcOrd="0" destOrd="0" presId="urn:microsoft.com/office/officeart/2005/8/layout/hierarchy3"/>
    <dgm:cxn modelId="{C7AF249C-CE31-4944-B080-D6692A1741C5}" srcId="{472A295D-6854-4D23-B7D5-758580010B63}" destId="{EAD392DF-DCAB-467A-9186-E716E26CE02F}" srcOrd="0" destOrd="0" parTransId="{C1912ED9-CCA6-4ACA-988B-95BC057817F2}" sibTransId="{E39A47AA-C53F-4107-BBB6-7D637125B87E}"/>
    <dgm:cxn modelId="{5AA91DDC-08F3-412F-8F7B-1B17FFC78282}" type="presOf" srcId="{472A295D-6854-4D23-B7D5-758580010B63}" destId="{E48194C8-4B38-4854-ADDE-D7D46B07A594}" srcOrd="0" destOrd="0" presId="urn:microsoft.com/office/officeart/2005/8/layout/hierarchy3"/>
    <dgm:cxn modelId="{527FFFE9-5C78-47C8-94BB-4C7F764A41C3}" type="presOf" srcId="{C67ECD8C-6E92-4E71-88E3-34EA13267B4D}" destId="{B9B4ABBB-739F-483E-A8D8-69FB2F641E75}" srcOrd="0" destOrd="0" presId="urn:microsoft.com/office/officeart/2005/8/layout/hierarchy3"/>
    <dgm:cxn modelId="{019FFD49-A5DF-4D74-B456-5C1CAB1ACED6}" srcId="{472A295D-6854-4D23-B7D5-758580010B63}" destId="{57CB5031-4D0E-47D3-ACEA-72FF416DF9C7}" srcOrd="2" destOrd="0" parTransId="{31B6DAB4-DC16-4B23-962E-68A53DE088E4}" sibTransId="{8D3F21A5-83FB-4B32-BC71-D4AC38116C83}"/>
    <dgm:cxn modelId="{132D63F5-0D83-4F60-94F9-CCE3255BF7DB}" type="presOf" srcId="{3B787686-4AA3-4DB7-BBB0-CCD5527A7C76}" destId="{9293C1B2-5F30-4D2D-B511-0AFB62233299}" srcOrd="0" destOrd="0" presId="urn:microsoft.com/office/officeart/2005/8/layout/hierarchy3"/>
    <dgm:cxn modelId="{F779A02E-E6E4-4165-A4F1-808405305F0A}" type="presOf" srcId="{C1912ED9-CCA6-4ACA-988B-95BC057817F2}" destId="{BF5F4184-E30C-4BE4-B2D1-28863FC2AC99}" srcOrd="0" destOrd="0" presId="urn:microsoft.com/office/officeart/2005/8/layout/hierarchy3"/>
    <dgm:cxn modelId="{C6815DC3-2D6C-4AE9-A01A-56D48CFEBAA7}" type="presOf" srcId="{EAD392DF-DCAB-467A-9186-E716E26CE02F}" destId="{9A5EA452-0093-4729-AB32-1FDD81F0F63C}" srcOrd="0" destOrd="0" presId="urn:microsoft.com/office/officeart/2005/8/layout/hierarchy3"/>
    <dgm:cxn modelId="{0764A36C-EF5A-4515-9ACE-896E03B75808}" srcId="{53D72F2F-DFA1-49AF-9DF3-C48A06181DB0}" destId="{C480AAEE-B6F0-4105-9E31-01057C2D62B7}" srcOrd="1" destOrd="0" parTransId="{610CD306-92CC-448C-99CF-0F77B8E26AA9}" sibTransId="{8CB96278-EA73-4793-A7BD-B2634A965546}"/>
    <dgm:cxn modelId="{86A9770F-F4C7-4CAD-9C3A-E65794AAB0FF}" srcId="{53D72F2F-DFA1-49AF-9DF3-C48A06181DB0}" destId="{C67ECD8C-6E92-4E71-88E3-34EA13267B4D}" srcOrd="2" destOrd="0" parTransId="{7259A3CD-95D5-43C9-9512-E0EAB79DC860}" sibTransId="{58271D7E-4CDE-45B2-ADAB-655202F3DF67}"/>
    <dgm:cxn modelId="{24F545CC-6D5F-425C-B44A-C5F62EC7839B}" srcId="{966BD9DB-1A0C-4CEB-A599-BA654C337581}" destId="{74E96168-FE5A-47E7-AC33-783B2301415F}" srcOrd="0" destOrd="0" parTransId="{19A70639-C4E3-46A4-A92E-650C8CDBE672}" sibTransId="{1CA97182-5FC1-4B15-9AA8-34EE7078FC28}"/>
    <dgm:cxn modelId="{3DCFC80D-23EE-4CEA-A56D-D11A7E74735C}" type="presOf" srcId="{74E96168-FE5A-47E7-AC33-783B2301415F}" destId="{C464E14D-088C-40B0-BD19-BA618696DAF5}" srcOrd="0" destOrd="0" presId="urn:microsoft.com/office/officeart/2005/8/layout/hierarchy3"/>
    <dgm:cxn modelId="{0299CEF7-D7CC-4D10-8EF9-3F1D6CC00AA5}" type="presOf" srcId="{B27B0B58-CC13-452F-958B-491CF516C572}" destId="{250EB491-4FE5-4A97-813B-2C9151E75921}" srcOrd="0" destOrd="0" presId="urn:microsoft.com/office/officeart/2005/8/layout/hierarchy3"/>
    <dgm:cxn modelId="{4DDA74F3-8707-4A61-9293-2C799664F098}" type="presOf" srcId="{966BD9DB-1A0C-4CEB-A599-BA654C337581}" destId="{87C67F27-6606-4AA8-8D1A-D7FB5A14B23C}" srcOrd="0" destOrd="0" presId="urn:microsoft.com/office/officeart/2005/8/layout/hierarchy3"/>
    <dgm:cxn modelId="{FB0D4693-0A5C-42E7-A6B4-2684FCF55EDF}" type="presOf" srcId="{32F69037-7208-4C75-A399-D138E7A48447}" destId="{99BE7793-F2AB-46D6-A112-27923C726B69}" srcOrd="0" destOrd="0" presId="urn:microsoft.com/office/officeart/2005/8/layout/hierarchy3"/>
    <dgm:cxn modelId="{FA678112-30EC-4E5B-8FCF-AD22ACE1A83D}" srcId="{74E96168-FE5A-47E7-AC33-783B2301415F}" destId="{B27B0B58-CC13-452F-958B-491CF516C572}" srcOrd="1" destOrd="0" parTransId="{32F69037-7208-4C75-A399-D138E7A48447}" sibTransId="{18AE8FA7-AB6F-4001-A15C-47634502C3B6}"/>
    <dgm:cxn modelId="{725FA063-F4F5-41BF-A929-A07BA55F0987}" type="presOf" srcId="{13F71474-15BF-4FF3-9051-D6903808A1DD}" destId="{901FCCEA-7F02-4946-8DE8-D189CAFDCC97}" srcOrd="0" destOrd="0" presId="urn:microsoft.com/office/officeart/2005/8/layout/hierarchy3"/>
    <dgm:cxn modelId="{90812229-DA3A-4C24-A356-54941CF7C68E}" type="presOf" srcId="{610CD306-92CC-448C-99CF-0F77B8E26AA9}" destId="{CA43B0FE-8B73-4517-9BA3-98BFAD0E327E}" srcOrd="0" destOrd="0" presId="urn:microsoft.com/office/officeart/2005/8/layout/hierarchy3"/>
    <dgm:cxn modelId="{87B5C0B8-C497-4158-98BA-2869F712099B}" type="presOf" srcId="{74E96168-FE5A-47E7-AC33-783B2301415F}" destId="{DD15BA15-64C7-4598-ABBC-CDFF00C89205}" srcOrd="1" destOrd="0" presId="urn:microsoft.com/office/officeart/2005/8/layout/hierarchy3"/>
    <dgm:cxn modelId="{607AD59D-A913-4388-8043-03EAE22116B8}" srcId="{966BD9DB-1A0C-4CEB-A599-BA654C337581}" destId="{53D72F2F-DFA1-49AF-9DF3-C48A06181DB0}" srcOrd="1" destOrd="0" parTransId="{791AE19C-9213-413A-8FCC-7CCA32A50E4B}" sibTransId="{3AC96DE0-5DE2-407C-9383-4004A637CB2D}"/>
    <dgm:cxn modelId="{B312EF87-E70A-4ED9-892B-A6C9C9845DD5}" type="presOf" srcId="{472A295D-6854-4D23-B7D5-758580010B63}" destId="{77368D27-E730-40B6-AA7B-A1AEF1E91223}" srcOrd="1" destOrd="0" presId="urn:microsoft.com/office/officeart/2005/8/layout/hierarchy3"/>
    <dgm:cxn modelId="{AB12E89C-1C8F-47FF-9F60-1AF615A21DE4}" srcId="{472A295D-6854-4D23-B7D5-758580010B63}" destId="{3B787686-4AA3-4DB7-BBB0-CCD5527A7C76}" srcOrd="1" destOrd="0" parTransId="{4ECE6B0A-98F9-4CEC-8E2E-EDCAAFECB62D}" sibTransId="{FB02D2EE-1A92-4F38-BE18-9ADCC668A491}"/>
    <dgm:cxn modelId="{12ECE4D2-5A5B-4CAA-AE8D-3B35411A1AC6}" type="presOf" srcId="{53D72F2F-DFA1-49AF-9DF3-C48A06181DB0}" destId="{5FC8F44F-C4B2-40D7-92C8-8C96CEF16473}" srcOrd="0" destOrd="0" presId="urn:microsoft.com/office/officeart/2005/8/layout/hierarchy3"/>
    <dgm:cxn modelId="{A3A9E2A0-E371-4040-A177-BED297EC118C}" srcId="{53D72F2F-DFA1-49AF-9DF3-C48A06181DB0}" destId="{5F66F23B-0A7C-457E-9D58-0E2C6CC2A663}" srcOrd="0" destOrd="0" parTransId="{A73AA2D4-2E3E-418D-8D72-2C38D29E4695}" sibTransId="{79314CF2-6D54-4B96-A5E6-8D289B8C1187}"/>
    <dgm:cxn modelId="{515079C2-9156-4702-ABB8-1FAE5D65330B}" srcId="{966BD9DB-1A0C-4CEB-A599-BA654C337581}" destId="{472A295D-6854-4D23-B7D5-758580010B63}" srcOrd="2" destOrd="0" parTransId="{C335D874-851F-4487-A4A2-987F057A50AA}" sibTransId="{594ADE1D-571A-4971-9BBC-2DF71A07357B}"/>
    <dgm:cxn modelId="{4364C5B7-E914-45A5-A46E-C57BE97294F6}" type="presOf" srcId="{53D72F2F-DFA1-49AF-9DF3-C48A06181DB0}" destId="{E37FA00B-0985-49A8-A257-2A24C7EC4CA4}" srcOrd="1" destOrd="0" presId="urn:microsoft.com/office/officeart/2005/8/layout/hierarchy3"/>
    <dgm:cxn modelId="{76136580-C413-4B73-B587-6F82157FC40A}" srcId="{74E96168-FE5A-47E7-AC33-783B2301415F}" destId="{16810D50-C613-4A55-8529-2D11E563C0A4}" srcOrd="0" destOrd="0" parTransId="{13F71474-15BF-4FF3-9051-D6903808A1DD}" sibTransId="{51B8AD4E-63C0-4E13-BECB-492235AA005D}"/>
    <dgm:cxn modelId="{8B86AC3F-EB28-4EB2-9B9B-B617B961F93E}" type="presOf" srcId="{5F66F23B-0A7C-457E-9D58-0E2C6CC2A663}" destId="{D49F61FB-AB6D-4FC7-A721-1B7B425259E6}" srcOrd="0" destOrd="0" presId="urn:microsoft.com/office/officeart/2005/8/layout/hierarchy3"/>
    <dgm:cxn modelId="{6A328D68-6715-4851-8BEC-6EB2F9AB0EB0}" type="presOf" srcId="{16810D50-C613-4A55-8529-2D11E563C0A4}" destId="{81AB85E2-82E8-4CC6-BDB0-13B09B9D49DC}" srcOrd="0" destOrd="0" presId="urn:microsoft.com/office/officeart/2005/8/layout/hierarchy3"/>
    <dgm:cxn modelId="{B0629611-A755-411C-9B99-1091DB28A5BD}" type="presOf" srcId="{C480AAEE-B6F0-4105-9E31-01057C2D62B7}" destId="{850F9BD5-2DE3-4834-B15C-7E49016C2063}" srcOrd="0" destOrd="0" presId="urn:microsoft.com/office/officeart/2005/8/layout/hierarchy3"/>
    <dgm:cxn modelId="{6B74473C-A7E2-4084-A7F0-D3F4A33E11EF}" type="presOf" srcId="{4ECE6B0A-98F9-4CEC-8E2E-EDCAAFECB62D}" destId="{291A788B-D85E-459D-9F8D-6F8CE21F9372}" srcOrd="0" destOrd="0" presId="urn:microsoft.com/office/officeart/2005/8/layout/hierarchy3"/>
    <dgm:cxn modelId="{F767B48C-C6E5-4B64-A3FF-C5D892016667}" type="presOf" srcId="{31B6DAB4-DC16-4B23-962E-68A53DE088E4}" destId="{FA26A492-39E2-4D2C-9FC4-BA7D31B2F851}" srcOrd="0" destOrd="0" presId="urn:microsoft.com/office/officeart/2005/8/layout/hierarchy3"/>
    <dgm:cxn modelId="{2BC1D484-3FE9-44CF-803E-C317D584129E}" type="presOf" srcId="{A73AA2D4-2E3E-418D-8D72-2C38D29E4695}" destId="{D890822E-585E-42FC-8DBB-CE58CF6A924D}" srcOrd="0" destOrd="0" presId="urn:microsoft.com/office/officeart/2005/8/layout/hierarchy3"/>
    <dgm:cxn modelId="{3E143052-2ECD-4C56-804E-E54D123EB2D8}" type="presOf" srcId="{57CB5031-4D0E-47D3-ACEA-72FF416DF9C7}" destId="{DF4E485F-6B4F-419E-805E-2E3BEF58C7CA}" srcOrd="0" destOrd="0" presId="urn:microsoft.com/office/officeart/2005/8/layout/hierarchy3"/>
    <dgm:cxn modelId="{75BBB30F-C3B9-404E-AF50-759177EFAF08}" type="presParOf" srcId="{87C67F27-6606-4AA8-8D1A-D7FB5A14B23C}" destId="{56B1E21E-6E85-4C57-BF58-FA8666027E5B}" srcOrd="0" destOrd="0" presId="urn:microsoft.com/office/officeart/2005/8/layout/hierarchy3"/>
    <dgm:cxn modelId="{340D0834-6EB1-4FA7-9373-75E90A95A169}" type="presParOf" srcId="{56B1E21E-6E85-4C57-BF58-FA8666027E5B}" destId="{9A4A6C8F-DE34-4D58-A934-EBD98A3BF0A8}" srcOrd="0" destOrd="0" presId="urn:microsoft.com/office/officeart/2005/8/layout/hierarchy3"/>
    <dgm:cxn modelId="{BC8771D2-B9DF-49D7-9EEF-0EC0C9DAF161}" type="presParOf" srcId="{9A4A6C8F-DE34-4D58-A934-EBD98A3BF0A8}" destId="{C464E14D-088C-40B0-BD19-BA618696DAF5}" srcOrd="0" destOrd="0" presId="urn:microsoft.com/office/officeart/2005/8/layout/hierarchy3"/>
    <dgm:cxn modelId="{BCBB92E6-16B8-4FDB-B00C-E50535EB5A34}" type="presParOf" srcId="{9A4A6C8F-DE34-4D58-A934-EBD98A3BF0A8}" destId="{DD15BA15-64C7-4598-ABBC-CDFF00C89205}" srcOrd="1" destOrd="0" presId="urn:microsoft.com/office/officeart/2005/8/layout/hierarchy3"/>
    <dgm:cxn modelId="{37AFD6FC-5720-4B1C-8B0D-5D796F05C308}" type="presParOf" srcId="{56B1E21E-6E85-4C57-BF58-FA8666027E5B}" destId="{DBC7B3D2-ECD1-4741-BFB4-443038D6E78C}" srcOrd="1" destOrd="0" presId="urn:microsoft.com/office/officeart/2005/8/layout/hierarchy3"/>
    <dgm:cxn modelId="{B66E7866-76B3-4DA4-8657-FA764310C6F6}" type="presParOf" srcId="{DBC7B3D2-ECD1-4741-BFB4-443038D6E78C}" destId="{901FCCEA-7F02-4946-8DE8-D189CAFDCC97}" srcOrd="0" destOrd="0" presId="urn:microsoft.com/office/officeart/2005/8/layout/hierarchy3"/>
    <dgm:cxn modelId="{41676D01-1F53-4D58-B444-BCA4AC427C30}" type="presParOf" srcId="{DBC7B3D2-ECD1-4741-BFB4-443038D6E78C}" destId="{81AB85E2-82E8-4CC6-BDB0-13B09B9D49DC}" srcOrd="1" destOrd="0" presId="urn:microsoft.com/office/officeart/2005/8/layout/hierarchy3"/>
    <dgm:cxn modelId="{D1D3D661-EE8A-4F11-8726-5297E730BE77}" type="presParOf" srcId="{DBC7B3D2-ECD1-4741-BFB4-443038D6E78C}" destId="{99BE7793-F2AB-46D6-A112-27923C726B69}" srcOrd="2" destOrd="0" presId="urn:microsoft.com/office/officeart/2005/8/layout/hierarchy3"/>
    <dgm:cxn modelId="{E6A85B73-CFE3-4F5E-802B-84FB767561B1}" type="presParOf" srcId="{DBC7B3D2-ECD1-4741-BFB4-443038D6E78C}" destId="{250EB491-4FE5-4A97-813B-2C9151E75921}" srcOrd="3" destOrd="0" presId="urn:microsoft.com/office/officeart/2005/8/layout/hierarchy3"/>
    <dgm:cxn modelId="{4E67ED5C-C7F7-4EE0-8B10-9E0A4BC93267}" type="presParOf" srcId="{87C67F27-6606-4AA8-8D1A-D7FB5A14B23C}" destId="{FFA41874-2056-49AA-9D89-2D9E1A2BC3CE}" srcOrd="1" destOrd="0" presId="urn:microsoft.com/office/officeart/2005/8/layout/hierarchy3"/>
    <dgm:cxn modelId="{8752DD03-4B98-4E30-958C-AA4C3B1035FF}" type="presParOf" srcId="{FFA41874-2056-49AA-9D89-2D9E1A2BC3CE}" destId="{BCE3525B-A716-42F1-9E9D-582F59C87A64}" srcOrd="0" destOrd="0" presId="urn:microsoft.com/office/officeart/2005/8/layout/hierarchy3"/>
    <dgm:cxn modelId="{4561E198-A404-4138-BD87-831238A0DD65}" type="presParOf" srcId="{BCE3525B-A716-42F1-9E9D-582F59C87A64}" destId="{5FC8F44F-C4B2-40D7-92C8-8C96CEF16473}" srcOrd="0" destOrd="0" presId="urn:microsoft.com/office/officeart/2005/8/layout/hierarchy3"/>
    <dgm:cxn modelId="{156EFCEF-DB32-40AA-95D4-35494B443A0D}" type="presParOf" srcId="{BCE3525B-A716-42F1-9E9D-582F59C87A64}" destId="{E37FA00B-0985-49A8-A257-2A24C7EC4CA4}" srcOrd="1" destOrd="0" presId="urn:microsoft.com/office/officeart/2005/8/layout/hierarchy3"/>
    <dgm:cxn modelId="{5F97A824-784F-42AD-B390-D7032BA08D79}" type="presParOf" srcId="{FFA41874-2056-49AA-9D89-2D9E1A2BC3CE}" destId="{273B2F16-A658-4F58-9C73-98E93FF3934B}" srcOrd="1" destOrd="0" presId="urn:microsoft.com/office/officeart/2005/8/layout/hierarchy3"/>
    <dgm:cxn modelId="{DD8392ED-B4C1-4657-B021-DC6E235CCBD6}" type="presParOf" srcId="{273B2F16-A658-4F58-9C73-98E93FF3934B}" destId="{D890822E-585E-42FC-8DBB-CE58CF6A924D}" srcOrd="0" destOrd="0" presId="urn:microsoft.com/office/officeart/2005/8/layout/hierarchy3"/>
    <dgm:cxn modelId="{DE1FA37C-0DDD-4416-910C-D03E353CF6DD}" type="presParOf" srcId="{273B2F16-A658-4F58-9C73-98E93FF3934B}" destId="{D49F61FB-AB6D-4FC7-A721-1B7B425259E6}" srcOrd="1" destOrd="0" presId="urn:microsoft.com/office/officeart/2005/8/layout/hierarchy3"/>
    <dgm:cxn modelId="{F8C0C743-235E-454C-9597-E8515439E9E6}" type="presParOf" srcId="{273B2F16-A658-4F58-9C73-98E93FF3934B}" destId="{CA43B0FE-8B73-4517-9BA3-98BFAD0E327E}" srcOrd="2" destOrd="0" presId="urn:microsoft.com/office/officeart/2005/8/layout/hierarchy3"/>
    <dgm:cxn modelId="{482A91BA-A81B-482F-84A5-2C8A72C08761}" type="presParOf" srcId="{273B2F16-A658-4F58-9C73-98E93FF3934B}" destId="{850F9BD5-2DE3-4834-B15C-7E49016C2063}" srcOrd="3" destOrd="0" presId="urn:microsoft.com/office/officeart/2005/8/layout/hierarchy3"/>
    <dgm:cxn modelId="{2AAB25B7-4EA8-4144-A37F-52E0477C7298}" type="presParOf" srcId="{273B2F16-A658-4F58-9C73-98E93FF3934B}" destId="{A5AD1E9F-81CF-42C1-BF10-90BF37558D38}" srcOrd="4" destOrd="0" presId="urn:microsoft.com/office/officeart/2005/8/layout/hierarchy3"/>
    <dgm:cxn modelId="{D0C56169-CD9E-48D6-A2B7-7AB0B650C7EC}" type="presParOf" srcId="{273B2F16-A658-4F58-9C73-98E93FF3934B}" destId="{B9B4ABBB-739F-483E-A8D8-69FB2F641E75}" srcOrd="5" destOrd="0" presId="urn:microsoft.com/office/officeart/2005/8/layout/hierarchy3"/>
    <dgm:cxn modelId="{CB502E85-953E-4B04-9D80-30DB15E851A8}" type="presParOf" srcId="{87C67F27-6606-4AA8-8D1A-D7FB5A14B23C}" destId="{DA38F913-D171-4083-BC2A-12044FE0B59A}" srcOrd="2" destOrd="0" presId="urn:microsoft.com/office/officeart/2005/8/layout/hierarchy3"/>
    <dgm:cxn modelId="{BA0ACD4D-14FC-43F9-8DA9-470BF083F904}" type="presParOf" srcId="{DA38F913-D171-4083-BC2A-12044FE0B59A}" destId="{8B5EA627-6D40-470B-AC6A-4E86C6F0F763}" srcOrd="0" destOrd="0" presId="urn:microsoft.com/office/officeart/2005/8/layout/hierarchy3"/>
    <dgm:cxn modelId="{51142BB8-8720-4108-A342-5259E65DF21A}" type="presParOf" srcId="{8B5EA627-6D40-470B-AC6A-4E86C6F0F763}" destId="{E48194C8-4B38-4854-ADDE-D7D46B07A594}" srcOrd="0" destOrd="0" presId="urn:microsoft.com/office/officeart/2005/8/layout/hierarchy3"/>
    <dgm:cxn modelId="{B5436D18-A74B-453B-A42E-CD68444FF331}" type="presParOf" srcId="{8B5EA627-6D40-470B-AC6A-4E86C6F0F763}" destId="{77368D27-E730-40B6-AA7B-A1AEF1E91223}" srcOrd="1" destOrd="0" presId="urn:microsoft.com/office/officeart/2005/8/layout/hierarchy3"/>
    <dgm:cxn modelId="{8807FB59-AB91-4D3B-8836-CA18EEC6BB8D}" type="presParOf" srcId="{DA38F913-D171-4083-BC2A-12044FE0B59A}" destId="{064CA021-8DBE-476F-8DE6-9099AEFDDD78}" srcOrd="1" destOrd="0" presId="urn:microsoft.com/office/officeart/2005/8/layout/hierarchy3"/>
    <dgm:cxn modelId="{3A098A3E-C62E-4E1C-B908-4F8AAEF21B22}" type="presParOf" srcId="{064CA021-8DBE-476F-8DE6-9099AEFDDD78}" destId="{BF5F4184-E30C-4BE4-B2D1-28863FC2AC99}" srcOrd="0" destOrd="0" presId="urn:microsoft.com/office/officeart/2005/8/layout/hierarchy3"/>
    <dgm:cxn modelId="{500D37C5-5FAD-4179-B41C-BD8364BD7B1F}" type="presParOf" srcId="{064CA021-8DBE-476F-8DE6-9099AEFDDD78}" destId="{9A5EA452-0093-4729-AB32-1FDD81F0F63C}" srcOrd="1" destOrd="0" presId="urn:microsoft.com/office/officeart/2005/8/layout/hierarchy3"/>
    <dgm:cxn modelId="{0B381FD8-57C6-44B6-A9C5-E2395DA6A273}" type="presParOf" srcId="{064CA021-8DBE-476F-8DE6-9099AEFDDD78}" destId="{291A788B-D85E-459D-9F8D-6F8CE21F9372}" srcOrd="2" destOrd="0" presId="urn:microsoft.com/office/officeart/2005/8/layout/hierarchy3"/>
    <dgm:cxn modelId="{C7AC1434-50AE-4FD4-806C-351CD0A519C9}" type="presParOf" srcId="{064CA021-8DBE-476F-8DE6-9099AEFDDD78}" destId="{9293C1B2-5F30-4D2D-B511-0AFB62233299}" srcOrd="3" destOrd="0" presId="urn:microsoft.com/office/officeart/2005/8/layout/hierarchy3"/>
    <dgm:cxn modelId="{09090D5D-E7B2-4DF7-BC07-533472E91CF7}" type="presParOf" srcId="{064CA021-8DBE-476F-8DE6-9099AEFDDD78}" destId="{FA26A492-39E2-4D2C-9FC4-BA7D31B2F851}" srcOrd="4" destOrd="0" presId="urn:microsoft.com/office/officeart/2005/8/layout/hierarchy3"/>
    <dgm:cxn modelId="{79F93A9F-77A9-4337-AC61-85CA20E9E4DE}" type="presParOf" srcId="{064CA021-8DBE-476F-8DE6-9099AEFDDD78}" destId="{DF4E485F-6B4F-419E-805E-2E3BEF58C7CA}" srcOrd="5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9732E-943F-4505-A8E5-5DAAD79A44E7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788A7-DEB6-4B25-8487-8692748BA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88A7-DEB6-4B25-8487-8692748BA60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46E5-CDDC-47DB-88B9-F20CE278A7E4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E142-FA58-4BE7-BFFA-F2B81F11321A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126A-D385-40CF-8C4A-279A3069FA94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3637-8554-4677-BBAE-8AE1F3D9C64B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D651-4374-474B-823F-C69471EE084B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A6170-5483-4DFC-AECE-6F3FDFCE40A2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372D4-48B5-41E8-AE29-8503CF9CDA4A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54C8-CE68-48D4-A300-F7527F928713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57AD-7878-4239-A98D-28CF119A9B42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0F42-1B93-4487-9F97-C22CDBCDFF20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C029-FE0B-489A-A999-1F8842189BA5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2DCB4-8AB8-4067-A186-8823254103C6}" type="datetime1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35B17-E5F1-4BEB-BD5D-AEE75938E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krstat.gov.u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7415210" cy="2571744"/>
          </a:xfrm>
        </p:spPr>
        <p:txBody>
          <a:bodyPr>
            <a:noAutofit/>
          </a:bodyPr>
          <a:lstStyle/>
          <a:p>
            <a:r>
              <a:rPr lang="uk-UA" sz="1600" b="1" dirty="0" smtClean="0">
                <a:latin typeface="+mn-lt"/>
              </a:rPr>
              <a:t>МІНІСТЕРСТВО ОСВІТИ І НАУКИ УКРАЇНИ</a:t>
            </a:r>
            <a:br>
              <a:rPr lang="uk-UA" sz="1600" b="1" dirty="0" smtClean="0">
                <a:latin typeface="+mn-lt"/>
              </a:rPr>
            </a:br>
            <a:r>
              <a:rPr lang="uk-UA" sz="1600" b="1" dirty="0" smtClean="0">
                <a:latin typeface="+mn-lt"/>
              </a:rPr>
              <a:t>ДЕРЖАВНИЙ ВИЩИЙ НАВЧАЛЬНИЙ ЗАКЛАД</a:t>
            </a:r>
            <a:br>
              <a:rPr lang="uk-UA" sz="1600" b="1" dirty="0" smtClean="0">
                <a:latin typeface="+mn-lt"/>
              </a:rPr>
            </a:br>
            <a:r>
              <a:rPr lang="ru-RU" sz="1600" b="1" dirty="0" smtClean="0"/>
              <a:t> «</a:t>
            </a:r>
            <a:r>
              <a:rPr lang="uk-UA" sz="1600" b="1" dirty="0" smtClean="0">
                <a:latin typeface="+mn-lt"/>
              </a:rPr>
              <a:t>КИЇВСЬКИЙ НАЦІОНАЛЬНИЙ ЕКОНОМІЧНИЙ </a:t>
            </a:r>
            <a:r>
              <a:rPr lang="en-US" sz="1600" b="1" dirty="0" smtClean="0">
                <a:latin typeface="+mn-lt"/>
              </a:rPr>
              <a:t> </a:t>
            </a:r>
            <a:r>
              <a:rPr lang="uk-UA" sz="1600" b="1" dirty="0" smtClean="0">
                <a:latin typeface="+mn-lt"/>
              </a:rPr>
              <a:t/>
            </a:r>
            <a:br>
              <a:rPr lang="uk-UA" sz="1600" b="1" dirty="0" smtClean="0">
                <a:latin typeface="+mn-lt"/>
              </a:rPr>
            </a:br>
            <a:r>
              <a:rPr lang="uk-UA" sz="1600" b="1" dirty="0" smtClean="0">
                <a:latin typeface="+mn-lt"/>
              </a:rPr>
              <a:t>УНІВЕРСИТЕТ ІМЕНІ ВАДИМА ГЕТЬМАНА</a:t>
            </a:r>
            <a:r>
              <a:rPr lang="ru-RU" sz="1600" b="1" dirty="0" smtClean="0"/>
              <a:t>» </a:t>
            </a:r>
            <a:r>
              <a:rPr lang="uk-UA" sz="1600" b="1" dirty="0" smtClean="0">
                <a:latin typeface="+mn-lt"/>
              </a:rPr>
              <a:t/>
            </a:r>
            <a:br>
              <a:rPr lang="uk-UA" sz="1600" b="1" dirty="0" smtClean="0">
                <a:latin typeface="+mn-lt"/>
              </a:rPr>
            </a:br>
            <a:r>
              <a:rPr lang="uk-UA" sz="1600" b="1" dirty="0"/>
              <a:t> Наукове студентське товариство </a:t>
            </a:r>
            <a:r>
              <a:rPr lang="uk-UA" sz="1600" b="1" dirty="0" smtClean="0">
                <a:latin typeface="+mn-lt"/>
              </a:rPr>
              <a:t/>
            </a:r>
            <a:br>
              <a:rPr lang="uk-UA" sz="1600" b="1" dirty="0" smtClean="0">
                <a:latin typeface="+mn-lt"/>
              </a:rPr>
            </a:br>
            <a:r>
              <a:rPr lang="uk-UA" sz="1600" b="1" dirty="0" smtClean="0">
                <a:latin typeface="+mn-lt"/>
              </a:rPr>
              <a:t/>
            </a:r>
            <a:br>
              <a:rPr lang="uk-UA" sz="1600" b="1" dirty="0" smtClean="0">
                <a:latin typeface="+mn-lt"/>
              </a:rPr>
            </a:br>
            <a:r>
              <a:rPr lang="ru-RU" sz="1600" i="1" dirty="0" smtClean="0">
                <a:latin typeface="+mn-lt"/>
              </a:rPr>
              <a:t> 82  </a:t>
            </a:r>
            <a:r>
              <a:rPr lang="ru-RU" sz="1600" i="1" dirty="0" err="1" smtClean="0">
                <a:latin typeface="+mn-lt"/>
              </a:rPr>
              <a:t>студентська</a:t>
            </a:r>
            <a:r>
              <a:rPr lang="ru-RU" sz="1600" i="1" dirty="0" smtClean="0">
                <a:latin typeface="+mn-lt"/>
              </a:rPr>
              <a:t> </a:t>
            </a:r>
            <a:r>
              <a:rPr lang="ru-RU" sz="1600" i="1" dirty="0" err="1" smtClean="0">
                <a:latin typeface="+mn-lt"/>
              </a:rPr>
              <a:t>наукова</a:t>
            </a:r>
            <a:r>
              <a:rPr lang="ru-RU" sz="1600" i="1" dirty="0" smtClean="0">
                <a:latin typeface="+mn-lt"/>
              </a:rPr>
              <a:t> </a:t>
            </a:r>
            <a:r>
              <a:rPr lang="ru-RU" sz="1600" i="1" dirty="0" err="1" smtClean="0">
                <a:latin typeface="+mn-lt"/>
              </a:rPr>
              <a:t>конференція</a:t>
            </a:r>
            <a:r>
              <a:rPr lang="ru-RU" sz="1600" i="1" dirty="0" smtClean="0">
                <a:latin typeface="+mn-lt"/>
              </a:rPr>
              <a:t/>
            </a:r>
            <a:br>
              <a:rPr lang="ru-RU" sz="1600" i="1" dirty="0" smtClean="0">
                <a:latin typeface="+mn-lt"/>
              </a:rPr>
            </a:br>
            <a:r>
              <a:rPr lang="ru-RU" sz="1600" i="1" dirty="0">
                <a:latin typeface="+mn-lt"/>
              </a:rPr>
              <a:t> </a:t>
            </a:r>
            <a:r>
              <a:rPr lang="ru-RU" sz="1600" b="1" dirty="0">
                <a:latin typeface="+mn-lt"/>
              </a:rPr>
              <a:t>«</a:t>
            </a:r>
            <a:r>
              <a:rPr lang="ru-RU" sz="1600" b="1" dirty="0" err="1" smtClean="0">
                <a:latin typeface="+mn-lt"/>
              </a:rPr>
              <a:t>Соціально-економічн</a:t>
            </a:r>
            <a:r>
              <a:rPr lang="uk-UA" sz="1600" b="1" dirty="0" smtClean="0">
                <a:latin typeface="+mn-lt"/>
              </a:rPr>
              <a:t>і</a:t>
            </a:r>
            <a:r>
              <a:rPr lang="ru-RU" sz="1600" b="1" dirty="0" smtClean="0">
                <a:latin typeface="+mn-lt"/>
              </a:rPr>
              <a:t> </a:t>
            </a:r>
            <a:r>
              <a:rPr lang="ru-RU" sz="1600" b="1" dirty="0" err="1" smtClean="0">
                <a:latin typeface="+mn-lt"/>
              </a:rPr>
              <a:t>перспективи</a:t>
            </a:r>
            <a:r>
              <a:rPr lang="ru-RU" sz="1600" b="1" dirty="0" smtClean="0">
                <a:latin typeface="+mn-lt"/>
              </a:rPr>
              <a:t> </a:t>
            </a:r>
            <a:r>
              <a:rPr lang="ru-RU" sz="1600" b="1" dirty="0" err="1" smtClean="0">
                <a:latin typeface="+mn-lt"/>
              </a:rPr>
              <a:t>України</a:t>
            </a:r>
            <a:r>
              <a:rPr lang="ru-RU" sz="1600" b="1" dirty="0" smtClean="0">
                <a:latin typeface="+mn-lt"/>
              </a:rPr>
              <a:t> </a:t>
            </a:r>
            <a:r>
              <a:rPr lang="ru-RU" sz="1600" b="1" dirty="0" smtClean="0">
                <a:latin typeface="+mn-lt"/>
              </a:rPr>
              <a:t>на </a:t>
            </a:r>
            <a:r>
              <a:rPr lang="ru-RU" sz="1600" b="1" dirty="0">
                <a:latin typeface="+mn-lt"/>
              </a:rPr>
              <a:t>початку ХХІ </a:t>
            </a:r>
            <a:r>
              <a:rPr lang="ru-RU" sz="1600" b="1" dirty="0" err="1">
                <a:latin typeface="+mn-lt"/>
              </a:rPr>
              <a:t>століття</a:t>
            </a:r>
            <a:r>
              <a:rPr lang="ru-RU" sz="1600" b="1" dirty="0" smtClean="0">
                <a:latin typeface="+mn-lt"/>
              </a:rPr>
              <a:t>»</a:t>
            </a:r>
            <a:br>
              <a:rPr lang="ru-RU" sz="1600" b="1" dirty="0" smtClean="0">
                <a:latin typeface="+mn-lt"/>
              </a:rPr>
            </a:br>
            <a:r>
              <a:rPr lang="ru-RU" sz="1600" b="1" dirty="0" err="1" smtClean="0">
                <a:latin typeface="+mn-lt"/>
              </a:rPr>
              <a:t>Секція</a:t>
            </a:r>
            <a:r>
              <a:rPr lang="ru-RU" sz="1600" b="1" dirty="0" smtClean="0">
                <a:latin typeface="+mn-lt"/>
              </a:rPr>
              <a:t> «</a:t>
            </a:r>
            <a:r>
              <a:rPr lang="ru-RU" sz="1600" b="1" dirty="0" err="1" smtClean="0">
                <a:latin typeface="+mn-lt"/>
              </a:rPr>
              <a:t>Прогнозування</a:t>
            </a:r>
            <a:r>
              <a:rPr lang="ru-RU" sz="1600" b="1" dirty="0" smtClean="0">
                <a:latin typeface="+mn-lt"/>
              </a:rPr>
              <a:t> та </a:t>
            </a:r>
            <a:r>
              <a:rPr lang="ru-RU" sz="1600" b="1" dirty="0" err="1" smtClean="0">
                <a:latin typeface="+mn-lt"/>
              </a:rPr>
              <a:t>державне</a:t>
            </a:r>
            <a:r>
              <a:rPr lang="ru-RU" sz="1600" b="1" dirty="0" smtClean="0">
                <a:latin typeface="+mn-lt"/>
              </a:rPr>
              <a:t> </a:t>
            </a:r>
            <a:r>
              <a:rPr lang="ru-RU" sz="1600" b="1" dirty="0" err="1" smtClean="0">
                <a:latin typeface="+mn-lt"/>
              </a:rPr>
              <a:t>регулювання</a:t>
            </a:r>
            <a:r>
              <a:rPr lang="ru-RU" sz="1600" b="1" dirty="0" smtClean="0">
                <a:latin typeface="+mn-lt"/>
              </a:rPr>
              <a:t> </a:t>
            </a:r>
            <a:r>
              <a:rPr lang="ru-RU" sz="1600" b="1" dirty="0" err="1" smtClean="0">
                <a:latin typeface="+mn-lt"/>
              </a:rPr>
              <a:t>економіки</a:t>
            </a:r>
            <a:r>
              <a:rPr lang="ru-RU" sz="1600" b="1" dirty="0" smtClean="0">
                <a:latin typeface="+mn-lt"/>
              </a:rPr>
              <a:t>»</a:t>
            </a:r>
            <a:br>
              <a:rPr lang="ru-RU" sz="1600" b="1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>14-22 </a:t>
            </a:r>
            <a:r>
              <a:rPr lang="ru-RU" sz="1400" dirty="0" err="1" smtClean="0">
                <a:latin typeface="+mn-lt"/>
              </a:rPr>
              <a:t>квітня</a:t>
            </a:r>
            <a:r>
              <a:rPr lang="ru-RU" sz="1400" dirty="0" smtClean="0">
                <a:latin typeface="+mn-lt"/>
              </a:rPr>
              <a:t> 2015 року</a:t>
            </a:r>
            <a:endParaRPr lang="ru-RU" sz="1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3000372"/>
            <a:ext cx="6400800" cy="1143008"/>
          </a:xfrm>
        </p:spPr>
        <p:txBody>
          <a:bodyPr>
            <a:noAutofit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Назва доповіді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D:\Plazma\Prezentacii\КНЕУ_lo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71414"/>
            <a:ext cx="1650981" cy="16509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2314604" y="4857760"/>
            <a:ext cx="6400800" cy="20002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Ім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’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я </a:t>
            </a: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Прізвище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1900" dirty="0" smtClean="0"/>
              <a:t>студент __</a:t>
            </a:r>
            <a:r>
              <a:rPr lang="en-US" sz="1900" dirty="0" smtClean="0"/>
              <a:t> </a:t>
            </a:r>
            <a:r>
              <a:rPr lang="uk-UA" sz="1900" dirty="0" smtClean="0"/>
              <a:t>курсу факультету _____________________</a:t>
            </a:r>
          </a:p>
          <a:p>
            <a:pPr lvl="0" algn="r">
              <a:spcBef>
                <a:spcPct val="20000"/>
              </a:spcBef>
            </a:pPr>
            <a:r>
              <a:rPr lang="uk-UA" sz="1900" dirty="0" smtClean="0"/>
              <a:t>спеціальності </a:t>
            </a:r>
            <a:r>
              <a:rPr lang="ru-RU" sz="1900" dirty="0" smtClean="0"/>
              <a:t>«</a:t>
            </a:r>
            <a:r>
              <a:rPr lang="uk-UA" sz="1900" dirty="0" smtClean="0"/>
              <a:t>_______________________</a:t>
            </a:r>
            <a:r>
              <a:rPr lang="ru-RU" sz="1900" dirty="0" smtClean="0"/>
              <a:t>»</a:t>
            </a:r>
          </a:p>
          <a:p>
            <a:pPr lvl="0" algn="r">
              <a:spcBef>
                <a:spcPct val="20000"/>
              </a:spcBef>
            </a:pPr>
            <a:r>
              <a:rPr lang="en-US" sz="1900" dirty="0" smtClean="0"/>
              <a:t>e-mail </a:t>
            </a:r>
            <a:endParaRPr lang="uk-UA" sz="1900" dirty="0"/>
          </a:p>
          <a:p>
            <a:pPr algn="r">
              <a:spcBef>
                <a:spcPct val="20000"/>
              </a:spcBef>
            </a:pPr>
            <a:r>
              <a:rPr lang="uk-UA" sz="1900" b="1" dirty="0"/>
              <a:t>Науковий керівник:</a:t>
            </a:r>
            <a:r>
              <a:rPr lang="en-US" sz="1900" b="1" dirty="0"/>
              <a:t> </a:t>
            </a:r>
            <a:r>
              <a:rPr lang="uk-UA" sz="1900" b="1" dirty="0" smtClean="0"/>
              <a:t>І.П. Прізвище</a:t>
            </a:r>
            <a:endParaRPr lang="ru-RU" sz="1900" b="1" dirty="0"/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1900" dirty="0" err="1" smtClean="0"/>
              <a:t>наук.ступінь</a:t>
            </a:r>
            <a:r>
              <a:rPr lang="uk-UA" sz="1900" dirty="0" smtClean="0"/>
              <a:t> (</a:t>
            </a:r>
            <a:r>
              <a:rPr lang="uk-UA" sz="1900" dirty="0" err="1" smtClean="0"/>
              <a:t>к.е.н</a:t>
            </a:r>
            <a:r>
              <a:rPr lang="uk-UA" sz="1900" dirty="0" smtClean="0"/>
              <a:t>./</a:t>
            </a:r>
            <a:r>
              <a:rPr lang="uk-UA" sz="1900" dirty="0" err="1" smtClean="0"/>
              <a:t>д.е.н</a:t>
            </a:r>
            <a:r>
              <a:rPr lang="uk-UA" sz="1900" dirty="0" smtClean="0"/>
              <a:t>.), посада, </a:t>
            </a:r>
            <a:endParaRPr lang="en-US" sz="1900" dirty="0" smtClean="0"/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1900" dirty="0" smtClean="0"/>
              <a:t>кафедра макроекономіки </a:t>
            </a:r>
            <a:r>
              <a:rPr lang="uk-UA" sz="1900" dirty="0"/>
              <a:t>та державного управління </a:t>
            </a:r>
            <a:r>
              <a:rPr lang="uk-UA" sz="1900" dirty="0" smtClean="0"/>
              <a:t>КНЕУ</a:t>
            </a:r>
            <a:endParaRPr lang="ru-RU" sz="1900" b="1" dirty="0"/>
          </a:p>
        </p:txBody>
      </p:sp>
      <p:pic>
        <p:nvPicPr>
          <p:cNvPr id="1026" name="Picture 2" descr="NST_lo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1928802"/>
            <a:ext cx="1268892" cy="5715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Інформаційні джерела </a:t>
            </a:r>
            <a:br>
              <a:rPr lang="uk-UA" dirty="0" smtClean="0"/>
            </a:br>
            <a:r>
              <a:rPr lang="uk-UA" sz="2000" i="1" dirty="0" smtClean="0">
                <a:solidFill>
                  <a:srgbClr val="FF0000"/>
                </a:solidFill>
              </a:rPr>
              <a:t>(приклади оформлення)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1600" dirty="0" err="1" smtClean="0"/>
              <a:t>Статистичні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дані</a:t>
            </a:r>
            <a:r>
              <a:rPr lang="ru-RU" sz="1600" dirty="0" smtClean="0"/>
              <a:t> [</a:t>
            </a:r>
            <a:r>
              <a:rPr lang="ru-RU" sz="1600" dirty="0" err="1" smtClean="0"/>
              <a:t>Електронний</a:t>
            </a:r>
            <a:r>
              <a:rPr lang="ru-RU" sz="1600" dirty="0" smtClean="0"/>
              <a:t> ресурс] // </a:t>
            </a:r>
            <a:r>
              <a:rPr lang="ru-RU" sz="1600" dirty="0" err="1" smtClean="0"/>
              <a:t>Державна</a:t>
            </a:r>
            <a:r>
              <a:rPr lang="ru-RU" sz="1600" dirty="0" smtClean="0"/>
              <a:t> служба статистики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. – 2015. – Режим доступу до ресурсу: </a:t>
            </a:r>
            <a:r>
              <a:rPr lang="ru-RU" sz="1600" dirty="0" smtClean="0">
                <a:hlinkClick r:id="rId2"/>
              </a:rPr>
              <a:t>http://www.ukrstat.gov.ua/</a:t>
            </a:r>
            <a:r>
              <a:rPr lang="ru-RU" sz="1600" dirty="0" smtClean="0"/>
              <a:t> </a:t>
            </a:r>
            <a:endParaRPr lang="uk-UA" sz="16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sz="1600" dirty="0" smtClean="0"/>
              <a:t>Права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в </a:t>
            </a:r>
            <a:r>
              <a:rPr lang="ru-RU" sz="1600" dirty="0" err="1" smtClean="0"/>
              <a:t>Україні</a:t>
            </a:r>
            <a:r>
              <a:rPr lang="ru-RU" sz="1600" dirty="0" smtClean="0"/>
              <a:t> — 2011. </a:t>
            </a:r>
            <a:r>
              <a:rPr lang="ru-RU" sz="1600" dirty="0" err="1" smtClean="0"/>
              <a:t>Доповідь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правозахисних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організацій</a:t>
            </a:r>
            <a:r>
              <a:rPr lang="ru-RU" sz="1600" dirty="0" smtClean="0"/>
              <a:t>. / За ред. Є.Ю. Захарова. / </a:t>
            </a:r>
            <a:r>
              <a:rPr lang="ru-RU" sz="1600" dirty="0" err="1" smtClean="0"/>
              <a:t>Українська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Гельсінська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спілка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прав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. — </a:t>
            </a:r>
            <a:r>
              <a:rPr lang="ru-RU" sz="1600" dirty="0" err="1" smtClean="0"/>
              <a:t>Харків</a:t>
            </a:r>
            <a:r>
              <a:rPr lang="ru-RU" sz="1600" dirty="0" smtClean="0"/>
              <a:t>: Права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, 2012. — 352 с.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uk-UA" sz="1600" dirty="0" err="1" smtClean="0"/>
              <a:t>Акофф</a:t>
            </a:r>
            <a:r>
              <a:rPr lang="uk-UA" sz="1600" dirty="0" smtClean="0"/>
              <a:t> Р. Л. </a:t>
            </a:r>
            <a:r>
              <a:rPr lang="uk-UA" sz="1600" dirty="0" err="1" smtClean="0"/>
              <a:t>Идеализированное</a:t>
            </a:r>
            <a:r>
              <a:rPr lang="uk-UA" sz="1600" dirty="0" smtClean="0"/>
              <a:t> </a:t>
            </a:r>
            <a:r>
              <a:rPr lang="uk-UA" sz="1600" dirty="0" err="1" smtClean="0"/>
              <a:t>проектирование</a:t>
            </a:r>
            <a:r>
              <a:rPr lang="uk-UA" sz="1600" dirty="0" smtClean="0"/>
              <a:t>: </a:t>
            </a:r>
            <a:r>
              <a:rPr lang="uk-UA" sz="1600" dirty="0" err="1" smtClean="0"/>
              <a:t>как</a:t>
            </a:r>
            <a:r>
              <a:rPr lang="uk-UA" sz="1600" dirty="0" smtClean="0"/>
              <a:t> </a:t>
            </a:r>
            <a:r>
              <a:rPr lang="uk-UA" sz="1600" dirty="0" err="1" smtClean="0"/>
              <a:t>предотвратить</a:t>
            </a:r>
            <a:r>
              <a:rPr lang="uk-UA" sz="1600" dirty="0" smtClean="0"/>
              <a:t> </a:t>
            </a:r>
            <a:r>
              <a:rPr lang="uk-UA" sz="1600" dirty="0" err="1" smtClean="0"/>
              <a:t>завтрашний</a:t>
            </a:r>
            <a:r>
              <a:rPr lang="uk-UA" sz="1600" dirty="0" smtClean="0"/>
              <a:t> </a:t>
            </a:r>
            <a:r>
              <a:rPr lang="uk-UA" sz="1600" dirty="0" err="1" smtClean="0"/>
              <a:t>кризис</a:t>
            </a:r>
            <a:r>
              <a:rPr lang="uk-UA" sz="1600" dirty="0" smtClean="0"/>
              <a:t> </a:t>
            </a:r>
            <a:r>
              <a:rPr lang="uk-UA" sz="1600" dirty="0" err="1" smtClean="0"/>
              <a:t>сегодня</a:t>
            </a:r>
            <a:r>
              <a:rPr lang="uk-UA" sz="1600" dirty="0" smtClean="0"/>
              <a:t>. </a:t>
            </a:r>
            <a:r>
              <a:rPr lang="uk-UA" sz="1600" dirty="0" err="1" smtClean="0"/>
              <a:t>Создание</a:t>
            </a:r>
            <a:r>
              <a:rPr lang="uk-UA" sz="1600" dirty="0" smtClean="0"/>
              <a:t> </a:t>
            </a:r>
            <a:r>
              <a:rPr lang="uk-UA" sz="1600" dirty="0" err="1" smtClean="0"/>
              <a:t>будущего</a:t>
            </a:r>
            <a:r>
              <a:rPr lang="uk-UA" sz="1600" dirty="0" smtClean="0"/>
              <a:t> </a:t>
            </a:r>
            <a:r>
              <a:rPr lang="uk-UA" sz="1600" dirty="0" err="1" smtClean="0"/>
              <a:t>организации</a:t>
            </a:r>
            <a:r>
              <a:rPr lang="uk-UA" sz="1600" dirty="0" smtClean="0"/>
              <a:t> / Р. Л. </a:t>
            </a:r>
            <a:r>
              <a:rPr lang="uk-UA" sz="1600" dirty="0" err="1" smtClean="0"/>
              <a:t>Акофф</a:t>
            </a:r>
            <a:r>
              <a:rPr lang="uk-UA" sz="1600" dirty="0" smtClean="0"/>
              <a:t>, Д. </a:t>
            </a:r>
            <a:r>
              <a:rPr lang="uk-UA" sz="1600" dirty="0" err="1" smtClean="0"/>
              <a:t>Магидсон</a:t>
            </a:r>
            <a:r>
              <a:rPr lang="uk-UA" sz="1600" dirty="0" smtClean="0"/>
              <a:t>, Г. Д. </a:t>
            </a:r>
            <a:r>
              <a:rPr lang="uk-UA" sz="1600" dirty="0" err="1" smtClean="0"/>
              <a:t>Эддисон</a:t>
            </a:r>
            <a:r>
              <a:rPr lang="uk-UA" sz="1600" dirty="0" smtClean="0"/>
              <a:t> ; пер, с англ. Ф. П. Тарасенко. — </a:t>
            </a:r>
            <a:r>
              <a:rPr lang="uk-UA" sz="1600" dirty="0" err="1" smtClean="0"/>
              <a:t>Днепропетровск</a:t>
            </a:r>
            <a:r>
              <a:rPr lang="uk-UA" sz="1600" dirty="0" smtClean="0"/>
              <a:t> : Баланс </a:t>
            </a:r>
            <a:r>
              <a:rPr lang="uk-UA" sz="1600" dirty="0" err="1" smtClean="0"/>
              <a:t>Бизнес</a:t>
            </a:r>
            <a:r>
              <a:rPr lang="uk-UA" sz="1600" dirty="0" smtClean="0"/>
              <a:t> Букс, 2007. — ХLIIІ, 265 с.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uk-UA" sz="1600" dirty="0" smtClean="0"/>
              <a:t>Кримінально-процесуальний кодекс України : за станом на 1 груд. 2005 р / Верховна Рада України. — Офіц. вид. — К. : </a:t>
            </a:r>
            <a:r>
              <a:rPr lang="uk-UA" sz="1600" dirty="0" err="1" smtClean="0"/>
              <a:t>Парлам</a:t>
            </a:r>
            <a:r>
              <a:rPr lang="uk-UA" sz="1600" dirty="0" smtClean="0"/>
              <a:t>. вид-во, 2006. — 207 с.</a:t>
            </a:r>
            <a:endParaRPr lang="ru-RU" sz="16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sz="1600" dirty="0" err="1" smtClean="0"/>
              <a:t>Міграція</a:t>
            </a:r>
            <a:r>
              <a:rPr lang="ru-RU" sz="1600" dirty="0" smtClean="0"/>
              <a:t> в </a:t>
            </a:r>
            <a:r>
              <a:rPr lang="ru-RU" sz="1600" dirty="0" err="1" smtClean="0"/>
              <a:t>Україні</a:t>
            </a:r>
            <a:r>
              <a:rPr lang="ru-RU" sz="1600" dirty="0" smtClean="0"/>
              <a:t>. </a:t>
            </a:r>
            <a:r>
              <a:rPr lang="ru-RU" sz="1600" dirty="0" err="1" smtClean="0"/>
              <a:t>Факти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цифри</a:t>
            </a:r>
            <a:r>
              <a:rPr lang="ru-RU" sz="1600" dirty="0" smtClean="0"/>
              <a:t>. [</a:t>
            </a:r>
            <a:r>
              <a:rPr lang="ru-RU" sz="1600" dirty="0" err="1" smtClean="0"/>
              <a:t>Електронний</a:t>
            </a:r>
            <a:r>
              <a:rPr lang="ru-RU" sz="1600" dirty="0" smtClean="0"/>
              <a:t> ресурс] // </a:t>
            </a:r>
            <a:r>
              <a:rPr lang="ru-RU" sz="1600" dirty="0" err="1" smtClean="0"/>
              <a:t>Міжнародна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міграції</a:t>
            </a:r>
            <a:r>
              <a:rPr lang="ru-RU" sz="1600" dirty="0" smtClean="0"/>
              <a:t> . </a:t>
            </a:r>
            <a:r>
              <a:rPr lang="ru-RU" sz="1600" dirty="0" err="1" smtClean="0"/>
              <a:t>Представництво</a:t>
            </a:r>
            <a:r>
              <a:rPr lang="ru-RU" sz="1600" dirty="0" smtClean="0"/>
              <a:t> в </a:t>
            </a:r>
            <a:r>
              <a:rPr lang="ru-RU" sz="1600" dirty="0" err="1" smtClean="0"/>
              <a:t>Україні</a:t>
            </a:r>
            <a:r>
              <a:rPr lang="ru-RU" sz="1600" dirty="0" smtClean="0"/>
              <a:t>. – 2011. – Режим доступу до ресурсу: http://iom.org.ua/ua/pdf/Facts&amp;Figures_b5_ua_f.pdf.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1600" dirty="0" smtClean="0"/>
              <a:t>World Trade Report 2014. Trade and development: recent trends and the role of the WTO [</a:t>
            </a:r>
            <a:r>
              <a:rPr lang="ru-RU" sz="1600" dirty="0" err="1" smtClean="0"/>
              <a:t>Електронний</a:t>
            </a:r>
            <a:r>
              <a:rPr lang="ru-RU" sz="1600" dirty="0" smtClean="0"/>
              <a:t> ресурс] // </a:t>
            </a:r>
            <a:r>
              <a:rPr lang="en-US" sz="1600" dirty="0" smtClean="0"/>
              <a:t>World Trade </a:t>
            </a:r>
            <a:r>
              <a:rPr lang="en-US" sz="1600" dirty="0" err="1" smtClean="0"/>
              <a:t>Organizaion</a:t>
            </a:r>
            <a:r>
              <a:rPr lang="en-US" sz="1600" dirty="0" smtClean="0"/>
              <a:t>. – 2015. – </a:t>
            </a:r>
            <a:r>
              <a:rPr lang="ru-RU" sz="1600" dirty="0" smtClean="0"/>
              <a:t>Режим доступу до ресурсу: </a:t>
            </a:r>
            <a:r>
              <a:rPr lang="en-US" sz="1600" dirty="0" smtClean="0"/>
              <a:t>https://www.wto.org/english/res_e/publications_e/wtr14_e.htm.</a:t>
            </a:r>
            <a:endParaRPr lang="uk-UA" sz="1600" dirty="0" smtClean="0"/>
          </a:p>
          <a:p>
            <a:pPr marL="514350" indent="-514350">
              <a:buFont typeface="Arial" pitchFamily="34" charset="0"/>
              <a:buAutoNum type="arabicPeriod"/>
            </a:pPr>
            <a:endParaRPr lang="ru-RU" sz="1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обґрунтування …</a:t>
            </a:r>
          </a:p>
          <a:p>
            <a:endParaRPr lang="uk-UA" sz="2400" dirty="0" smtClean="0"/>
          </a:p>
          <a:p>
            <a:pPr>
              <a:buNone/>
            </a:pPr>
            <a:r>
              <a:rPr lang="uk-UA" sz="2400" b="1" dirty="0" smtClean="0"/>
              <a:t>Значущість (актуальність) мети:</a:t>
            </a:r>
          </a:p>
          <a:p>
            <a:r>
              <a:rPr lang="uk-UA" sz="2400" b="1" dirty="0" smtClean="0"/>
              <a:t>…</a:t>
            </a:r>
          </a:p>
          <a:p>
            <a:r>
              <a:rPr lang="uk-UA" sz="2400" b="1" dirty="0" smtClean="0"/>
              <a:t>…</a:t>
            </a:r>
          </a:p>
          <a:p>
            <a:r>
              <a:rPr lang="uk-UA" sz="2400" b="1" dirty="0" smtClean="0"/>
              <a:t>….</a:t>
            </a:r>
          </a:p>
          <a:p>
            <a:pPr>
              <a:buNone/>
            </a:pP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</a:t>
            </a:r>
            <a:b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 smtClean="0">
                <a:solidFill>
                  <a:srgbClr val="FF0000"/>
                </a:solidFill>
              </a:rPr>
              <a:t>(приклад оформлення)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Кількість мігрантів в Україні</a:t>
            </a:r>
            <a:r>
              <a:rPr lang="uk-UA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700" dirty="0" smtClean="0">
                <a:solidFill>
                  <a:srgbClr val="FF0000"/>
                </a:solidFill>
              </a:rPr>
              <a:t>(приклад оформлення рисунку)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© Прізвище І.П.  2015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7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9144000" cy="5440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Фінансування транспортної інфраструктури </a:t>
            </a:r>
            <a:r>
              <a:rPr lang="uk-UA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/>
            </a:r>
            <a:br>
              <a:rPr lang="uk-UA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uk-UA" sz="2400" dirty="0" smtClean="0">
                <a:solidFill>
                  <a:srgbClr val="FF0000"/>
                </a:solidFill>
              </a:rPr>
              <a:t>(приклад оформлення рисунку)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687" y="2000240"/>
            <a:ext cx="8609711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85720" y="1500174"/>
            <a:ext cx="2533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850" algn="ctr"/>
            <a:r>
              <a:rPr lang="uk-UA" b="1" dirty="0" smtClean="0">
                <a:latin typeface="Trebuchet MS" pitchFamily="34" charset="0"/>
                <a:cs typeface="Times New Roman" pitchFamily="18" charset="0"/>
              </a:rPr>
              <a:t>тис. </a:t>
            </a:r>
            <a:r>
              <a:rPr lang="uk-UA" b="1" dirty="0" err="1" smtClean="0">
                <a:latin typeface="Trebuchet MS" pitchFamily="34" charset="0"/>
                <a:cs typeface="Times New Roman" pitchFamily="18" charset="0"/>
              </a:rPr>
              <a:t>дол</a:t>
            </a:r>
            <a:r>
              <a:rPr lang="uk-UA" b="1" dirty="0" smtClean="0">
                <a:latin typeface="Trebuchet MS" pitchFamily="34" charset="0"/>
                <a:cs typeface="Times New Roman" pitchFamily="18" charset="0"/>
              </a:rPr>
              <a:t> США/км</a:t>
            </a:r>
            <a:endParaRPr lang="ru-RU" dirty="0">
              <a:latin typeface="Trebuchet MS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572264" y="1428736"/>
            <a:ext cx="20717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/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2013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р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Times New Roman" pitchFamily="18" charset="0"/>
              </a:rPr>
              <a:t>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Міграція та зайнятість в Україні</a:t>
            </a:r>
            <a:b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700" dirty="0" smtClean="0">
                <a:solidFill>
                  <a:srgbClr val="FF0000"/>
                </a:solidFill>
              </a:rPr>
              <a:t>(приклад оформлення таблиці)</a:t>
            </a:r>
            <a:endParaRPr lang="ru-RU" sz="2700" dirty="0">
              <a:solidFill>
                <a:srgbClr val="FF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5" y="1214421"/>
          <a:ext cx="8786873" cy="5108010"/>
        </p:xfrm>
        <a:graphic>
          <a:graphicData uri="http://schemas.openxmlformats.org/drawingml/2006/table">
            <a:tbl>
              <a:tblPr/>
              <a:tblGrid>
                <a:gridCol w="2714517"/>
                <a:gridCol w="1056438"/>
                <a:gridCol w="1034369"/>
                <a:gridCol w="1098367"/>
                <a:gridCol w="1098367"/>
                <a:gridCol w="1784815"/>
              </a:tblGrid>
              <a:tr h="1178772"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2005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2009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Зростання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2014/2005 рр</a:t>
                      </a: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.,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разів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7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Міграційний приріст (+) / скорочення </a:t>
                      </a: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(-),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 err="1" smtClean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тис.осіб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13,5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61,8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19,8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78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Середньомісячна заробітна плата, </a:t>
                      </a:r>
                      <a:endParaRPr lang="uk-UA" sz="1800" b="1" dirty="0" smtClean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грн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1019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2233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3377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3534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1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Кількість безробітних за методологією МОП, </a:t>
                      </a: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тис.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осіб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1600,8</a:t>
                      </a:r>
                      <a:endParaRPr lang="ru-RU" sz="1800" b="1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1958,8</a:t>
                      </a:r>
                      <a:endParaRPr lang="ru-RU" sz="1800" b="1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1657,2</a:t>
                      </a:r>
                      <a:endParaRPr lang="ru-RU" sz="1800" b="1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1781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ime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Реалізація проектів ДПП в Україні </a:t>
            </a:r>
            <a:b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uk-UA" sz="4000" b="1" dirty="0" smtClean="0">
                <a:cs typeface="Times New Roman" pitchFamily="18" charset="0"/>
              </a:rPr>
              <a:t>(за 1990-2013 рр.)</a:t>
            </a:r>
            <a:r>
              <a:rPr lang="uk-UA" sz="4000" b="1" dirty="0" smtClean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uk-UA" sz="4000" b="1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uk-UA" sz="4000" dirty="0" smtClean="0">
                <a:solidFill>
                  <a:srgbClr val="FF0000"/>
                </a:solidFill>
              </a:rPr>
              <a:t> </a:t>
            </a:r>
            <a:r>
              <a:rPr lang="uk-UA" sz="2200" dirty="0" smtClean="0">
                <a:solidFill>
                  <a:srgbClr val="FF0000"/>
                </a:solidFill>
              </a:rPr>
              <a:t>(приклад оформлення таблиці)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6" name="Group 123"/>
          <p:cNvGraphicFramePr>
            <a:graphicFrameLocks noGrp="1"/>
          </p:cNvGraphicFramePr>
          <p:nvPr/>
        </p:nvGraphicFramePr>
        <p:xfrm>
          <a:off x="357158" y="2000240"/>
          <a:ext cx="8429684" cy="4071967"/>
        </p:xfrm>
        <a:graphic>
          <a:graphicData uri="http://schemas.openxmlformats.org/drawingml/2006/table">
            <a:tbl>
              <a:tblPr/>
              <a:tblGrid>
                <a:gridCol w="3255008"/>
                <a:gridCol w="2509747"/>
                <a:gridCol w="2664929"/>
              </a:tblGrid>
              <a:tr h="97236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Сфера реалізації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Кількість проектів,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одиниць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Обсяг інвестицій,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млн. дол. США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6005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Енергетика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kumimoji="0" 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2,299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6005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Телекомунікації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11,714</a:t>
                      </a:r>
                      <a:endParaRPr kumimoji="0" 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6005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Транспорт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69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Водопостачання та каналізація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6005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Всього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14,346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Заходи для впровадження </a:t>
            </a:r>
            <a:b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ДПП в інфраструктурі України</a:t>
            </a:r>
            <a:r>
              <a:rPr lang="uk-UA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dirty="0" smtClean="0">
                <a:solidFill>
                  <a:srgbClr val="FF0000"/>
                </a:solidFill>
              </a:rPr>
              <a:t> </a:t>
            </a:r>
            <a:r>
              <a:rPr lang="uk-UA" sz="2700" dirty="0" smtClean="0">
                <a:solidFill>
                  <a:srgbClr val="FF0000"/>
                </a:solidFill>
              </a:rPr>
              <a:t>(приклад оформлення переліку)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7" name="Group 47"/>
          <p:cNvGraphicFramePr>
            <a:graphicFrameLocks noGrp="1"/>
          </p:cNvGraphicFramePr>
          <p:nvPr/>
        </p:nvGraphicFramePr>
        <p:xfrm>
          <a:off x="1714480" y="2000240"/>
          <a:ext cx="6072230" cy="4009799"/>
        </p:xfrm>
        <a:graphic>
          <a:graphicData uri="http://schemas.openxmlformats.org/drawingml/2006/table">
            <a:tbl>
              <a:tblPr/>
              <a:tblGrid>
                <a:gridCol w="6072230"/>
              </a:tblGrid>
              <a:tr h="64014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  <a:tab pos="333375" algn="l"/>
                          <a:tab pos="523875" algn="l"/>
                        </a:tabLst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І. Законодавче забезпечення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423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  <a:tab pos="333375" algn="l"/>
                          <a:tab pos="523875" algn="l"/>
                        </a:tabLst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ІІ. Інституційне  забезпечення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80248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  <a:tab pos="333375" algn="l"/>
                          <a:tab pos="523875" algn="l"/>
                        </a:tabLst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ІІІ. Організація на рівні муніципалітетів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  <a:tab pos="333375" algn="l"/>
                          <a:tab pos="523875" algn="l"/>
                        </a:tabLst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(навчання, підготовка проектів)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423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  <a:tab pos="333375" algn="l"/>
                          <a:tab pos="5238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IV. 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Гарантування захисту інтересів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4014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  <a:tab pos="333375" algn="l"/>
                          <a:tab pos="5238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V. 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Визначення пріоритетних проектів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423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  <a:tab pos="333375" algn="l"/>
                          <a:tab pos="5238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VI. 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Інвестиційний клімат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Припущення сценарного прогнозу соціальних 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dirty="0" smtClean="0">
                <a:solidFill>
                  <a:srgbClr val="FF0000"/>
                </a:solidFill>
              </a:rPr>
              <a:t> </a:t>
            </a:r>
            <a:r>
              <a:rPr lang="uk-UA" sz="2200" dirty="0" smtClean="0">
                <a:solidFill>
                  <a:srgbClr val="FF0000"/>
                </a:solidFill>
              </a:rPr>
              <a:t>(приклад оформлення </a:t>
            </a:r>
            <a:r>
              <a:rPr lang="ru-RU" sz="2200" dirty="0" smtClean="0">
                <a:solidFill>
                  <a:srgbClr val="FF0000"/>
                </a:solidFill>
              </a:rPr>
              <a:t>рисунку</a:t>
            </a:r>
            <a:r>
              <a:rPr lang="uk-UA" sz="2200" dirty="0" smtClean="0">
                <a:solidFill>
                  <a:srgbClr val="FF0000"/>
                </a:solidFill>
              </a:rPr>
              <a:t>)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147916658"/>
              </p:ext>
            </p:extLst>
          </p:nvPr>
        </p:nvGraphicFramePr>
        <p:xfrm>
          <a:off x="0" y="1857364"/>
          <a:ext cx="9036496" cy="5000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Висновки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Прізвище І.П.  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5B17-E5F1-4BEB-BD5D-AEE75938E0FB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609</Words>
  <Application>Microsoft Office PowerPoint</Application>
  <PresentationFormat>Экран (4:3)</PresentationFormat>
  <Paragraphs>118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МІНІСТЕРСТВО ОСВІТИ І НАУКИ УКРАЇНИ ДЕРЖАВНИЙ ВИЩИЙ НАВЧАЛЬНИЙ ЗАКЛАД  «КИЇВСЬКИЙ НАЦІОНАЛЬНИЙ ЕКОНОМІЧНИЙ   УНІВЕРСИТЕТ ІМЕНІ ВАДИМА ГЕТЬМАНА»   Наукове студентське товариство    82  студентська наукова конференція  «Соціально-економічні перспективи України на початку ХХІ століття» Секція «Прогнозування та державне регулювання економіки» 14-22 квітня 2015 року</vt:lpstr>
      <vt:lpstr>Мета (приклад оформлення)</vt:lpstr>
      <vt:lpstr>Кількість мігрантів в Україні (приклад оформлення рисунку)</vt:lpstr>
      <vt:lpstr>Фінансування транспортної інфраструктури  (приклад оформлення рисунку)</vt:lpstr>
      <vt:lpstr>Міграція та зайнятість в Україні (приклад оформлення таблиці)</vt:lpstr>
      <vt:lpstr>Реалізація проектів ДПП в Україні  (за 1990-2013 рр.)  (приклад оформлення таблиці)  </vt:lpstr>
      <vt:lpstr>Заходи для впровадження  ДПП в інфраструктурі України  (приклад оформлення переліку) </vt:lpstr>
      <vt:lpstr>Припущення сценарного прогнозу соціальних допомог  (приклад оформлення рисунку) </vt:lpstr>
      <vt:lpstr>Висновки</vt:lpstr>
      <vt:lpstr>Інформаційні джерела  (приклади оформлення)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ДЕРЖАВНИЙ ВИЩИЙ НАВЧАЛЬНИЙ ЗАКЛАД  “КИЇВСЬКИЙ НАЦІОНАЛЬНИЙ ЕКОНОМІЧНИЙ  УНІВЕРСИТЕТ ІМЕНІ ВАДИМА ГЕТЬМАНА”   82  студентська наукова конференція  «Соціально-економічний розвиток України на початку ХХІ століття» Секція "Прогнозування та державне регулювання економіки»</dc:title>
  <dc:creator>user</dc:creator>
  <cp:lastModifiedBy>user</cp:lastModifiedBy>
  <cp:revision>36</cp:revision>
  <dcterms:created xsi:type="dcterms:W3CDTF">2015-03-27T21:01:01Z</dcterms:created>
  <dcterms:modified xsi:type="dcterms:W3CDTF">2015-04-02T17:17:52Z</dcterms:modified>
</cp:coreProperties>
</file>