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268" r:id="rId4"/>
    <p:sldId id="264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93C84D0-FE7F-486D-8F6F-A06F1C97CA58}" type="datetimeFigureOut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F1A7DC-0355-4750-8803-02177DC55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71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1FD0-C4EC-4DFE-A8F1-DAE3F949B837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DF9A-FE74-4F4D-9AB0-CEB75CFC0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9C22E-D536-4E3D-9500-D3136AA1ED09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830-1E17-4D37-A4A3-A2812C08F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152C-2558-497C-B3AA-472DEC275883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A3B20-7895-45E1-AAB2-56ECA54C8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3CF2-16D4-4736-B102-18243BB3AAD8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10E8-EE77-4370-923C-81B2BFDE5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EF15F-C998-44B3-90B8-204016F29AC9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85E94-6957-4B24-B189-472A673DF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3D557-B55E-481B-B732-6B20D8F75F0C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4D77-3209-4682-AD67-686774993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C9F95-7269-4E8C-AD7F-4B9ABFC8DC1C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69F5E-A7E3-41AB-A5D9-F4CC711DB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E03A-42C2-427A-B7F6-CB66BE0A4424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4A90E-BC44-40BC-91C1-E2C0C0C31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AF737-8F98-4414-8EF2-2CC9E06F6C86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8AC3C-1540-4DCC-897E-DE9C19B60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A5C8-9C32-4C75-B9E3-7ECD5C381972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589A7-417A-4618-B00C-3054D319A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5518-2C3C-45D0-B0F8-D71507AF713F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0AC09-8B26-4193-91D0-B9DA3E52B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DC0A21-88C1-4072-9114-930B4958DF7C}" type="datetime1">
              <a:rPr lang="ru-RU"/>
              <a:pPr>
                <a:defRPr/>
              </a:pPr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© Прізвище І.П. 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1E23F0-5BAB-41F0-AE90-EEBD464C3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krstat.gov.ua/" TargetMode="External"/><Relationship Id="rId3" Type="http://schemas.openxmlformats.org/officeDocument/2006/relationships/hyperlink" Target="http://europa.eu/rapid/press-release_DOC-12-2_en.pdf" TargetMode="External"/><Relationship Id="rId7" Type="http://schemas.openxmlformats.org/officeDocument/2006/relationships/hyperlink" Target="http://nbuv.gov.ua/UJRN/Fu_2014_7_4" TargetMode="External"/><Relationship Id="rId2" Type="http://schemas.openxmlformats.org/officeDocument/2006/relationships/hyperlink" Target="http://dx.doi.org/10.1787/5jrxv0bf2vmx-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efa.org/sites/default/files/UA-May16-PFMPR-Public-UA.pdf" TargetMode="External"/><Relationship Id="rId5" Type="http://schemas.openxmlformats.org/officeDocument/2006/relationships/hyperlink" Target="http://www.ibser.org.ua/sites/default/files/kv_iv_2016_monitoring_ukr_0.pdf" TargetMode="External"/><Relationship Id="rId4" Type="http://schemas.openxmlformats.org/officeDocument/2006/relationships/hyperlink" Target="https://www.wto.org/english/res_e/publications_e/wtr14_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177" y="0"/>
            <a:ext cx="8690994" cy="2708920"/>
          </a:xfrm>
        </p:spPr>
        <p:txBody>
          <a:bodyPr>
            <a:noAutofit/>
          </a:bodyPr>
          <a:lstStyle/>
          <a:p>
            <a:r>
              <a:rPr lang="uk-UA" sz="1400" b="1" dirty="0" smtClean="0"/>
              <a:t>МІНІСТЕРСТВО ОСВІТИ І НАУКИ УКРАЇНИ</a:t>
            </a:r>
            <a:br>
              <a:rPr lang="uk-UA" sz="1400" b="1" dirty="0" smtClean="0"/>
            </a:br>
            <a:r>
              <a:rPr lang="uk-UA" sz="1400" b="1" dirty="0" smtClean="0"/>
              <a:t>ДВНЗ </a:t>
            </a:r>
            <a:r>
              <a:rPr lang="ru-RU" sz="1400" b="1" dirty="0" smtClean="0"/>
              <a:t> «</a:t>
            </a:r>
            <a:r>
              <a:rPr lang="uk-UA" sz="1400" b="1" dirty="0" smtClean="0"/>
              <a:t>КИЇВСЬКИЙ НАЦІОНАЛЬНИЙ ЕКОНОМІЧНИЙ </a:t>
            </a:r>
            <a:r>
              <a:rPr lang="en-US" sz="1400" b="1" dirty="0" smtClean="0"/>
              <a:t> </a:t>
            </a:r>
            <a:r>
              <a:rPr lang="uk-UA" sz="1400" b="1" dirty="0" smtClean="0"/>
              <a:t>УНІВЕРСИТЕТ  імені ВАДИМА ГЕТЬМАНА</a:t>
            </a:r>
            <a:r>
              <a:rPr lang="ru-RU" sz="1400" b="1" dirty="0" smtClean="0"/>
              <a:t>» </a:t>
            </a:r>
            <a:r>
              <a:rPr lang="uk-UA" sz="1400" b="1" dirty="0" smtClean="0"/>
              <a:t/>
            </a:r>
            <a:br>
              <a:rPr lang="uk-UA" sz="1400" b="1" dirty="0" smtClean="0"/>
            </a:br>
            <a:r>
              <a:rPr lang="uk-UA" sz="1400" b="1" dirty="0" smtClean="0"/>
              <a:t/>
            </a:r>
            <a:br>
              <a:rPr lang="uk-UA" sz="1400" b="1" dirty="0" smtClean="0"/>
            </a:br>
            <a:r>
              <a:rPr lang="ru-RU" sz="1400" dirty="0" smtClean="0"/>
              <a:t> 85  СТУДЕНТСЬКА НАУКОВА КОНФЕРЕНЦІЯ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r>
              <a:rPr lang="ru-RU" sz="1400" i="1" dirty="0" smtClean="0"/>
              <a:t> </a:t>
            </a:r>
            <a:r>
              <a:rPr lang="ru-RU" sz="1400" b="1" dirty="0"/>
              <a:t>«</a:t>
            </a:r>
            <a:r>
              <a:rPr lang="ru-RU" sz="1400" b="1" dirty="0" err="1"/>
              <a:t>Інноваційний</a:t>
            </a:r>
            <a:r>
              <a:rPr lang="ru-RU" sz="1400" b="1" dirty="0"/>
              <a:t> </a:t>
            </a:r>
            <a:r>
              <a:rPr lang="ru-RU" sz="1400" b="1" dirty="0" err="1"/>
              <a:t>прорив</a:t>
            </a:r>
            <a:r>
              <a:rPr lang="ru-RU" sz="1400" b="1" dirty="0"/>
              <a:t> </a:t>
            </a:r>
            <a:r>
              <a:rPr lang="ru-RU" sz="1400" b="1" dirty="0" err="1"/>
              <a:t>України</a:t>
            </a:r>
            <a:r>
              <a:rPr lang="ru-RU" sz="1400" b="1" dirty="0"/>
              <a:t>: </a:t>
            </a:r>
            <a:r>
              <a:rPr lang="ru-RU" sz="1400" b="1" dirty="0" err="1" smtClean="0"/>
              <a:t>креативні</a:t>
            </a:r>
            <a:r>
              <a:rPr lang="ru-RU" sz="1400" b="1" dirty="0" smtClean="0"/>
              <a:t> </a:t>
            </a:r>
            <a:r>
              <a:rPr lang="ru-RU" sz="1400" b="1" dirty="0" err="1"/>
              <a:t>ідеї</a:t>
            </a:r>
            <a:r>
              <a:rPr lang="ru-RU" sz="1400" b="1" dirty="0"/>
              <a:t> та </a:t>
            </a:r>
            <a:r>
              <a:rPr lang="ru-RU" sz="1400" b="1" dirty="0" err="1" smtClean="0"/>
              <a:t>проекти</a:t>
            </a:r>
            <a:r>
              <a:rPr lang="ru-RU" sz="1400" b="1" dirty="0" smtClean="0"/>
              <a:t>»</a:t>
            </a:r>
            <a:br>
              <a:rPr lang="ru-RU" sz="1400" b="1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uk-UA" sz="1400" i="1" dirty="0" smtClean="0"/>
              <a:t>Тематична платформа</a:t>
            </a:r>
            <a:r>
              <a:rPr lang="ru-RU" sz="1400" i="1" dirty="0" smtClean="0"/>
              <a:t> </a:t>
            </a:r>
            <a:br>
              <a:rPr lang="ru-RU" sz="1400" i="1" dirty="0" smtClean="0"/>
            </a:br>
            <a:r>
              <a:rPr lang="ru-RU" sz="1400" b="1" dirty="0" smtClean="0"/>
              <a:t>«</a:t>
            </a:r>
            <a:r>
              <a:rPr lang="ru-RU" sz="1400" b="1" dirty="0" err="1" smtClean="0"/>
              <a:t>Інновації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управлінні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публічним</a:t>
            </a:r>
            <a:r>
              <a:rPr lang="ru-RU" sz="1400" b="1" dirty="0" smtClean="0"/>
              <a:t> сектором </a:t>
            </a:r>
            <a:r>
              <a:rPr lang="ru-RU" sz="1400" b="1" dirty="0" err="1" smtClean="0"/>
              <a:t>економіки</a:t>
            </a:r>
            <a:r>
              <a:rPr lang="ru-RU" sz="1400" b="1" dirty="0" smtClean="0"/>
              <a:t>»</a:t>
            </a:r>
            <a:br>
              <a:rPr lang="ru-RU" sz="1400" b="1" dirty="0" smtClean="0"/>
            </a:br>
            <a:r>
              <a:rPr lang="ru-RU" sz="1200" dirty="0" smtClean="0"/>
              <a:t>25 </a:t>
            </a:r>
            <a:r>
              <a:rPr lang="ru-RU" sz="1200" dirty="0" err="1" smtClean="0"/>
              <a:t>квітня</a:t>
            </a:r>
            <a:r>
              <a:rPr lang="ru-RU" sz="1200" dirty="0" smtClean="0"/>
              <a:t> 2018 року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ru-RU" sz="1200" dirty="0" smtClean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3000375"/>
            <a:ext cx="6400800" cy="1143000"/>
          </a:xfrm>
        </p:spPr>
        <p:txBody>
          <a:bodyPr/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Назва доповіді</a:t>
            </a:r>
            <a:endParaRPr lang="ru-RU" sz="44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D:\Plazma\Prezentacii\КНЕУ_lo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764704"/>
            <a:ext cx="1125314" cy="1125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314575" y="4857750"/>
            <a:ext cx="6400800" cy="200025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b="1" dirty="0">
                <a:latin typeface="+mn-lt"/>
              </a:rPr>
              <a:t>Ім</a:t>
            </a:r>
            <a:r>
              <a:rPr lang="en-US" sz="3000" b="1" dirty="0">
                <a:latin typeface="+mn-lt"/>
              </a:rPr>
              <a:t>’</a:t>
            </a:r>
            <a:r>
              <a:rPr lang="ru-RU" sz="3000" b="1" dirty="0">
                <a:latin typeface="+mn-lt"/>
              </a:rPr>
              <a:t>я </a:t>
            </a:r>
            <a:r>
              <a:rPr lang="uk-UA" sz="3000" b="1" dirty="0">
                <a:latin typeface="+mn-lt"/>
              </a:rPr>
              <a:t>Прізвище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900" dirty="0">
                <a:latin typeface="+mn-lt"/>
              </a:rPr>
              <a:t>студент __</a:t>
            </a:r>
            <a:r>
              <a:rPr lang="en-US" sz="1900" dirty="0">
                <a:latin typeface="+mn-lt"/>
              </a:rPr>
              <a:t> </a:t>
            </a:r>
            <a:r>
              <a:rPr lang="uk-UA" sz="1900" dirty="0">
                <a:latin typeface="+mn-lt"/>
              </a:rPr>
              <a:t>курсу факультету _____________________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1900" dirty="0">
                <a:latin typeface="+mn-lt"/>
              </a:rPr>
              <a:t>спеціальності </a:t>
            </a:r>
            <a:r>
              <a:rPr lang="ru-RU" sz="1900" dirty="0">
                <a:latin typeface="+mn-lt"/>
              </a:rPr>
              <a:t>«</a:t>
            </a:r>
            <a:r>
              <a:rPr lang="uk-UA" sz="1900" dirty="0">
                <a:latin typeface="+mn-lt"/>
              </a:rPr>
              <a:t>_______________________</a:t>
            </a:r>
            <a:r>
              <a:rPr lang="ru-RU" sz="1900" dirty="0">
                <a:latin typeface="+mn-lt"/>
              </a:rPr>
              <a:t>»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dirty="0" smtClean="0">
                <a:latin typeface="+mn-lt"/>
              </a:rPr>
              <a:t>e-mail</a:t>
            </a:r>
            <a:r>
              <a:rPr lang="uk-UA" sz="1900" dirty="0" smtClean="0">
                <a:latin typeface="+mn-lt"/>
              </a:rPr>
              <a:t> …</a:t>
            </a:r>
            <a:r>
              <a:rPr lang="en-US" sz="1900" dirty="0" smtClean="0">
                <a:latin typeface="+mn-lt"/>
              </a:rPr>
              <a:t> </a:t>
            </a:r>
            <a:endParaRPr lang="uk-UA" sz="1900" dirty="0">
              <a:latin typeface="+mn-lt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1900" b="1" dirty="0">
                <a:latin typeface="+mn-lt"/>
              </a:rPr>
              <a:t>Науковий керівник:</a:t>
            </a:r>
            <a:r>
              <a:rPr lang="en-US" sz="1900" b="1" dirty="0">
                <a:latin typeface="+mn-lt"/>
              </a:rPr>
              <a:t> </a:t>
            </a:r>
            <a:r>
              <a:rPr lang="uk-UA" sz="1900" b="1" dirty="0">
                <a:latin typeface="+mn-lt"/>
              </a:rPr>
              <a:t>І.П. Прізвище</a:t>
            </a:r>
            <a:endParaRPr lang="ru-RU" sz="1900" b="1" dirty="0">
              <a:latin typeface="+mn-lt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900" dirty="0">
                <a:latin typeface="+mn-lt"/>
              </a:rPr>
              <a:t>наук.ступінь (к.е.н./д.е.н.), посада, </a:t>
            </a:r>
            <a:endParaRPr lang="en-US" sz="1900" dirty="0">
              <a:latin typeface="+mn-lt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900" dirty="0">
                <a:latin typeface="+mn-lt"/>
              </a:rPr>
              <a:t>кафедра макроекономіки та державного управління КНЕУ</a:t>
            </a:r>
            <a:endParaRPr lang="ru-RU" sz="19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/>
              <a:t>Складові публічних фінансів </a:t>
            </a:r>
            <a:r>
              <a:rPr lang="uk-UA" sz="3600" b="1" dirty="0" smtClean="0"/>
              <a:t>України</a:t>
            </a:r>
            <a:br>
              <a:rPr lang="uk-UA" sz="3600" b="1" dirty="0" smtClean="0"/>
            </a:br>
            <a:r>
              <a:rPr lang="uk-UA" sz="2400" i="1" dirty="0" smtClean="0">
                <a:solidFill>
                  <a:srgbClr val="FF0000"/>
                </a:solidFill>
              </a:rPr>
              <a:t>(приклад оформлення таблиці)</a:t>
            </a:r>
            <a:endParaRPr lang="uk-UA" sz="4800" i="1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18944"/>
              </p:ext>
            </p:extLst>
          </p:nvPr>
        </p:nvGraphicFramePr>
        <p:xfrm>
          <a:off x="539549" y="1556794"/>
          <a:ext cx="7992890" cy="446449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996445"/>
                <a:gridCol w="3996445"/>
              </a:tblGrid>
              <a:tr h="721585">
                <a:tc>
                  <a:txBody>
                    <a:bodyPr/>
                    <a:lstStyle/>
                    <a:p>
                      <a:pPr marR="952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Центральні (урядові) фінанси</a:t>
                      </a:r>
                      <a:endParaRPr lang="uk-UA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Муніципальні (місцеві) фінанси</a:t>
                      </a:r>
                      <a:endParaRPr lang="uk-UA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1585">
                <a:tc gridSpan="2">
                  <a:txBody>
                    <a:bodyPr/>
                    <a:lstStyle/>
                    <a:p>
                      <a:pPr marL="342900" marR="9525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2000">
                          <a:effectLst/>
                        </a:rPr>
                        <a:t>Публічні фінанси в рамках бюджетної системи</a:t>
                      </a:r>
                      <a:endParaRPr lang="uk-UA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021325">
                <a:tc>
                  <a:txBody>
                    <a:bodyPr/>
                    <a:lstStyle/>
                    <a:p>
                      <a:pPr marR="95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Публічні фонди коштів:</a:t>
                      </a:r>
                      <a:endParaRPr lang="uk-UA" sz="2800">
                        <a:effectLst/>
                      </a:endParaRPr>
                    </a:p>
                    <a:p>
                      <a:pPr marL="342900" marR="9525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000">
                          <a:effectLst/>
                        </a:rPr>
                        <a:t>Державного бюджету;</a:t>
                      </a:r>
                      <a:endParaRPr lang="uk-UA" sz="2800">
                        <a:effectLst/>
                      </a:endParaRPr>
                    </a:p>
                    <a:p>
                      <a:pPr marL="342900" marR="9525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000">
                          <a:effectLst/>
                        </a:rPr>
                        <a:t>Цільових централізованих бюджетних фондів</a:t>
                      </a:r>
                      <a:endParaRPr lang="uk-UA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Публічні фонди коштів місцевого самоврядування:</a:t>
                      </a:r>
                      <a:endParaRPr lang="uk-UA" sz="2800" dirty="0">
                        <a:effectLst/>
                      </a:endParaRPr>
                    </a:p>
                    <a:p>
                      <a:pPr marL="342900" marR="9525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000" dirty="0">
                          <a:effectLst/>
                        </a:rPr>
                        <a:t>Бюджетів місцевого самоврядування;</a:t>
                      </a:r>
                      <a:endParaRPr lang="uk-UA" sz="2800" dirty="0">
                        <a:effectLst/>
                      </a:endParaRPr>
                    </a:p>
                    <a:p>
                      <a:pPr marL="342900" marR="9525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000" dirty="0">
                          <a:effectLst/>
                        </a:rPr>
                        <a:t>Цільових централізованих місцевих бюджетних фондів</a:t>
                      </a:r>
                      <a:endParaRPr lang="uk-UA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6165304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i="1" dirty="0" smtClean="0"/>
              <a:t>Джерело: </a:t>
            </a:r>
            <a:r>
              <a:rPr lang="ru-RU" sz="1050" i="1" dirty="0"/>
              <a:t>Куценко Т.Ф. Бюджетно-</a:t>
            </a:r>
            <a:r>
              <a:rPr lang="ru-RU" sz="1050" i="1" dirty="0" err="1"/>
              <a:t>податкова</a:t>
            </a:r>
            <a:r>
              <a:rPr lang="ru-RU" sz="1050" i="1" dirty="0"/>
              <a:t> </a:t>
            </a:r>
            <a:r>
              <a:rPr lang="ru-RU" sz="1050" i="1" dirty="0" err="1"/>
              <a:t>політика</a:t>
            </a:r>
            <a:r>
              <a:rPr lang="ru-RU" sz="1050" i="1" dirty="0"/>
              <a:t>: </a:t>
            </a:r>
            <a:r>
              <a:rPr lang="ru-RU" sz="1050" i="1" dirty="0" err="1"/>
              <a:t>навч</a:t>
            </a:r>
            <a:r>
              <a:rPr lang="ru-RU" sz="1050" i="1" dirty="0"/>
              <a:t>. </a:t>
            </a:r>
            <a:r>
              <a:rPr lang="ru-RU" sz="1050" i="1" dirty="0" err="1"/>
              <a:t>посіб</a:t>
            </a:r>
            <a:r>
              <a:rPr lang="ru-RU" sz="1050" i="1" dirty="0"/>
              <a:t>. — К.: КНЕУ, 2006. — 508 </a:t>
            </a:r>
            <a:r>
              <a:rPr lang="ru-RU" sz="1050" i="1" dirty="0" smtClean="0"/>
              <a:t>с.</a:t>
            </a:r>
            <a:endParaRPr lang="uk-UA" sz="1050" i="1" dirty="0"/>
          </a:p>
        </p:txBody>
      </p:sp>
    </p:spTree>
    <p:extLst>
      <p:ext uri="{BB962C8B-B14F-4D97-AF65-F5344CB8AC3E}">
        <p14:creationId xmlns:p14="http://schemas.microsoft.com/office/powerpoint/2010/main" val="287542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/>
              <a:t>Ключові принципи нової моделі публічного </a:t>
            </a:r>
            <a:r>
              <a:rPr lang="uk-UA" sz="4000" b="1" dirty="0" smtClean="0"/>
              <a:t>управління</a:t>
            </a:r>
            <a:br>
              <a:rPr lang="uk-UA" sz="4000" b="1" dirty="0" smtClean="0"/>
            </a:br>
            <a:r>
              <a:rPr lang="uk-UA" sz="2400" i="1" dirty="0" smtClean="0">
                <a:solidFill>
                  <a:srgbClr val="FF0000"/>
                </a:solidFill>
              </a:rPr>
              <a:t>(приклад оформлення рисунку)</a:t>
            </a:r>
            <a:endParaRPr lang="uk-UA" sz="2400" i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Схема 9"/>
          <p:cNvPicPr/>
          <p:nvPr/>
        </p:nvPicPr>
        <p:blipFill>
          <a:blip r:embed="rId2"/>
          <a:srcRect l="-3348" r="-3720"/>
          <a:stretch>
            <a:fillRect/>
          </a:stretch>
        </p:blipFill>
        <p:spPr bwMode="auto">
          <a:xfrm>
            <a:off x="1644650" y="1798002"/>
            <a:ext cx="6671766" cy="393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0954" y="6280919"/>
            <a:ext cx="829126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050" i="1" dirty="0" smtClean="0"/>
              <a:t>Джерело: </a:t>
            </a:r>
            <a:r>
              <a:rPr lang="ru-RU" sz="1050" i="1" dirty="0" err="1"/>
              <a:t>Пасічник</a:t>
            </a:r>
            <a:r>
              <a:rPr lang="ru-RU" sz="1050" i="1" dirty="0"/>
              <a:t> М. В. </a:t>
            </a:r>
            <a:r>
              <a:rPr lang="ru-RU" sz="1050" i="1" dirty="0" err="1"/>
              <a:t>Механізми</a:t>
            </a:r>
            <a:r>
              <a:rPr lang="ru-RU" sz="1050" i="1" dirty="0"/>
              <a:t> </a:t>
            </a:r>
            <a:r>
              <a:rPr lang="ru-RU" sz="1050" i="1" dirty="0" err="1"/>
              <a:t>впровадження</a:t>
            </a:r>
            <a:r>
              <a:rPr lang="ru-RU" sz="1050" i="1" dirty="0"/>
              <a:t> нового </a:t>
            </a:r>
            <a:r>
              <a:rPr lang="ru-RU" sz="1050" i="1" dirty="0" err="1"/>
              <a:t>публічного</a:t>
            </a:r>
            <a:r>
              <a:rPr lang="ru-RU" sz="1050" i="1" dirty="0"/>
              <a:t> менеджменту: </a:t>
            </a:r>
            <a:r>
              <a:rPr lang="ru-RU" sz="1050" i="1" dirty="0" err="1"/>
              <a:t>досвід</a:t>
            </a:r>
            <a:r>
              <a:rPr lang="ru-RU" sz="1050" i="1" dirty="0"/>
              <a:t> США / М. В. </a:t>
            </a:r>
            <a:r>
              <a:rPr lang="ru-RU" sz="1050" i="1" dirty="0" err="1"/>
              <a:t>Пасічник</a:t>
            </a:r>
            <a:r>
              <a:rPr lang="ru-RU" sz="1050" i="1" dirty="0"/>
              <a:t> // </a:t>
            </a:r>
            <a:r>
              <a:rPr lang="ru-RU" sz="1050" i="1" dirty="0" err="1"/>
              <a:t>Державне</a:t>
            </a:r>
            <a:r>
              <a:rPr lang="ru-RU" sz="1050" i="1" dirty="0"/>
              <a:t> </a:t>
            </a:r>
            <a:r>
              <a:rPr lang="ru-RU" sz="1050" i="1" dirty="0" err="1"/>
              <a:t>управління</a:t>
            </a:r>
            <a:r>
              <a:rPr lang="ru-RU" sz="1050" i="1" dirty="0"/>
              <a:t>: </a:t>
            </a:r>
            <a:r>
              <a:rPr lang="ru-RU" sz="1050" i="1" dirty="0" err="1"/>
              <a:t>теорія</a:t>
            </a:r>
            <a:r>
              <a:rPr lang="ru-RU" sz="1050" i="1" dirty="0"/>
              <a:t> та практика. – 2009. – № 1 (9) [</a:t>
            </a:r>
            <a:r>
              <a:rPr lang="ru-RU" sz="1050" i="1" dirty="0" err="1"/>
              <a:t>Електронний</a:t>
            </a:r>
            <a:r>
              <a:rPr lang="ru-RU" sz="1050" i="1" dirty="0"/>
              <a:t> ресурс]. – Режим доступу: http://www.nbuv.gov.ua/e-journals/Dutp/2009–1/doc_pdf/Pasichnyk_MV.pdf</a:t>
            </a:r>
            <a:endParaRPr lang="uk-UA" sz="1050" i="1" dirty="0"/>
          </a:p>
        </p:txBody>
      </p:sp>
    </p:spTree>
    <p:extLst>
      <p:ext uri="{BB962C8B-B14F-4D97-AF65-F5344CB8AC3E}">
        <p14:creationId xmlns:p14="http://schemas.microsoft.com/office/powerpoint/2010/main" val="369922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Інформаційні джерела </a:t>
            </a:r>
            <a:br>
              <a:rPr lang="uk-UA" dirty="0" smtClean="0"/>
            </a:br>
            <a:r>
              <a:rPr lang="uk-UA" sz="2000" i="1" dirty="0" smtClean="0">
                <a:solidFill>
                  <a:srgbClr val="FF0000"/>
                </a:solidFill>
              </a:rPr>
              <a:t>(приклади оформлення)</a:t>
            </a:r>
            <a:endParaRPr lang="ru-RU" i="1" dirty="0" smtClean="0">
              <a:solidFill>
                <a:srgbClr val="FF0000"/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/>
          <a:lstStyle/>
          <a:p>
            <a:pPr marL="0" indent="0">
              <a:buNone/>
            </a:pPr>
            <a:r>
              <a:rPr lang="uk-UA" sz="1000" b="1" dirty="0" smtClean="0"/>
              <a:t>ЕЛЕКТРОННІ </a:t>
            </a:r>
            <a:r>
              <a:rPr lang="uk-UA" sz="1000" b="1" dirty="0"/>
              <a:t>РЕСУРСИ:</a:t>
            </a:r>
            <a:endParaRPr lang="uk-UA" sz="1000" dirty="0"/>
          </a:p>
          <a:p>
            <a:pPr lvl="0"/>
            <a:r>
              <a:rPr lang="en-US" sz="1000" dirty="0"/>
              <a:t>Fall F., Fournier J. Macroeconomic uncertainties, prudent debt targets and fiscal rules. OECD Economics Department Working Papers, No. 1230 [Electronic resource] – Paris: OECD Publishing, – 2015. – 46 p. Mode of access: </a:t>
            </a:r>
            <a:r>
              <a:rPr lang="en-US" sz="1000" u="sng" dirty="0">
                <a:hlinkClick r:id="rId2"/>
              </a:rPr>
              <a:t>http://dx.doi.org/10.1787/5jrxv0bf2vmx-en</a:t>
            </a:r>
            <a:r>
              <a:rPr lang="en-US" sz="1000" dirty="0"/>
              <a:t> (accessed 4 November 2017)</a:t>
            </a:r>
            <a:endParaRPr lang="uk-UA" sz="1000" dirty="0"/>
          </a:p>
          <a:p>
            <a:pPr lvl="0"/>
            <a:r>
              <a:rPr lang="en-US" sz="1000" dirty="0"/>
              <a:t>Treaty on Stability, Coordination and Governance in the Economic and Monetary Union I European Commission [Electronic resource] – Brussels, 2012. – 24 p. Mode of access: </a:t>
            </a:r>
            <a:r>
              <a:rPr lang="en-US" sz="1000" u="sng" dirty="0">
                <a:hlinkClick r:id="rId3"/>
              </a:rPr>
              <a:t>http://europa.eu/rapid/press-release_DOC-12-2_en.pdf</a:t>
            </a:r>
            <a:r>
              <a:rPr lang="en-US" sz="1000" dirty="0"/>
              <a:t> (accessed 6 November 2017)</a:t>
            </a:r>
            <a:endParaRPr lang="uk-UA" sz="1000" dirty="0"/>
          </a:p>
          <a:p>
            <a:pPr lvl="0"/>
            <a:r>
              <a:rPr lang="en-US" sz="1000" dirty="0"/>
              <a:t>World Trade Report 2014. Trade and development: recent trends and the role of the WTO [Electronic resource] // World Trade </a:t>
            </a:r>
            <a:r>
              <a:rPr lang="en-US" sz="1000" dirty="0" err="1"/>
              <a:t>Organizaion</a:t>
            </a:r>
            <a:r>
              <a:rPr lang="en-US" sz="1000" dirty="0"/>
              <a:t>. – 2015. – Mode of access: </a:t>
            </a:r>
            <a:r>
              <a:rPr lang="en-US" sz="1000" u="sng" dirty="0">
                <a:hlinkClick r:id="rId4"/>
              </a:rPr>
              <a:t>https://www.wto.org/english/res_e/publications_e/wtr14_e.htm</a:t>
            </a:r>
            <a:r>
              <a:rPr lang="en-US" sz="1000" dirty="0"/>
              <a:t>. (last access: 30.02.2017)</a:t>
            </a:r>
            <a:endParaRPr lang="uk-UA" sz="1000" dirty="0"/>
          </a:p>
          <a:p>
            <a:pPr lvl="0"/>
            <a:r>
              <a:rPr lang="uk-UA" sz="1000" dirty="0"/>
              <a:t>Бюджетний моніторинг: Аналіз виконання бюджету за 2016 рік / [Зубенко В. В., </a:t>
            </a:r>
            <a:r>
              <a:rPr lang="uk-UA" sz="1000" dirty="0" err="1"/>
              <a:t>Самчинська</a:t>
            </a:r>
            <a:r>
              <a:rPr lang="uk-UA" sz="1000" dirty="0"/>
              <a:t> І. В., Рудик А. Ю. та ін.]; ІБСЕД, Проект «Зміцнення місцевої фінансової ініціативи (ЗМФІ-</a:t>
            </a:r>
            <a:r>
              <a:rPr lang="ru-RU" sz="1000" dirty="0"/>
              <a:t>II</a:t>
            </a:r>
            <a:r>
              <a:rPr lang="uk-UA" sz="1000" dirty="0"/>
              <a:t>) впровадження» [Електронний ресурс] // </a:t>
            </a:r>
            <a:r>
              <a:rPr lang="ru-RU" sz="1000" dirty="0"/>
              <a:t>USAID</a:t>
            </a:r>
            <a:r>
              <a:rPr lang="uk-UA" sz="1000" dirty="0"/>
              <a:t>. — К., 2017. — 92 </a:t>
            </a:r>
            <a:r>
              <a:rPr lang="ru-RU" sz="1000" dirty="0"/>
              <a:t>c</a:t>
            </a:r>
            <a:r>
              <a:rPr lang="uk-UA" sz="1000" dirty="0"/>
              <a:t>. Режим доступу: </a:t>
            </a:r>
            <a:r>
              <a:rPr lang="en-US" sz="1000" u="sng" dirty="0">
                <a:hlinkClick r:id="rId5"/>
              </a:rPr>
              <a:t>http</a:t>
            </a:r>
            <a:r>
              <a:rPr lang="uk-UA" sz="1000" u="sng" dirty="0">
                <a:hlinkClick r:id="rId5"/>
              </a:rPr>
              <a:t>://</a:t>
            </a:r>
            <a:r>
              <a:rPr lang="en-US" sz="1000" u="sng" dirty="0">
                <a:hlinkClick r:id="rId5"/>
              </a:rPr>
              <a:t>www</a:t>
            </a:r>
            <a:r>
              <a:rPr lang="uk-UA" sz="1000" u="sng" dirty="0">
                <a:hlinkClick r:id="rId5"/>
              </a:rPr>
              <a:t>.</a:t>
            </a:r>
            <a:r>
              <a:rPr lang="en-US" sz="1000" u="sng" dirty="0" err="1">
                <a:hlinkClick r:id="rId5"/>
              </a:rPr>
              <a:t>ibser</a:t>
            </a:r>
            <a:r>
              <a:rPr lang="uk-UA" sz="1000" u="sng" dirty="0">
                <a:hlinkClick r:id="rId5"/>
              </a:rPr>
              <a:t>.</a:t>
            </a:r>
            <a:r>
              <a:rPr lang="en-US" sz="1000" u="sng" dirty="0">
                <a:hlinkClick r:id="rId5"/>
              </a:rPr>
              <a:t>org</a:t>
            </a:r>
            <a:r>
              <a:rPr lang="uk-UA" sz="1000" u="sng" dirty="0">
                <a:hlinkClick r:id="rId5"/>
              </a:rPr>
              <a:t>.</a:t>
            </a:r>
            <a:r>
              <a:rPr lang="en-US" sz="1000" u="sng" dirty="0" err="1">
                <a:hlinkClick r:id="rId5"/>
              </a:rPr>
              <a:t>ua</a:t>
            </a:r>
            <a:r>
              <a:rPr lang="uk-UA" sz="1000" u="sng" dirty="0">
                <a:hlinkClick r:id="rId5"/>
              </a:rPr>
              <a:t>/</a:t>
            </a:r>
            <a:r>
              <a:rPr lang="en-US" sz="1000" u="sng" dirty="0">
                <a:hlinkClick r:id="rId5"/>
              </a:rPr>
              <a:t>sites</a:t>
            </a:r>
            <a:r>
              <a:rPr lang="uk-UA" sz="1000" u="sng" dirty="0">
                <a:hlinkClick r:id="rId5"/>
              </a:rPr>
              <a:t>/</a:t>
            </a:r>
            <a:r>
              <a:rPr lang="en-US" sz="1000" u="sng" dirty="0">
                <a:hlinkClick r:id="rId5"/>
              </a:rPr>
              <a:t>default</a:t>
            </a:r>
            <a:r>
              <a:rPr lang="uk-UA" sz="1000" u="sng" dirty="0">
                <a:hlinkClick r:id="rId5"/>
              </a:rPr>
              <a:t>/</a:t>
            </a:r>
            <a:r>
              <a:rPr lang="en-US" sz="1000" u="sng" dirty="0">
                <a:hlinkClick r:id="rId5"/>
              </a:rPr>
              <a:t>files</a:t>
            </a:r>
            <a:r>
              <a:rPr lang="uk-UA" sz="1000" u="sng" dirty="0">
                <a:hlinkClick r:id="rId5"/>
              </a:rPr>
              <a:t>/</a:t>
            </a:r>
            <a:r>
              <a:rPr lang="en-US" sz="1000" u="sng" dirty="0" err="1">
                <a:hlinkClick r:id="rId5"/>
              </a:rPr>
              <a:t>kv</a:t>
            </a:r>
            <a:r>
              <a:rPr lang="uk-UA" sz="1000" u="sng" dirty="0">
                <a:hlinkClick r:id="rId5"/>
              </a:rPr>
              <a:t>_</a:t>
            </a:r>
            <a:r>
              <a:rPr lang="en-US" sz="1000" u="sng" dirty="0">
                <a:hlinkClick r:id="rId5"/>
              </a:rPr>
              <a:t>iv</a:t>
            </a:r>
            <a:r>
              <a:rPr lang="uk-UA" sz="1000" u="sng" dirty="0">
                <a:hlinkClick r:id="rId5"/>
              </a:rPr>
              <a:t>_2016_</a:t>
            </a:r>
            <a:r>
              <a:rPr lang="en-US" sz="1000" u="sng" dirty="0">
                <a:hlinkClick r:id="rId5"/>
              </a:rPr>
              <a:t>monitoring</a:t>
            </a:r>
            <a:r>
              <a:rPr lang="uk-UA" sz="1000" u="sng" dirty="0">
                <a:hlinkClick r:id="rId5"/>
              </a:rPr>
              <a:t>_</a:t>
            </a:r>
            <a:r>
              <a:rPr lang="en-US" sz="1000" u="sng" dirty="0" err="1">
                <a:hlinkClick r:id="rId5"/>
              </a:rPr>
              <a:t>ukr</a:t>
            </a:r>
            <a:r>
              <a:rPr lang="uk-UA" sz="1000" u="sng" dirty="0">
                <a:hlinkClick r:id="rId5"/>
              </a:rPr>
              <a:t>_0.</a:t>
            </a:r>
            <a:r>
              <a:rPr lang="en-US" sz="1000" u="sng" dirty="0">
                <a:hlinkClick r:id="rId5"/>
              </a:rPr>
              <a:t>pdf</a:t>
            </a:r>
            <a:r>
              <a:rPr lang="uk-UA" sz="1000" dirty="0"/>
              <a:t> (дата звернення 12.11.2017)</a:t>
            </a:r>
          </a:p>
          <a:p>
            <a:pPr lvl="0"/>
            <a:r>
              <a:rPr lang="uk-UA" sz="1000" dirty="0"/>
              <a:t>Звіт з ефективності управління державними фінансами в Україні за 2015 рік. - м. Київ: Міжнародний банк реконструкції та розвитку / Світовий банк, 2016. – 100 с. [Електронний ресурс] // PEFA. – 2016. </a:t>
            </a:r>
            <a:r>
              <a:rPr lang="ru-RU" sz="1000" dirty="0"/>
              <a:t>–</a:t>
            </a:r>
            <a:r>
              <a:rPr lang="uk-UA" sz="1000" dirty="0"/>
              <a:t>  Режим доступу: </a:t>
            </a:r>
            <a:r>
              <a:rPr lang="ru-RU" sz="1000" u="sng" dirty="0">
                <a:hlinkClick r:id="rId6"/>
              </a:rPr>
              <a:t>https://pefa.org/sites/default/files/UA-May16-PFMPR-Public-UA.pdf</a:t>
            </a:r>
            <a:r>
              <a:rPr lang="uk-UA" sz="1000" dirty="0"/>
              <a:t> (дата звернення 23.10.2017).</a:t>
            </a:r>
          </a:p>
          <a:p>
            <a:pPr lvl="0"/>
            <a:r>
              <a:rPr lang="uk-UA" sz="1000" dirty="0" err="1"/>
              <a:t>Гасанов</a:t>
            </a:r>
            <a:r>
              <a:rPr lang="uk-UA" sz="1000" dirty="0"/>
              <a:t> С.С. Досвід ЄС з антикризового управління державними фінансами та його використання в Україні / С.С. </a:t>
            </a:r>
            <a:r>
              <a:rPr lang="uk-UA" sz="1000" dirty="0" err="1"/>
              <a:t>Гасанов</a:t>
            </a:r>
            <a:r>
              <a:rPr lang="uk-UA" sz="1000" dirty="0"/>
              <a:t>, В.П. Кудряшов, Р.Л. Балакін // Фінанси України. – 2014. – № 7. – С. 17-30. – Режим доступу: </a:t>
            </a:r>
            <a:r>
              <a:rPr lang="uk-UA" sz="1000" u="sng" dirty="0">
                <a:hlinkClick r:id="rId7"/>
              </a:rPr>
              <a:t>http://nbuv.gov.ua/UJRN/Fu_2014_7_4</a:t>
            </a:r>
            <a:r>
              <a:rPr lang="uk-UA" sz="1000" dirty="0"/>
              <a:t> (дата звернення 12.11.2017)</a:t>
            </a:r>
          </a:p>
          <a:p>
            <a:pPr lvl="0"/>
            <a:r>
              <a:rPr lang="ru-RU" sz="1000" dirty="0" err="1"/>
              <a:t>Статистичні</a:t>
            </a:r>
            <a:r>
              <a:rPr lang="ru-RU" sz="1000" dirty="0"/>
              <a:t> </a:t>
            </a:r>
            <a:r>
              <a:rPr lang="ru-RU" sz="1000" dirty="0" err="1"/>
              <a:t>дані</a:t>
            </a:r>
            <a:r>
              <a:rPr lang="ru-RU" sz="1000" dirty="0"/>
              <a:t> [</a:t>
            </a:r>
            <a:r>
              <a:rPr lang="ru-RU" sz="1000" dirty="0" err="1"/>
              <a:t>Електронний</a:t>
            </a:r>
            <a:r>
              <a:rPr lang="ru-RU" sz="1000" dirty="0"/>
              <a:t> ресурс] // </a:t>
            </a:r>
            <a:r>
              <a:rPr lang="ru-RU" sz="1000" dirty="0" err="1"/>
              <a:t>Державна</a:t>
            </a:r>
            <a:r>
              <a:rPr lang="ru-RU" sz="1000" dirty="0"/>
              <a:t> служба статистики </a:t>
            </a:r>
            <a:r>
              <a:rPr lang="ru-RU" sz="1000" dirty="0" err="1"/>
              <a:t>України</a:t>
            </a:r>
            <a:r>
              <a:rPr lang="ru-RU" sz="1000" dirty="0"/>
              <a:t>. – 2015. – Режим доступу : </a:t>
            </a:r>
            <a:r>
              <a:rPr lang="ru-RU" sz="1000" u="sng" dirty="0">
                <a:hlinkClick r:id="rId8"/>
              </a:rPr>
              <a:t>http://www.ukrstat.gov.ua/</a:t>
            </a:r>
            <a:r>
              <a:rPr lang="ru-RU" sz="1000" dirty="0"/>
              <a:t>  (дата </a:t>
            </a:r>
            <a:r>
              <a:rPr lang="ru-RU" sz="1000" dirty="0" err="1"/>
              <a:t>звернення</a:t>
            </a:r>
            <a:r>
              <a:rPr lang="ru-RU" sz="1000" dirty="0"/>
              <a:t>: 30.02.2017 р.)</a:t>
            </a:r>
            <a:endParaRPr lang="uk-UA" sz="1000" dirty="0"/>
          </a:p>
          <a:p>
            <a:pPr marL="0" indent="0">
              <a:buNone/>
            </a:pPr>
            <a:r>
              <a:rPr lang="uk-UA" sz="1000" b="1" dirty="0"/>
              <a:t>ДРУКОВАНІ РЕСУРСИ:</a:t>
            </a:r>
            <a:endParaRPr lang="uk-UA" sz="1000" dirty="0"/>
          </a:p>
          <a:p>
            <a:pPr lvl="0"/>
            <a:r>
              <a:rPr lang="uk-UA" sz="1000" dirty="0"/>
              <a:t>Кримінально-процесуальний кодекс України : за станом на 1 груд. 2005 р / Верховна Рада України. — </a:t>
            </a:r>
            <a:r>
              <a:rPr lang="uk-UA" sz="1000" dirty="0" err="1"/>
              <a:t>Офіц</a:t>
            </a:r>
            <a:r>
              <a:rPr lang="uk-UA" sz="1000" dirty="0"/>
              <a:t>. вид. — К. : </a:t>
            </a:r>
            <a:r>
              <a:rPr lang="uk-UA" sz="1000" dirty="0" err="1"/>
              <a:t>Парлам</a:t>
            </a:r>
            <a:r>
              <a:rPr lang="uk-UA" sz="1000" dirty="0"/>
              <a:t>. вид-во, 2006. — 207 с.</a:t>
            </a:r>
          </a:p>
          <a:p>
            <a:pPr lvl="0"/>
            <a:r>
              <a:rPr lang="ru-RU" sz="1000" dirty="0"/>
              <a:t>Права </a:t>
            </a:r>
            <a:r>
              <a:rPr lang="ru-RU" sz="1000" dirty="0" err="1"/>
              <a:t>людини</a:t>
            </a:r>
            <a:r>
              <a:rPr lang="ru-RU" sz="1000" dirty="0"/>
              <a:t> в </a:t>
            </a:r>
            <a:r>
              <a:rPr lang="ru-RU" sz="1000" dirty="0" err="1"/>
              <a:t>Україні</a:t>
            </a:r>
            <a:r>
              <a:rPr lang="ru-RU" sz="1000" dirty="0"/>
              <a:t> — 2011. </a:t>
            </a:r>
            <a:r>
              <a:rPr lang="ru-RU" sz="1000" dirty="0" err="1"/>
              <a:t>Доповідь</a:t>
            </a:r>
            <a:r>
              <a:rPr lang="ru-RU" sz="1000" dirty="0"/>
              <a:t> </a:t>
            </a:r>
            <a:r>
              <a:rPr lang="ru-RU" sz="1000" dirty="0" err="1"/>
              <a:t>правозахисних</a:t>
            </a:r>
            <a:r>
              <a:rPr lang="ru-RU" sz="1000" dirty="0"/>
              <a:t> </a:t>
            </a:r>
            <a:r>
              <a:rPr lang="ru-RU" sz="1000" dirty="0" err="1"/>
              <a:t>організацій</a:t>
            </a:r>
            <a:r>
              <a:rPr lang="ru-RU" sz="1000" dirty="0"/>
              <a:t>. / За ред. Є.Ю. Захарова. / </a:t>
            </a:r>
            <a:r>
              <a:rPr lang="ru-RU" sz="1000" dirty="0" err="1"/>
              <a:t>Українська</a:t>
            </a:r>
            <a:r>
              <a:rPr lang="ru-RU" sz="1000" dirty="0"/>
              <a:t> </a:t>
            </a:r>
            <a:r>
              <a:rPr lang="ru-RU" sz="1000" dirty="0" err="1"/>
              <a:t>Гельсінська</a:t>
            </a:r>
            <a:r>
              <a:rPr lang="ru-RU" sz="1000" dirty="0"/>
              <a:t> </a:t>
            </a:r>
            <a:r>
              <a:rPr lang="ru-RU" sz="1000" dirty="0" err="1"/>
              <a:t>спілка</a:t>
            </a:r>
            <a:r>
              <a:rPr lang="ru-RU" sz="1000" dirty="0"/>
              <a:t> з прав </a:t>
            </a:r>
            <a:r>
              <a:rPr lang="ru-RU" sz="1000" dirty="0" err="1"/>
              <a:t>людини</a:t>
            </a:r>
            <a:r>
              <a:rPr lang="ru-RU" sz="1000" dirty="0"/>
              <a:t>. — </a:t>
            </a:r>
            <a:r>
              <a:rPr lang="ru-RU" sz="1000" dirty="0" err="1"/>
              <a:t>Харків</a:t>
            </a:r>
            <a:r>
              <a:rPr lang="ru-RU" sz="1000" dirty="0"/>
              <a:t>: Права </a:t>
            </a:r>
            <a:r>
              <a:rPr lang="ru-RU" sz="1000" dirty="0" err="1"/>
              <a:t>людини</a:t>
            </a:r>
            <a:r>
              <a:rPr lang="ru-RU" sz="1000" dirty="0"/>
              <a:t>, 2012. — 352 с.</a:t>
            </a:r>
            <a:endParaRPr lang="uk-UA" sz="1000" dirty="0"/>
          </a:p>
          <a:p>
            <a:pPr lvl="0"/>
            <a:r>
              <a:rPr lang="uk-UA" sz="1000" dirty="0"/>
              <a:t>Адаптація міжнародного досвіду управління державними фінансами. За матеріалами експертів </a:t>
            </a:r>
            <a:r>
              <a:rPr lang="en-US" sz="1000" dirty="0"/>
              <a:t>GIZ</a:t>
            </a:r>
            <a:r>
              <a:rPr lang="uk-UA" sz="1000" dirty="0"/>
              <a:t>  / Е. </a:t>
            </a:r>
            <a:r>
              <a:rPr lang="uk-UA" sz="1000" dirty="0" err="1"/>
              <a:t>Бауманн</a:t>
            </a:r>
            <a:r>
              <a:rPr lang="uk-UA" sz="1000" dirty="0"/>
              <a:t>, У. </a:t>
            </a:r>
            <a:r>
              <a:rPr lang="uk-UA" sz="1000" dirty="0" err="1"/>
              <a:t>Бехманн</a:t>
            </a:r>
            <a:r>
              <a:rPr lang="uk-UA" sz="1000" dirty="0"/>
              <a:t>, Г. </a:t>
            </a:r>
            <a:r>
              <a:rPr lang="uk-UA" sz="1000" dirty="0" err="1"/>
              <a:t>Вайланд</a:t>
            </a:r>
            <a:r>
              <a:rPr lang="uk-UA" sz="1000" dirty="0"/>
              <a:t> та ін. – К. : ДННУ «Акад. фін. Управління», 2014. – 145 с.</a:t>
            </a:r>
          </a:p>
          <a:p>
            <a:pPr lvl="0"/>
            <a:r>
              <a:rPr lang="uk-UA" sz="1000" dirty="0" err="1"/>
              <a:t>Акофф</a:t>
            </a:r>
            <a:r>
              <a:rPr lang="uk-UA" sz="1000" dirty="0"/>
              <a:t> Р. Л. </a:t>
            </a:r>
            <a:r>
              <a:rPr lang="uk-UA" sz="1000" dirty="0" err="1"/>
              <a:t>Идеализированное</a:t>
            </a:r>
            <a:r>
              <a:rPr lang="uk-UA" sz="1000" dirty="0"/>
              <a:t> </a:t>
            </a:r>
            <a:r>
              <a:rPr lang="uk-UA" sz="1000" dirty="0" err="1"/>
              <a:t>проектирование</a:t>
            </a:r>
            <a:r>
              <a:rPr lang="uk-UA" sz="1000" dirty="0"/>
              <a:t>: </a:t>
            </a:r>
            <a:r>
              <a:rPr lang="uk-UA" sz="1000" dirty="0" err="1"/>
              <a:t>как</a:t>
            </a:r>
            <a:r>
              <a:rPr lang="uk-UA" sz="1000" dirty="0"/>
              <a:t> </a:t>
            </a:r>
            <a:r>
              <a:rPr lang="uk-UA" sz="1000" dirty="0" err="1"/>
              <a:t>предотвратить</a:t>
            </a:r>
            <a:r>
              <a:rPr lang="uk-UA" sz="1000" dirty="0"/>
              <a:t> </a:t>
            </a:r>
            <a:r>
              <a:rPr lang="uk-UA" sz="1000" dirty="0" err="1"/>
              <a:t>завтрашний</a:t>
            </a:r>
            <a:r>
              <a:rPr lang="uk-UA" sz="1000" dirty="0"/>
              <a:t> </a:t>
            </a:r>
            <a:r>
              <a:rPr lang="uk-UA" sz="1000" dirty="0" err="1"/>
              <a:t>кризис</a:t>
            </a:r>
            <a:r>
              <a:rPr lang="uk-UA" sz="1000" dirty="0"/>
              <a:t> </a:t>
            </a:r>
            <a:r>
              <a:rPr lang="uk-UA" sz="1000" dirty="0" err="1"/>
              <a:t>сегодня</a:t>
            </a:r>
            <a:r>
              <a:rPr lang="uk-UA" sz="1000" dirty="0"/>
              <a:t>. </a:t>
            </a:r>
            <a:r>
              <a:rPr lang="uk-UA" sz="1000" dirty="0" err="1"/>
              <a:t>Создание</a:t>
            </a:r>
            <a:r>
              <a:rPr lang="uk-UA" sz="1000" dirty="0"/>
              <a:t> </a:t>
            </a:r>
            <a:r>
              <a:rPr lang="uk-UA" sz="1000" dirty="0" err="1"/>
              <a:t>будущего</a:t>
            </a:r>
            <a:r>
              <a:rPr lang="uk-UA" sz="1000" dirty="0"/>
              <a:t> </a:t>
            </a:r>
            <a:r>
              <a:rPr lang="uk-UA" sz="1000" dirty="0" err="1"/>
              <a:t>организации</a:t>
            </a:r>
            <a:r>
              <a:rPr lang="uk-UA" sz="1000" dirty="0"/>
              <a:t> / Р. Л. </a:t>
            </a:r>
            <a:r>
              <a:rPr lang="uk-UA" sz="1000" dirty="0" err="1"/>
              <a:t>Акофф</a:t>
            </a:r>
            <a:r>
              <a:rPr lang="uk-UA" sz="1000" dirty="0"/>
              <a:t>, Д. </a:t>
            </a:r>
            <a:r>
              <a:rPr lang="uk-UA" sz="1000" dirty="0" err="1"/>
              <a:t>Магидсон</a:t>
            </a:r>
            <a:r>
              <a:rPr lang="uk-UA" sz="1000" dirty="0"/>
              <a:t>, Г. Д. </a:t>
            </a:r>
            <a:r>
              <a:rPr lang="uk-UA" sz="1000" dirty="0" err="1"/>
              <a:t>Эддисон</a:t>
            </a:r>
            <a:r>
              <a:rPr lang="uk-UA" sz="1000" dirty="0"/>
              <a:t> ; пер, с </a:t>
            </a:r>
            <a:r>
              <a:rPr lang="uk-UA" sz="1000" dirty="0" err="1"/>
              <a:t>англ</a:t>
            </a:r>
            <a:r>
              <a:rPr lang="uk-UA" sz="1000" dirty="0"/>
              <a:t>. Ф. П. Тарасенко. — </a:t>
            </a:r>
            <a:r>
              <a:rPr lang="uk-UA" sz="1000" dirty="0" err="1"/>
              <a:t>Днепропетровск</a:t>
            </a:r>
            <a:r>
              <a:rPr lang="uk-UA" sz="1000" dirty="0"/>
              <a:t> : Баланс </a:t>
            </a:r>
            <a:r>
              <a:rPr lang="uk-UA" sz="1000" dirty="0" err="1"/>
              <a:t>Бизнес</a:t>
            </a:r>
            <a:r>
              <a:rPr lang="uk-UA" sz="1000" dirty="0"/>
              <a:t> Букс, 2007. — ХLIIІ, 265 с.</a:t>
            </a:r>
          </a:p>
          <a:p>
            <a:pPr lvl="0"/>
            <a:r>
              <a:rPr lang="uk-UA" sz="1000" dirty="0"/>
              <a:t>Куценко Т.Ф. Публічні фінанси в Україні: зміст та структура з урахуванням сучасних тенденцій розвитку / Т. Ф. Куценко // Економіка та держава. - 2016. - № 6. - С. 62-66.</a:t>
            </a:r>
          </a:p>
          <a:p>
            <a:pPr marL="514350" indent="-514350">
              <a:buFont typeface="Arial" charset="0"/>
              <a:buAutoNum type="arabicPeriod"/>
            </a:pPr>
            <a:endParaRPr lang="ru-RU" sz="1000" dirty="0" smtClean="0"/>
          </a:p>
          <a:p>
            <a:pPr marL="514350" indent="-514350">
              <a:buFont typeface="Arial" charset="0"/>
              <a:buAutoNum type="arabicPeriod"/>
            </a:pPr>
            <a:endParaRPr lang="uk-UA" sz="1000" dirty="0" smtClean="0"/>
          </a:p>
          <a:p>
            <a:pPr marL="514350" indent="-514350">
              <a:buFont typeface="Arial" charset="0"/>
              <a:buAutoNum type="arabicPeriod"/>
            </a:pPr>
            <a:endParaRPr lang="ru-RU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459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МІНІСТЕРСТВО ОСВІТИ І НАУКИ УКРАЇНИ ДВНЗ  «КИЇВСЬКИЙ НАЦІОНАЛЬНИЙ ЕКОНОМІЧНИЙ  УНІВЕРСИТЕТ  імені ВАДИМА ГЕТЬМАНА»    85  СТУДЕНТСЬКА НАУКОВА КОНФЕРЕНЦІЯ  «Інноваційний прорив України: креативні ідеї та проекти»  Тематична платформа  «Інновації в управлінні публічним сектором економіки» 25 квітня 2018 року  </vt:lpstr>
      <vt:lpstr>Складові публічних фінансів України (приклад оформлення таблиці)</vt:lpstr>
      <vt:lpstr>Ключові принципи нової моделі публічного управління (приклад оформлення рисунку)</vt:lpstr>
      <vt:lpstr>Інформаційні джерела  (приклади оформлення)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ВИЩИЙ НАВЧАЛЬНИЙ ЗАКЛАД  “КИЇВСЬКИЙ НАЦІОНАЛЬНИЙ ЕКОНОМІЧНИЙ  УНІВЕРСИТЕТ ІМЕНІ ВАДИМА ГЕТЬМАНА”   82  студентська наукова конференція  «Соціально-економічний розвиток України на початку ХХІ століття» Секція "Прогнозування та державне регулювання економіки»</dc:title>
  <dc:creator>user</dc:creator>
  <cp:lastModifiedBy>Користувач Windows</cp:lastModifiedBy>
  <cp:revision>55</cp:revision>
  <dcterms:created xsi:type="dcterms:W3CDTF">2015-03-27T21:01:01Z</dcterms:created>
  <dcterms:modified xsi:type="dcterms:W3CDTF">2018-04-02T11:28:59Z</dcterms:modified>
</cp:coreProperties>
</file>