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66" r:id="rId4"/>
    <p:sldId id="263" r:id="rId5"/>
    <p:sldId id="267" r:id="rId6"/>
    <p:sldId id="268" r:id="rId7"/>
    <p:sldId id="269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4583" autoAdjust="0"/>
  </p:normalViewPr>
  <p:slideViewPr>
    <p:cSldViewPr>
      <p:cViewPr varScale="1">
        <p:scale>
          <a:sx n="122" d="100"/>
          <a:sy n="122" d="100"/>
        </p:scale>
        <p:origin x="131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1920" y="5453743"/>
            <a:ext cx="5131296" cy="1412776"/>
          </a:xfrm>
        </p:spPr>
        <p:txBody>
          <a:bodyPr/>
          <a:lstStyle>
            <a:lvl1pPr>
              <a:defRPr b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655145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5976" y="2852936"/>
            <a:ext cx="5131296" cy="1412776"/>
          </a:xfrm>
        </p:spPr>
        <p:txBody>
          <a:bodyPr>
            <a:noAutofit/>
          </a:bodyPr>
          <a:lstStyle/>
          <a:p>
            <a:r>
              <a:rPr lang="ru-RU" sz="4800" dirty="0"/>
              <a:t>МАТЕМАТИЧНІ МЕТОДИ КІБЕРБЕЗПЕКИ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Мета </a:t>
            </a:r>
            <a:r>
              <a:rPr lang="ru-RU" dirty="0" err="1"/>
              <a:t>навчання</a:t>
            </a:r>
            <a:r>
              <a:rPr lang="ru-RU" dirty="0"/>
              <a:t>: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5904656" cy="409391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компетенції</a:t>
            </a:r>
            <a:r>
              <a:rPr lang="ru-RU" dirty="0"/>
              <a:t> системного, </a:t>
            </a:r>
            <a:r>
              <a:rPr lang="ru-RU" dirty="0" err="1"/>
              <a:t>стратегічного</a:t>
            </a:r>
            <a:r>
              <a:rPr lang="ru-RU" dirty="0"/>
              <a:t> і критичного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будуть</a:t>
            </a:r>
            <a:r>
              <a:rPr lang="ru-RU" dirty="0"/>
              <a:t> знати і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, </a:t>
            </a:r>
            <a:r>
              <a:rPr lang="ru-RU" dirty="0" err="1"/>
              <a:t>моделі</a:t>
            </a:r>
            <a:r>
              <a:rPr lang="ru-RU" dirty="0"/>
              <a:t>, методики та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, </a:t>
            </a:r>
            <a:r>
              <a:rPr lang="ru-RU" dirty="0" err="1"/>
              <a:t>передачі</a:t>
            </a:r>
            <a:r>
              <a:rPr lang="ru-RU" dirty="0"/>
              <a:t>, </a:t>
            </a:r>
            <a:r>
              <a:rPr lang="ru-RU" dirty="0" err="1"/>
              <a:t>приймання</a:t>
            </a:r>
            <a:r>
              <a:rPr lang="ru-RU" dirty="0"/>
              <a:t>, </a:t>
            </a:r>
            <a:r>
              <a:rPr lang="ru-RU" dirty="0" err="1"/>
              <a:t>знищення</a:t>
            </a:r>
            <a:r>
              <a:rPr lang="ru-RU" dirty="0"/>
              <a:t>, </a:t>
            </a:r>
            <a:r>
              <a:rPr lang="ru-RU" dirty="0" err="1"/>
              <a:t>відображення</a:t>
            </a:r>
            <a:r>
              <a:rPr lang="ru-RU" dirty="0"/>
              <a:t>, </a:t>
            </a:r>
            <a:r>
              <a:rPr lang="ru-RU" dirty="0" err="1"/>
              <a:t>захисту</a:t>
            </a:r>
            <a:r>
              <a:rPr lang="ru-RU" dirty="0"/>
              <a:t> (</a:t>
            </a:r>
            <a:r>
              <a:rPr lang="ru-RU" dirty="0" err="1"/>
              <a:t>кіберзахисту</a:t>
            </a:r>
            <a:r>
              <a:rPr lang="ru-RU" dirty="0"/>
              <a:t>)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у </a:t>
            </a:r>
            <a:r>
              <a:rPr lang="ru-RU" dirty="0" err="1"/>
              <a:t>кіберпросторі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та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прикладного і </a:t>
            </a:r>
            <a:r>
              <a:rPr lang="ru-RU" dirty="0" err="1"/>
              <a:t>спеціалізованого</a:t>
            </a:r>
            <a:r>
              <a:rPr lang="ru-RU" dirty="0"/>
              <a:t> </a:t>
            </a:r>
            <a:r>
              <a:rPr lang="ru-RU" dirty="0" err="1"/>
              <a:t>програмного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задач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безпеки</a:t>
            </a:r>
            <a:r>
              <a:rPr lang="ru-RU" dirty="0"/>
              <a:t> та/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кібербезпеки</a:t>
            </a:r>
            <a:r>
              <a:rPr lang="ru-RU" dirty="0"/>
              <a:t>. </a:t>
            </a:r>
          </a:p>
          <a:p>
            <a:r>
              <a:rPr lang="uk-UA" b="1" dirty="0"/>
              <a:t>Обсяг програми</a:t>
            </a:r>
            <a:r>
              <a:rPr lang="uk-UA" dirty="0"/>
              <a:t>                </a:t>
            </a:r>
            <a:r>
              <a:rPr lang="uk-UA" i="1" dirty="0"/>
              <a:t>120 кредитів ЄКТС</a:t>
            </a:r>
            <a:endParaRPr lang="uk-UA" dirty="0"/>
          </a:p>
          <a:p>
            <a:r>
              <a:rPr lang="uk-UA" b="1" dirty="0"/>
              <a:t>Тривалість програми    </a:t>
            </a:r>
            <a:r>
              <a:rPr lang="uk-UA" dirty="0"/>
              <a:t>  </a:t>
            </a:r>
            <a:r>
              <a:rPr lang="uk-UA" i="1" dirty="0"/>
              <a:t>1 рік </a:t>
            </a:r>
            <a:r>
              <a:rPr lang="ru-RU" i="1" dirty="0"/>
              <a:t>10</a:t>
            </a:r>
            <a:r>
              <a:rPr lang="uk-UA" i="1" dirty="0"/>
              <a:t> місяців</a:t>
            </a:r>
            <a:r>
              <a:rPr lang="uk-UA" dirty="0"/>
              <a:t> </a:t>
            </a:r>
          </a:p>
          <a:p>
            <a:r>
              <a:rPr lang="uk-UA" b="1" dirty="0"/>
              <a:t>форма навчання</a:t>
            </a:r>
            <a:r>
              <a:rPr lang="uk-UA" dirty="0"/>
              <a:t>               </a:t>
            </a:r>
            <a:r>
              <a:rPr lang="uk-UA" i="1" dirty="0"/>
              <a:t>денна, заочна </a:t>
            </a:r>
            <a:endParaRPr lang="uk-UA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54" y="2972309"/>
            <a:ext cx="3351516" cy="251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Унікальна</a:t>
            </a:r>
            <a:r>
              <a:rPr lang="ru-RU" dirty="0"/>
              <a:t> </a:t>
            </a:r>
            <a:r>
              <a:rPr lang="ru-RU" dirty="0" err="1"/>
              <a:t>конкурентна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5904656" cy="4093915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dirty="0"/>
              <a:t>Унікальною конкурентною перевагою випускників є збалансоване поєднання широкого спектру знань спеціалізованих розділів математики і сучасних методів системного аналізу, аналітики </a:t>
            </a:r>
            <a:r>
              <a:rPr lang="uk-UA" dirty="0" err="1"/>
              <a:t>кібербезпеки</a:t>
            </a:r>
            <a:r>
              <a:rPr lang="uk-UA" dirty="0"/>
              <a:t>, безпеки людини та суспільства зі знаннями інформаційних технологій і систем, здатністю розробляти і використовувати технології </a:t>
            </a:r>
            <a:r>
              <a:rPr lang="uk-UA" dirty="0" err="1"/>
              <a:t>кібербезпеки</a:t>
            </a:r>
            <a:r>
              <a:rPr lang="uk-UA" dirty="0"/>
              <a:t> для розв’язання складних проблем, що виникають в інформаційних, економічних, фінансових, соціальних, політичних, організаційних системах.</a:t>
            </a:r>
          </a:p>
          <a:p>
            <a:pPr marL="0" indent="0" algn="just">
              <a:buNone/>
            </a:pPr>
            <a:r>
              <a:rPr lang="uk-UA" dirty="0"/>
              <a:t>Робочі місця магістрів з </a:t>
            </a:r>
            <a:r>
              <a:rPr lang="uk-UA" dirty="0" err="1"/>
              <a:t>кібербезпеки</a:t>
            </a:r>
            <a:r>
              <a:rPr lang="uk-UA" dirty="0"/>
              <a:t> у - </a:t>
            </a:r>
            <a:r>
              <a:rPr lang="en-US" dirty="0"/>
              <a:t>IT-</a:t>
            </a:r>
            <a:r>
              <a:rPr lang="uk-UA" dirty="0"/>
              <a:t>компаніях, банках, фінансових об’єктах, страхових компаніях, аналітичних відділах державних установ, консалтингових фірмах, ІТ-відділах підприємств будь-якої галузі.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854" y="2972309"/>
            <a:ext cx="3351516" cy="2513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04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Нормативні </a:t>
            </a:r>
            <a:r>
              <a:rPr lang="ru-RU" dirty="0" err="1"/>
              <a:t>дисципліни</a:t>
            </a: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5685DEC-8E24-4750-8CC0-95F9D4B5A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816530"/>
              </p:ext>
            </p:extLst>
          </p:nvPr>
        </p:nvGraphicFramePr>
        <p:xfrm>
          <a:off x="1115616" y="1772816"/>
          <a:ext cx="6624736" cy="1521780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3710749673"/>
                    </a:ext>
                  </a:extLst>
                </a:gridCol>
              </a:tblGrid>
              <a:tr h="250729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Методологія наукових досліджень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1355046453"/>
                  </a:ext>
                </a:extLst>
              </a:tr>
              <a:tr h="27851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7030A0"/>
                          </a:solidFill>
                          <a:effectLst/>
                        </a:rPr>
                        <a:t>Філософія аналітики</a:t>
                      </a:r>
                      <a:endParaRPr lang="uk-UA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1287330757"/>
                  </a:ext>
                </a:extLst>
              </a:tr>
              <a:tr h="281885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7030A0"/>
                          </a:solidFill>
                          <a:effectLst/>
                        </a:rPr>
                        <a:t>Management of Security in the Cyberspace</a:t>
                      </a:r>
                      <a:endParaRPr lang="uk-UA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2666083880"/>
                  </a:ext>
                </a:extLst>
              </a:tr>
              <a:tr h="27851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English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language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: науково-технічний переклад 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547120342"/>
                  </a:ext>
                </a:extLst>
              </a:tr>
              <a:tr h="27851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Data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Economics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and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its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Security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254542457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6D5A6E4-6E86-4FEA-8C6C-D54490C58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23321"/>
              </p:ext>
            </p:extLst>
          </p:nvPr>
        </p:nvGraphicFramePr>
        <p:xfrm>
          <a:off x="1115616" y="3457316"/>
          <a:ext cx="6624736" cy="2903096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220792387"/>
                    </a:ext>
                  </a:extLst>
                </a:gridCol>
              </a:tblGrid>
              <a:tr h="324582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Безпека WEB-ресурсів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2088804642"/>
                  </a:ext>
                </a:extLst>
              </a:tr>
              <a:tr h="290037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7030A0"/>
                          </a:solidFill>
                          <a:effectLst/>
                        </a:rPr>
                        <a:t>Задачі прикладного системного аналізу</a:t>
                      </a:r>
                      <a:endParaRPr lang="uk-UA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1062587221"/>
                  </a:ext>
                </a:extLst>
              </a:tr>
              <a:tr h="325302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Прийняття рішень в умовах невизначеності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4102680616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Інтелектуальний аналіз даних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194191741"/>
                  </a:ext>
                </a:extLst>
              </a:tr>
              <a:tr h="324582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7030A0"/>
                          </a:solidFill>
                          <a:effectLst/>
                        </a:rPr>
                        <a:t>Прикладні задачі стохастичної математики</a:t>
                      </a:r>
                      <a:endParaRPr lang="uk-UA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391934073"/>
                  </a:ext>
                </a:extLst>
              </a:tr>
              <a:tr h="338976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Security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programing</a:t>
                      </a: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2557809032"/>
                  </a:ext>
                </a:extLst>
              </a:tr>
              <a:tr h="328180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7030A0"/>
                          </a:solidFill>
                          <a:effectLst/>
                        </a:rPr>
                        <a:t>Аудит інформаційних систем</a:t>
                      </a:r>
                      <a:endParaRPr lang="uk-UA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2224896186"/>
                  </a:ext>
                </a:extLst>
              </a:tr>
              <a:tr h="324582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rgbClr val="7030A0"/>
                          </a:solidFill>
                          <a:effectLst/>
                        </a:rPr>
                        <a:t>Business Intelligence</a:t>
                      </a:r>
                      <a:endParaRPr lang="uk-UA" sz="16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13430729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18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rgbClr val="7030A0"/>
                          </a:solidFill>
                          <a:effectLst/>
                        </a:rPr>
                        <a:t>Моделі </a:t>
                      </a:r>
                      <a:r>
                        <a:rPr lang="uk-UA" sz="1600" dirty="0" err="1">
                          <a:solidFill>
                            <a:srgbClr val="7030A0"/>
                          </a:solidFill>
                          <a:effectLst/>
                        </a:rPr>
                        <a:t>угроз</a:t>
                      </a:r>
                      <a:endParaRPr lang="uk-UA" sz="16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65753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Вибіркові </a:t>
            </a:r>
            <a:r>
              <a:rPr lang="ru-RU" dirty="0" err="1"/>
              <a:t>дисципліни</a:t>
            </a:r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FD8108B-F757-48DE-B701-9B266F2CA7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460959"/>
              </p:ext>
            </p:extLst>
          </p:nvPr>
        </p:nvGraphicFramePr>
        <p:xfrm>
          <a:off x="1259632" y="1844824"/>
          <a:ext cx="7200800" cy="432048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200800">
                  <a:extLst>
                    <a:ext uri="{9D8B030D-6E8A-4147-A177-3AD203B41FA5}">
                      <a16:colId xmlns:a16="http://schemas.microsoft.com/office/drawing/2014/main" val="3957497189"/>
                    </a:ext>
                  </a:extLst>
                </a:gridCol>
              </a:tblGrid>
              <a:tr h="580741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Правові та етичні аспекти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кібербезпеки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(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Cyber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Security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Low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)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586896877"/>
                  </a:ext>
                </a:extLst>
              </a:tr>
              <a:tr h="409247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Human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factor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in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Cyber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Security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309966281"/>
                  </a:ext>
                </a:extLst>
              </a:tr>
              <a:tr h="460890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Кібергігієна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 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4009740065"/>
                  </a:ext>
                </a:extLst>
              </a:tr>
              <a:tr h="511559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Безпека соціальних медіа   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1357223891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Методи та моделі системної динаміки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25811947"/>
                  </a:ext>
                </a:extLst>
              </a:tr>
              <a:tr h="447249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Економіка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кібербезпеки</a:t>
                      </a: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8531497"/>
                  </a:ext>
                </a:extLst>
              </a:tr>
              <a:tr h="49694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Етичне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хакерство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2007753941"/>
                  </a:ext>
                </a:extLst>
              </a:tr>
              <a:tr h="409247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Дизайн інфраструктури </a:t>
                      </a:r>
                      <a:r>
                        <a:rPr lang="uk-UA" sz="2000" dirty="0" err="1">
                          <a:solidFill>
                            <a:srgbClr val="7030A0"/>
                          </a:solidFill>
                          <a:effectLst/>
                        </a:rPr>
                        <a:t>кібербезпеки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858483347"/>
                  </a:ext>
                </a:extLst>
              </a:tr>
              <a:tr h="580741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7030A0"/>
                          </a:solidFill>
                          <a:effectLst/>
                        </a:rPr>
                        <a:t>Аналітика даних та виклики на загрози людству</a:t>
                      </a:r>
                      <a:endParaRPr lang="uk-UA" sz="20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53731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7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9FECA9F-9BFE-4EE8-8F01-8ACEA501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297FD5">
                    <a:lumMod val="75000"/>
                  </a:srgbClr>
                </a:solidFill>
              </a:rPr>
              <a:t>Вибіркові </a:t>
            </a:r>
            <a:r>
              <a:rPr lang="ru-RU" dirty="0" err="1">
                <a:solidFill>
                  <a:srgbClr val="297FD5">
                    <a:lumMod val="75000"/>
                  </a:srgbClr>
                </a:solidFill>
              </a:rPr>
              <a:t>дисципліни</a:t>
            </a:r>
            <a:endParaRPr lang="uk-UA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78CA587-88B0-4522-BDC4-B1830EAE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52114"/>
              </p:ext>
            </p:extLst>
          </p:nvPr>
        </p:nvGraphicFramePr>
        <p:xfrm>
          <a:off x="1043608" y="1844825"/>
          <a:ext cx="7128792" cy="4392489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7128792">
                  <a:extLst>
                    <a:ext uri="{9D8B030D-6E8A-4147-A177-3AD203B41FA5}">
                      <a16:colId xmlns:a16="http://schemas.microsoft.com/office/drawing/2014/main" val="1350622770"/>
                    </a:ext>
                  </a:extLst>
                </a:gridCol>
              </a:tblGrid>
              <a:tr h="553261">
                <a:tc>
                  <a:txBody>
                    <a:bodyPr/>
                    <a:lstStyle/>
                    <a:p>
                      <a:pPr marL="6350" marR="130175"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Кібербезпека бізнес-структур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2320821746"/>
                  </a:ext>
                </a:extLst>
              </a:tr>
              <a:tr h="46108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Машинне навчання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1750432885"/>
                  </a:ext>
                </a:extLst>
              </a:tr>
              <a:tr h="553261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Багатовимірний аналіз даних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951769228"/>
                  </a:ext>
                </a:extLst>
              </a:tr>
              <a:tr h="486424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Цифрова криміналістика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190744175"/>
                  </a:ext>
                </a:extLst>
              </a:tr>
              <a:tr h="467859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Нейро-нечітки моделі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806927608"/>
                  </a:ext>
                </a:extLst>
              </a:tr>
              <a:tr h="46108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Безпека даних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4178552290"/>
                  </a:ext>
                </a:extLst>
              </a:tr>
              <a:tr h="487352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Аналіз та безпека біхевіористської економіки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1983106064"/>
                  </a:ext>
                </a:extLst>
              </a:tr>
              <a:tr h="46108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rgbClr val="7030A0"/>
                          </a:solidFill>
                          <a:effectLst/>
                        </a:rPr>
                        <a:t>Методологія викладання кібербезпеки  </a:t>
                      </a:r>
                      <a:endParaRPr lang="uk-UA" sz="180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524297417"/>
                  </a:ext>
                </a:extLst>
              </a:tr>
              <a:tr h="461083">
                <a:tc>
                  <a:txBody>
                    <a:bodyPr/>
                    <a:lstStyle/>
                    <a:p>
                      <a:pPr marL="6350" marR="130175" indent="-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rgbClr val="7030A0"/>
                          </a:solidFill>
                          <a:effectLst/>
                        </a:rPr>
                        <a:t>Комп'ютерна дипломатія</a:t>
                      </a:r>
                      <a:endParaRPr lang="uk-UA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7310" marR="14605" marT="34925" marB="0"/>
                </a:tc>
                <a:extLst>
                  <a:ext uri="{0D108BD9-81ED-4DB2-BD59-A6C34878D82A}">
                    <a16:rowId xmlns:a16="http://schemas.microsoft.com/office/drawing/2014/main" val="3915747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09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263372-CD3E-4716-B0FF-C1B4BB366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3903543" cy="4294327"/>
          </a:xfrm>
          <a:prstGeom prst="rect">
            <a:avLst/>
          </a:prstGeom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BB7B66CA-D957-47F7-8EDE-FB0EA8175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1844824"/>
            <a:ext cx="4572000" cy="439248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ЗАПРОШУ</a:t>
            </a:r>
            <a:r>
              <a:rPr lang="uk-UA" sz="4000" dirty="0"/>
              <a:t>ЄМО ДО ВСТУПУ НА </a:t>
            </a:r>
            <a:r>
              <a:rPr lang="uk-UA" sz="4000" dirty="0">
                <a:effectLst/>
              </a:rPr>
              <a:t>ОСВІТНЬО – НАУКОВУ ПРОГРАМУ</a:t>
            </a:r>
            <a:br>
              <a:rPr lang="uk-UA" sz="4000" dirty="0">
                <a:effectLst/>
              </a:rPr>
            </a:br>
            <a:r>
              <a:rPr lang="uk-UA" sz="4000" dirty="0">
                <a:effectLst/>
              </a:rPr>
              <a:t>«МАТЕМАТИЧНІ МЕТОДИ КІБЕРБЕЗПЕКИ» </a:t>
            </a:r>
            <a:br>
              <a:rPr lang="uk-UA" dirty="0">
                <a:effectLst/>
              </a:rPr>
            </a:br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8B93A1A-8B37-48FB-8B9C-9EFE4ED9E727}"/>
              </a:ext>
            </a:extLst>
          </p:cNvPr>
          <p:cNvSpPr/>
          <p:nvPr/>
        </p:nvSpPr>
        <p:spPr>
          <a:xfrm>
            <a:off x="3419872" y="476672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</a:rPr>
              <a:t>125 «КІБЕРБЕЗПЕКА» </a:t>
            </a:r>
          </a:p>
        </p:txBody>
      </p:sp>
    </p:spTree>
    <p:extLst>
      <p:ext uri="{BB962C8B-B14F-4D97-AF65-F5344CB8AC3E}">
        <p14:creationId xmlns:p14="http://schemas.microsoft.com/office/powerpoint/2010/main" val="1218125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629806213f6ec084068645abf72fca3fe89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2702</TotalTime>
  <Words>314</Words>
  <Application>Microsoft Office PowerPoint</Application>
  <PresentationFormat>Экран (4:3)</PresentationFormat>
  <Paragraphs>47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МАТЕМАТИЧНІ МЕТОДИ КІБЕРБЕЗПЕКИ</vt:lpstr>
      <vt:lpstr>Мета навчання:</vt:lpstr>
      <vt:lpstr>Унікальна конкурентна перевага</vt:lpstr>
      <vt:lpstr>Нормативні дисципліни</vt:lpstr>
      <vt:lpstr>Вибіркові дисципліни</vt:lpstr>
      <vt:lpstr>Вибіркові дисципліни</vt:lpstr>
      <vt:lpstr>ЗАПРОШУЄМО ДО ВСТУПУ НА ОСВІТНЬО – НАУКОВУ ПРОГРАМУ «МАТЕМАТИЧНІ МЕТОДИ КІБЕРБЕЗПЕКИ» 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данных</dc:title>
  <dc:creator>obstinate</dc:creator>
  <dc:description>Шаблон презентации с сайта https://presentation-creation.ru/</dc:description>
  <cp:lastModifiedBy>Олег</cp:lastModifiedBy>
  <cp:revision>1312</cp:revision>
  <dcterms:created xsi:type="dcterms:W3CDTF">2018-02-25T09:09:03Z</dcterms:created>
  <dcterms:modified xsi:type="dcterms:W3CDTF">2021-06-10T09:25:03Z</dcterms:modified>
</cp:coreProperties>
</file>