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0" r:id="rId4"/>
    <p:sldId id="256" r:id="rId5"/>
    <p:sldId id="257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BD9E7-F346-4F49-8113-E28873BF816A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A49B-B1E3-4374-9543-DA7A9B635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1BA1-9DC4-4E58-AA90-57FBF2D0A88E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B451B-35DC-4A6C-9298-7F63C4BAA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5A7FA-EC32-42D7-B883-8BDD5757980B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ECDCB-C66A-4E8E-8344-FFBC2F449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7AA0-82B0-4DFA-8FD4-00A2F1CC43B5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40C4-3D02-44F7-9E57-3D4BABCB9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B7C06-299F-45A8-A476-9623B236A0F2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1C20-3346-45F7-8AA4-669509303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11937-AC1E-4957-8B36-0D40341442AE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A643-650C-40D5-8F50-26DC28246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DB86-6F58-4454-9088-1C6F38A27D9B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499D9-4D4C-4F67-BF7D-538DCFAC7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E536-C5D0-49CC-B161-03183DC50AB8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5E90A-0EC3-456C-A054-6B43AA264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D60BD-A27A-477A-A1FA-73938D685B46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EE9EF-E3A4-414F-8CCE-EE6DFC833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93407-E097-441F-9351-D589105E2BD8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BEBE1-F258-4725-BD47-4AD2917B3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CA55-C1F7-46A8-BBBE-5216E34E7339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F20C-5E38-4B3B-B2B6-7C928858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82C6D-C89F-4445-A63D-B507DA2BF2FF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1A462D-AEE6-46A6-AAC8-74437D4B6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150938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АНДРІЙЧУК В.Г.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684213" y="2349500"/>
            <a:ext cx="76327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latin typeface="Times New Roman" pitchFamily="18" charset="0"/>
                <a:cs typeface="Times New Roman" pitchFamily="18" charset="0"/>
              </a:rPr>
              <a:t>НОВИЙ ЕТАП КАПІТАЛІЗАЦІЇ АГРОПРОДУКТОВОГО КОМПЛЕКСУ УКРАЇНИ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Способи залучення інвестицій вітчизняними компаніями на світових фінансових ринках Способи залучення інвестицій вітчизняними компаніями на світових фінансових ринках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sz="2000" b="1" smtClean="0"/>
              <a:t>Перший спосіб – через розміщення акцій на зовнішніх фінансових ринках капіталу</a:t>
            </a:r>
          </a:p>
          <a:p>
            <a:pPr>
              <a:lnSpc>
                <a:spcPct val="80000"/>
              </a:lnSpc>
            </a:pPr>
            <a:endParaRPr lang="uk-UA" sz="2000" smtClean="0"/>
          </a:p>
          <a:p>
            <a:pPr>
              <a:lnSpc>
                <a:spcPct val="80000"/>
              </a:lnSpc>
            </a:pPr>
            <a:r>
              <a:rPr lang="uk-UA" sz="2000" smtClean="0"/>
              <a:t>публічне первинне розміщення ІРО (</a:t>
            </a:r>
            <a:r>
              <a:rPr lang="en-US" sz="2000" smtClean="0"/>
              <a:t>Initial Public Offering)</a:t>
            </a:r>
            <a:r>
              <a:rPr lang="uk-UA" sz="2000" smtClean="0"/>
              <a:t> – продаж пакету акцій на біржовому майданчику відкрито – доступ мають усі учасники. Результат – зростає акціонерний капітал компаній;</a:t>
            </a:r>
          </a:p>
          <a:p>
            <a:pPr>
              <a:lnSpc>
                <a:spcPct val="80000"/>
              </a:lnSpc>
            </a:pPr>
            <a:r>
              <a:rPr lang="uk-UA" sz="2000" smtClean="0"/>
              <a:t>додаткове публічне розміщення акцій РРО – </a:t>
            </a:r>
            <a:r>
              <a:rPr lang="en-US" sz="2000" smtClean="0"/>
              <a:t>Primary Public Offering, - </a:t>
            </a:r>
            <a:r>
              <a:rPr lang="uk-UA" sz="2000" smtClean="0"/>
              <a:t>додатковий пакет акцій до акцій, які уже були розміщені. Результат – зростання акціонерного капіталу;</a:t>
            </a:r>
          </a:p>
          <a:p>
            <a:pPr>
              <a:lnSpc>
                <a:spcPct val="80000"/>
              </a:lnSpc>
            </a:pPr>
            <a:r>
              <a:rPr lang="uk-UA" sz="2000" smtClean="0"/>
              <a:t>приватне розміщення депозитарних розписок на акції серед обмеженого кола інвесторів, визначених заздалегідь РР – </a:t>
            </a:r>
            <a:r>
              <a:rPr lang="en-US" sz="2000" smtClean="0"/>
              <a:t>Private Placement </a:t>
            </a:r>
            <a:r>
              <a:rPr lang="uk-UA" sz="2000" smtClean="0"/>
              <a:t>або </a:t>
            </a:r>
            <a:r>
              <a:rPr lang="en-US" sz="2000" smtClean="0"/>
              <a:t>Private Offering</a:t>
            </a:r>
            <a:r>
              <a:rPr lang="uk-UA" sz="2000" smtClean="0"/>
              <a:t>. Результат – зростає акціонерний капітал</a:t>
            </a:r>
          </a:p>
          <a:p>
            <a:pPr>
              <a:lnSpc>
                <a:spcPct val="80000"/>
              </a:lnSpc>
            </a:pPr>
            <a:endParaRPr lang="uk-UA" sz="2000" smtClean="0"/>
          </a:p>
          <a:p>
            <a:pPr>
              <a:lnSpc>
                <a:spcPct val="80000"/>
              </a:lnSpc>
            </a:pPr>
            <a:r>
              <a:rPr lang="uk-UA" sz="2000" b="1" smtClean="0"/>
              <a:t>Другий спосіб – випуск єврооблігацій (євробондів)</a:t>
            </a:r>
            <a:endParaRPr lang="ru-RU" sz="2000" b="1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Кількість угод з розміщення акцій на зовнішніх ринках капіталу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90" name="Group 54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102100"/>
        </p:xfrm>
        <a:graphic>
          <a:graphicData uri="http://schemas.openxmlformats.org/drawingml/2006/table">
            <a:tbl>
              <a:tblPr/>
              <a:tblGrid>
                <a:gridCol w="1882775"/>
                <a:gridCol w="1079500"/>
                <a:gridCol w="1152525"/>
                <a:gridCol w="1008063"/>
                <a:gridCol w="1079500"/>
                <a:gridCol w="936625"/>
                <a:gridCol w="1090612"/>
              </a:tblGrid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2011-2018 (наміри)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 угод,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тому числі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ІРО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РР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них угод, укладених агропромисловими компаніями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1557338"/>
          <a:ext cx="7920037" cy="3382962"/>
        </p:xfrm>
        <a:graphic>
          <a:graphicData uri="http://schemas.openxmlformats.org/drawingml/2006/table">
            <a:tbl>
              <a:tblPr/>
              <a:tblGrid>
                <a:gridCol w="1439862"/>
                <a:gridCol w="1008063"/>
                <a:gridCol w="792162"/>
                <a:gridCol w="1285875"/>
                <a:gridCol w="1130300"/>
                <a:gridCol w="968375"/>
                <a:gridCol w="1295400"/>
              </a:tblGrid>
              <a:tr h="8255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Холдинг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Власний капітал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Чистий дохід (виручка)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Зростання, разів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Зростання, разів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«Кернел»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8062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МХП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7459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«Авангард»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6" name="Заголовок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720725"/>
          </a:xfrm>
        </p:spPr>
        <p:txBody>
          <a:bodyPr/>
          <a:lstStyle/>
          <a:p>
            <a:pPr eaLnBrk="1" hangingPunct="1"/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Динаміка зростання найпотужніших агропромислових холдингів, млн. грн.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229600" cy="3689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56269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Холдинг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Прибуток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Рентабельність продажу, 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Зростання, 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uk-UA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Кернел</a:t>
                      </a: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31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МХП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478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«Авангард»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1460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25" name="TextBox 4"/>
          <p:cNvSpPr txBox="1">
            <a:spLocks noChangeArrowheads="1"/>
          </p:cNvSpPr>
          <p:nvPr/>
        </p:nvSpPr>
        <p:spPr bwMode="auto">
          <a:xfrm>
            <a:off x="3348038" y="549275"/>
            <a:ext cx="5545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b="1" i="1">
                <a:latin typeface="Times New Roman" pitchFamily="18" charset="0"/>
                <a:cs typeface="Times New Roman" pitchFamily="18" charset="0"/>
              </a:rPr>
              <a:t>продовження слайду 3 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Юрисдикція материнських компаній агропромислових холдингів, що зареєстровані за кордоном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Країна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uk-UA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компаній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Кіпр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Нідерланди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Люксембург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О. Джерсі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Франція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Австрія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smtClean="0"/>
              <a:t>ПОКАЗНИКИ ОЦІНЮВАННЯ ЕФЕКТИВНОСТІ ВЕДЕННЯ БІЗНЕСУ АГРОПРОМИСЛОВИМИ ХОЛДИНГАМИ</a:t>
            </a:r>
            <a:endParaRPr lang="ru-RU" sz="2800" b="1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eaLnBrk="1" hangingPunct="1"/>
            <a:r>
              <a:rPr lang="uk-UA" sz="2000" smtClean="0"/>
              <a:t>Прибутковість оброблюваної землі = </a:t>
            </a:r>
            <a:r>
              <a:rPr lang="en-US" sz="2000" smtClean="0"/>
              <a:t>EBITDA : S</a:t>
            </a:r>
            <a:r>
              <a:rPr lang="uk-UA" sz="2000" smtClean="0"/>
              <a:t>с.г.</a:t>
            </a:r>
          </a:p>
          <a:p>
            <a:pPr eaLnBrk="1" hangingPunct="1"/>
            <a:r>
              <a:rPr lang="uk-UA" sz="2000" smtClean="0"/>
              <a:t>Питома вартість підприємства =</a:t>
            </a:r>
            <a:r>
              <a:rPr lang="en-US" sz="2000" smtClean="0"/>
              <a:t> EV : S</a:t>
            </a:r>
            <a:r>
              <a:rPr lang="uk-UA" sz="2000" smtClean="0"/>
              <a:t>с.г.</a:t>
            </a:r>
          </a:p>
          <a:p>
            <a:pPr eaLnBrk="1" hangingPunct="1"/>
            <a:r>
              <a:rPr lang="uk-UA" sz="2000" smtClean="0"/>
              <a:t>Ефективність нарощування вартості компанії =</a:t>
            </a:r>
            <a:r>
              <a:rPr lang="en-US" sz="2000" smtClean="0"/>
              <a:t> EV : EBITDA</a:t>
            </a:r>
            <a:endParaRPr lang="uk-UA" sz="2000" smtClean="0"/>
          </a:p>
          <a:p>
            <a:pPr eaLnBrk="1" hangingPunct="1"/>
            <a:r>
              <a:rPr lang="uk-UA" sz="2000" smtClean="0"/>
              <a:t>Оборот холдингу (</a:t>
            </a:r>
            <a:r>
              <a:rPr lang="uk-UA" sz="2000" smtClean="0">
                <a:cs typeface="Arial" charset="0"/>
              </a:rPr>
              <a:t>≥</a:t>
            </a:r>
            <a:r>
              <a:rPr lang="uk-UA" sz="2000" smtClean="0"/>
              <a:t>500 млн.дол.США)</a:t>
            </a:r>
          </a:p>
          <a:p>
            <a:pPr eaLnBrk="1" hangingPunct="1"/>
            <a:r>
              <a:rPr lang="en-US" sz="2000" smtClean="0"/>
              <a:t>ROIC (17-25%)</a:t>
            </a:r>
          </a:p>
          <a:p>
            <a:pPr eaLnBrk="1" hangingPunct="1"/>
            <a:r>
              <a:rPr lang="en-US" sz="2000" smtClean="0"/>
              <a:t>ROIC: WACC (&gt;1)</a:t>
            </a:r>
            <a:endParaRPr lang="ru-RU" sz="2000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290</Words>
  <Application>Microsoft Office PowerPoint</Application>
  <PresentationFormat>Экран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АНДРІЙЧУК В.Г.</vt:lpstr>
      <vt:lpstr>Способи залучення інвестицій вітчизняними компаніями на світових фінансових ринках Способи залучення інвестицій вітчизняними компаніями на світових фінансових ринках</vt:lpstr>
      <vt:lpstr>Кількість угод з розміщення акцій на зовнішніх ринках капіталу</vt:lpstr>
      <vt:lpstr>Динаміка зростання найпотужніших агропромислових холдингів, млн. грн.</vt:lpstr>
      <vt:lpstr>Слайд 5</vt:lpstr>
      <vt:lpstr>Юрисдикція материнських компаній агропромислових холдингів, що зареєстровані за кордоном</vt:lpstr>
      <vt:lpstr>ПОКАЗНИКИ ОЦІНЮВАННЯ ЕФЕКТИВНОСТІ ВЕДЕННЯ БІЗНЕСУ АГРОПРОМИСЛОВИМИ ХОЛДИНГАМИ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Useer</dc:creator>
  <cp:lastModifiedBy>name1</cp:lastModifiedBy>
  <cp:revision>14</cp:revision>
  <dcterms:created xsi:type="dcterms:W3CDTF">2011-11-10T08:59:58Z</dcterms:created>
  <dcterms:modified xsi:type="dcterms:W3CDTF">2011-11-10T14:39:02Z</dcterms:modified>
</cp:coreProperties>
</file>