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2921" y="1407588"/>
            <a:ext cx="6498158" cy="2857499"/>
          </a:xfrm>
        </p:spPr>
        <p:txBody>
          <a:bodyPr/>
          <a:lstStyle/>
          <a:p>
            <a:r>
              <a:rPr lang="uk-UA" b="1" dirty="0">
                <a:latin typeface="Calibri"/>
                <a:cs typeface="Calibri"/>
              </a:rPr>
              <a:t>ДОГОВІРНІ ВІДНОСИНИ У МАЛОМУ БІЗНЕСІ: ОСНОВНІ ПРОБЛЕМИ ТА ШЛЯХИ ЇХ ВИРІШЕННЯ</a:t>
            </a:r>
            <a:r>
              <a:rPr lang="ru-RU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196417"/>
            <a:ext cx="9144000" cy="1569820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dirty="0">
                <a:solidFill>
                  <a:srgbClr val="000000"/>
                </a:solidFill>
                <a:latin typeface="Calibri"/>
                <a:cs typeface="Calibri"/>
              </a:rPr>
              <a:t>Є. В. Смирнов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к.е.н., старший викладач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кафедри економіки підприємств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uk-UA" b="1" dirty="0">
                <a:solidFill>
                  <a:srgbClr val="000000"/>
                </a:solidFill>
                <a:latin typeface="Calibri"/>
                <a:cs typeface="Calibri"/>
              </a:rPr>
              <a:t>А. М. Ботюх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 студентка факультету МЕіМ, курс 2, група 13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746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mbria" charset="0"/>
                <a:ea typeface="Arial" charset="0"/>
              </a:defRPr>
            </a:lvl9pPr>
          </a:lstStyle>
          <a:p>
            <a:pPr algn="ctr"/>
            <a:r>
              <a:rPr kumimoji="0" lang="uk-UA" sz="12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МІНІСТЕРСТВО ОСВІТИ І НАУКИ УКРАЇНИ</a:t>
            </a:r>
          </a:p>
          <a:p>
            <a:pPr algn="ctr"/>
            <a:endParaRPr kumimoji="0" lang="ru-RU" sz="1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/>
            <a:r>
              <a:rPr kumimoji="0" lang="uk-UA" sz="12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Державний вищий навчальний заклад</a:t>
            </a:r>
            <a:endParaRPr kumimoji="0" lang="ru-RU" sz="1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/>
            <a:r>
              <a:rPr kumimoji="0" lang="uk-UA" sz="12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«КИЇВСЬКИЙ НАЦІОНАЛЬНИЙ ЕКОНОМІЧНИЙ УНІВЕРСИТЕТ ІМЕНІ ВАДИМА ГЕТЬМАНА»</a:t>
            </a:r>
          </a:p>
          <a:p>
            <a:pPr algn="ctr"/>
            <a:endParaRPr kumimoji="0" lang="ru-RU" sz="1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/>
            <a:endParaRPr kumimoji="0" lang="ru-RU" sz="12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4" y="2338913"/>
            <a:ext cx="2582332" cy="25823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43416" y="190500"/>
            <a:ext cx="3619501" cy="1947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творення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і розвиток стабільного сектору малих та середніх підприємств 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– ключовий аспект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у відновленні 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національної і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світової економіки.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64143" y="179917"/>
            <a:ext cx="3619501" cy="1947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Малі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підприємства якнайкраще допомагають боротися з безробіттям та зменшують витрати на соціальні пільги, створюючи нові робочі місця</a:t>
            </a:r>
            <a:r>
              <a:rPr lang="uk-UA" dirty="0">
                <a:solidFill>
                  <a:srgbClr val="000000"/>
                </a:solidFill>
              </a:rPr>
              <a:t>.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5165" y="4667250"/>
            <a:ext cx="3619501" cy="1947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Особист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а 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мотивація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бути начальником самому собі, працювати задля власної реалізації, створити щось, що можна передати наступним поколінням і розвивати як сімейний 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бізнес.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9611" y="4696880"/>
            <a:ext cx="3619501" cy="1947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Труднощі: брак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стартового капіталу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неготовність до конкуренції й тиску з боку 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інших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фірм</a:t>
            </a:r>
            <a:r>
              <a:rPr lang="uk-UA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uk-UA" dirty="0">
                <a:solidFill>
                  <a:srgbClr val="000000"/>
                </a:solidFill>
                <a:latin typeface="Calibri"/>
                <a:cs typeface="Calibri"/>
              </a:rPr>
              <a:t>особливості укладення різноманітних угод з вищими органами тощо. </a:t>
            </a:r>
            <a:endParaRPr lang="ru-RU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222999" y="3460750"/>
            <a:ext cx="1026583" cy="138641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V="1">
            <a:off x="1965325" y="3411010"/>
            <a:ext cx="1026583" cy="148589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 flipH="1">
            <a:off x="6256340" y="1955270"/>
            <a:ext cx="1053041" cy="138641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6200000">
            <a:off x="1936749" y="1957916"/>
            <a:ext cx="1026583" cy="138641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98498" y="2691363"/>
            <a:ext cx="7893051" cy="3296616"/>
          </a:xfrm>
        </p:spPr>
        <p:txBody>
          <a:bodyPr/>
          <a:lstStyle/>
          <a:p>
            <a:r>
              <a:rPr lang="uk-UA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Одна з головних проблем – </a:t>
            </a:r>
            <a:r>
              <a:rPr lang="uk-UA" sz="3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надмірне </a:t>
            </a:r>
            <a:r>
              <a:rPr lang="uk-UA" sz="36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ускладнення бюрократичних процедур та затягування </a:t>
            </a:r>
            <a:r>
              <a:rPr lang="uk-UA" sz="3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адміністративних</a:t>
            </a:r>
            <a:r>
              <a:rPr lang="uk-UA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що </a:t>
            </a:r>
            <a:r>
              <a:rPr lang="uk-UA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напряму залежить від державного регулювання діяльності суб’єктів малого бізнесу. 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2" y="190497"/>
            <a:ext cx="3268134" cy="244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9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3421" y="-40586"/>
            <a:ext cx="8763000" cy="1336956"/>
          </a:xfrm>
        </p:spPr>
        <p:txBody>
          <a:bodyPr/>
          <a:lstStyle/>
          <a:p>
            <a:r>
              <a:rPr lang="uk-UA" sz="3200" b="1" dirty="0">
                <a:latin typeface="Calibri"/>
                <a:cs typeface="Calibri"/>
              </a:rPr>
              <a:t>Масштаби розвитку підприємств малого бізнесу </a:t>
            </a:r>
            <a:br>
              <a:rPr lang="uk-UA" sz="3200" b="1" dirty="0">
                <a:latin typeface="Calibri"/>
                <a:cs typeface="Calibri"/>
              </a:rPr>
            </a:br>
            <a:r>
              <a:rPr lang="uk-UA" sz="3200" b="1" dirty="0">
                <a:latin typeface="Calibri"/>
                <a:cs typeface="Calibri"/>
              </a:rPr>
              <a:t>у країнах </a:t>
            </a:r>
            <a:r>
              <a:rPr lang="uk-UA" sz="3200" b="1" dirty="0" smtClean="0">
                <a:latin typeface="Calibri"/>
                <a:cs typeface="Calibri"/>
              </a:rPr>
              <a:t>світу</a:t>
            </a:r>
            <a:endParaRPr lang="ru-RU" sz="3200" dirty="0">
              <a:latin typeface="Calibri"/>
              <a:cs typeface="Calibri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07485"/>
              </p:ext>
            </p:extLst>
          </p:nvPr>
        </p:nvGraphicFramePr>
        <p:xfrm>
          <a:off x="131882" y="1556028"/>
          <a:ext cx="8893582" cy="502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окумент" r:id="rId3" imgW="6134100" imgH="3467100" progId="Word.Document.12">
                  <p:embed/>
                </p:oleObj>
              </mc:Choice>
              <mc:Fallback>
                <p:oleObj name="Документ" r:id="rId3" imgW="61341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82" y="1556028"/>
                        <a:ext cx="8893582" cy="5026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44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5250" y="-119096"/>
            <a:ext cx="8784167" cy="707341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Сектор </a:t>
            </a:r>
            <a:r>
              <a:rPr lang="uk-UA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малого бізнесу в деяких країнах світу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812649"/>
              </p:ext>
            </p:extLst>
          </p:nvPr>
        </p:nvGraphicFramePr>
        <p:xfrm>
          <a:off x="42332" y="884569"/>
          <a:ext cx="9048750" cy="585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33"/>
                <a:gridCol w="7355417"/>
              </a:tblGrid>
              <a:tr h="5074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Calibri"/>
                          <a:cs typeface="Calibri"/>
                        </a:rPr>
                        <a:t>Країна</a:t>
                      </a:r>
                      <a:endParaRPr lang="ru-RU" sz="2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Calibri"/>
                          <a:cs typeface="Calibri"/>
                        </a:rPr>
                        <a:t>Особливості</a:t>
                      </a:r>
                      <a:endParaRPr lang="ru-RU" sz="2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401950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/>
                          <a:cs typeface="Calibri"/>
                        </a:rPr>
                        <a:t>Польща</a:t>
                      </a:r>
                      <a:endParaRPr lang="ru-RU" sz="1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програма політики відносно малих і середніх підприємств «Малі і середні підприємства в народному господарстві» («Małe i średnie przedsiębiorstwa w gospodarce»);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uk-UA" sz="15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у перші роки після вступу до ЄС політика польського уряду відносно МСП реалізовувалася головним чином спираючись на програму «Напрямки діяльності Уряду відносно малих і середніх підприємств від 2003 до 2006 року».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/>
                </a:tc>
              </a:tr>
              <a:tr h="47494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/>
                          <a:cs typeface="Calibri"/>
                        </a:rPr>
                        <a:t>Великобританія</a:t>
                      </a:r>
                      <a:endParaRPr lang="ru-RU" sz="1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Служба малих фірм;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університетські школи бізнесу в Лондоні, Манчестері, Глазго, Дюраме.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  </a:t>
                      </a:r>
                      <a:endParaRPr lang="ru-RU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7494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/>
                          <a:cs typeface="Calibri"/>
                        </a:rPr>
                        <a:t>Франція</a:t>
                      </a:r>
                      <a:endParaRPr lang="ru-RU" sz="1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дедалі більша участь — в кожному секторі — великих груп (термін «група» означає господарський суб'єкт, який складається з певної кількості МСП, що залежать від якоїсь одиниці, наприклад від центрального управління або фірми-матки) </a:t>
                      </a:r>
                      <a:endParaRPr lang="ru-RU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7494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/>
                          <a:cs typeface="Calibri"/>
                        </a:rPr>
                        <a:t>Італія</a:t>
                      </a:r>
                      <a:endParaRPr lang="ru-RU" sz="1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в період індустріалізації спеціалізувалася в секторах, в яких масштабна економія не має великого значення (текстиль, одяг, взуття і т.п.) і де, у зв'язку з цим, продукція була ефективно організована в малих фірмах;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uk-UA" sz="15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організована структура грона фірм.</a:t>
                      </a:r>
                      <a:endParaRPr lang="ru-RU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749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/>
                          <a:cs typeface="Calibri"/>
                        </a:rPr>
                        <a:t>США</a:t>
                      </a:r>
                      <a:endParaRPr lang="ru-RU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Адміністрація малого бізнесу (Small Business Administration, SBA);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організація особливої мережі підтримки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(</a:t>
                      </a:r>
                      <a:r>
                        <a:rPr lang="ru-RU" sz="1500" dirty="0" err="1" smtClean="0">
                          <a:effectLst/>
                          <a:latin typeface="Calibri"/>
                          <a:cs typeface="Calibri"/>
                        </a:rPr>
                        <a:t>фінансова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, </a:t>
                      </a:r>
                      <a:r>
                        <a:rPr lang="ru-RU" sz="1500" dirty="0" err="1" smtClean="0">
                          <a:effectLst/>
                          <a:latin typeface="Calibri"/>
                          <a:cs typeface="Calibri"/>
                        </a:rPr>
                        <a:t>матеріально-технічна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, </a:t>
                      </a:r>
                      <a:r>
                        <a:rPr lang="ru-RU" sz="1500" dirty="0" err="1" smtClean="0">
                          <a:effectLst/>
                          <a:latin typeface="Calibri"/>
                          <a:cs typeface="Calibri"/>
                        </a:rPr>
                        <a:t>інформаційна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, </a:t>
                      </a:r>
                      <a:r>
                        <a:rPr lang="ru-RU" sz="1500" dirty="0" err="1" smtClean="0">
                          <a:effectLst/>
                          <a:latin typeface="Calibri"/>
                          <a:cs typeface="Calibri"/>
                        </a:rPr>
                        <a:t>консультативна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).</a:t>
                      </a:r>
                      <a:endParaRPr lang="ru-RU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74942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Calibri"/>
                          <a:cs typeface="Calibri"/>
                        </a:rPr>
                        <a:t>Японія</a:t>
                      </a:r>
                      <a:endParaRPr lang="ru-RU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Фінансова корпорація малого бізнесу Японії;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банк Соко-Чукін, який фінансує діяльність кооперативів, малих і середніх </a:t>
                      </a:r>
                      <a:r>
                        <a:rPr lang="uk-UA" sz="15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підприємств.</a:t>
                      </a:r>
                      <a:r>
                        <a:rPr lang="ru-RU" sz="1500" dirty="0" smtClean="0">
                          <a:effectLst/>
                          <a:latin typeface="Calibri"/>
                          <a:cs typeface="Calibri"/>
                        </a:rPr>
                        <a:t>  </a:t>
                      </a:r>
                      <a:endParaRPr lang="ru-RU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23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36750" cy="190835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93283" y="26372"/>
            <a:ext cx="7850717" cy="1336956"/>
          </a:xfrm>
        </p:spPr>
        <p:txBody>
          <a:bodyPr/>
          <a:lstStyle/>
          <a:p>
            <a:r>
              <a:rPr lang="uk-UA" sz="3600" b="1" dirty="0">
                <a:latin typeface="Calibri"/>
                <a:cs typeface="Calibri"/>
              </a:rPr>
              <a:t>“10 основних кроків покращення стану малого бізнесу в Україні”</a:t>
            </a:r>
            <a:r>
              <a:rPr lang="uk-UA" sz="3600" b="1" dirty="0" smtClean="0">
                <a:latin typeface="Calibri"/>
                <a:cs typeface="Calibri"/>
              </a:rPr>
              <a:t>:</a:t>
            </a:r>
            <a:endParaRPr lang="ru-RU" sz="3600" b="1" dirty="0"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73" y="2031742"/>
            <a:ext cx="6763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uk-UA" sz="2400" b="1" u="sng" dirty="0">
                <a:latin typeface="Calibri"/>
                <a:cs typeface="Calibri"/>
              </a:rPr>
              <a:t>Зміни в нормативно-правовій базі України </a:t>
            </a:r>
            <a:r>
              <a:rPr lang="uk-UA" sz="2400" dirty="0">
                <a:latin typeface="Calibri"/>
                <a:cs typeface="Calibri"/>
              </a:rPr>
              <a:t>відносно малого підприємництва (створення єдиної правової основи функціонування малих підприємств) і її узгодження з європейським законодавством</a:t>
            </a:r>
            <a:r>
              <a:rPr lang="uk-UA" sz="2400" dirty="0" smtClean="0">
                <a:latin typeface="Calibri"/>
                <a:cs typeface="Calibri"/>
              </a:rPr>
              <a:t>.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</a:pPr>
            <a:endParaRPr lang="ru-RU" sz="2400" dirty="0">
              <a:latin typeface="Calibri"/>
              <a:cs typeface="Calibri"/>
            </a:endParaRP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</a:pPr>
            <a:endParaRPr lang="ru-RU" sz="2400" dirty="0">
              <a:latin typeface="Calibri"/>
              <a:cs typeface="Calibri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83" y="2031742"/>
            <a:ext cx="2100405" cy="189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2666" y="3923516"/>
            <a:ext cx="6011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75000"/>
                  <a:lumOff val="25000"/>
                </a:schemeClr>
              </a:buClr>
            </a:pPr>
            <a:endParaRPr lang="ru-RU" sz="2400" dirty="0">
              <a:latin typeface="Calibri"/>
              <a:cs typeface="Calibri"/>
            </a:endParaRPr>
          </a:p>
          <a:p>
            <a:pPr marL="457200" lvl="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2"/>
            </a:pPr>
            <a:r>
              <a:rPr lang="uk-UA" sz="2400" dirty="0">
                <a:latin typeface="Calibri"/>
                <a:cs typeface="Calibri"/>
              </a:rPr>
              <a:t>Створення </a:t>
            </a:r>
            <a:r>
              <a:rPr lang="uk-UA" sz="2400" b="1" u="sng" dirty="0">
                <a:latin typeface="Calibri"/>
                <a:cs typeface="Calibri"/>
              </a:rPr>
              <a:t>спеціальних бізнес-центрів та бізнес-інкубаторів</a:t>
            </a:r>
            <a:r>
              <a:rPr lang="uk-UA" sz="2400" b="1" dirty="0">
                <a:latin typeface="Calibri"/>
                <a:cs typeface="Calibri"/>
              </a:rPr>
              <a:t> </a:t>
            </a:r>
            <a:r>
              <a:rPr lang="uk-UA" sz="2400" dirty="0">
                <a:latin typeface="Calibri"/>
                <a:cs typeface="Calibri"/>
              </a:rPr>
              <a:t>для забезпечення комплексної підтримки та обслуговування суб’єктів малого підприємництва (на кшталт Фінансової корпорації у Японії)</a:t>
            </a:r>
            <a:r>
              <a:rPr lang="uk-UA" sz="2400" dirty="0" smtClean="0">
                <a:latin typeface="Calibri"/>
                <a:cs typeface="Calibri"/>
              </a:rPr>
              <a:t>.</a:t>
            </a:r>
          </a:p>
          <a:p>
            <a:pPr lvl="0">
              <a:buClr>
                <a:schemeClr val="tx2">
                  <a:lumMod val="75000"/>
                  <a:lumOff val="25000"/>
                </a:schemeClr>
              </a:buClr>
            </a:pPr>
            <a:endParaRPr lang="ru-RU" sz="2400" dirty="0">
              <a:latin typeface="Calibri"/>
              <a:cs typeface="Calibri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6" y="4475690"/>
            <a:ext cx="3006260" cy="214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759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3580" y="141450"/>
            <a:ext cx="509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3"/>
            </a:pPr>
            <a:endParaRPr lang="ru-RU" sz="2400" dirty="0">
              <a:latin typeface="Calibri"/>
              <a:cs typeface="Calibri"/>
            </a:endParaRPr>
          </a:p>
          <a:p>
            <a:pPr marL="457200" lvl="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3"/>
            </a:pPr>
            <a:r>
              <a:rPr lang="uk-UA" sz="2400" dirty="0">
                <a:latin typeface="Calibri"/>
                <a:cs typeface="Calibri"/>
              </a:rPr>
              <a:t>Розробка та впровадження </a:t>
            </a:r>
            <a:r>
              <a:rPr lang="uk-UA" sz="2400" b="1" u="sng" dirty="0">
                <a:latin typeface="Calibri"/>
                <a:cs typeface="Calibri"/>
              </a:rPr>
              <a:t>ефективних кредитно-гарантійних механізмів мікрокредитування</a:t>
            </a:r>
            <a:r>
              <a:rPr lang="uk-UA" sz="2400" dirty="0">
                <a:latin typeface="Calibri"/>
                <a:cs typeface="Calibri"/>
              </a:rPr>
              <a:t> суб’єктів малого підприємництва (це можуть бути спеціальні фонди, які функціонуватимуть за підтримки банківських установ)</a:t>
            </a:r>
            <a:r>
              <a:rPr lang="uk-UA" sz="2400" dirty="0" smtClean="0">
                <a:latin typeface="Calibri"/>
                <a:cs typeface="Calibri"/>
              </a:rPr>
              <a:t>.</a:t>
            </a:r>
          </a:p>
          <a:p>
            <a:pPr marL="228600" lvl="0" indent="-2286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3"/>
            </a:pPr>
            <a:endParaRPr lang="ru-RU" sz="2400" dirty="0">
              <a:latin typeface="Calibri"/>
              <a:cs typeface="Calibri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0" y="531812"/>
            <a:ext cx="3764140" cy="282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440" y="3805178"/>
            <a:ext cx="8954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4"/>
            </a:pPr>
            <a:r>
              <a:rPr lang="uk-UA" sz="2400" dirty="0" smtClean="0">
                <a:latin typeface="Calibri"/>
                <a:cs typeface="Calibri"/>
              </a:rPr>
              <a:t>Альтернативою </a:t>
            </a:r>
            <a:r>
              <a:rPr lang="uk-UA" sz="2400" dirty="0">
                <a:latin typeface="Calibri"/>
                <a:cs typeface="Calibri"/>
              </a:rPr>
              <a:t>може бути здійснення заходів щодо </a:t>
            </a:r>
            <a:r>
              <a:rPr lang="uk-UA" sz="2400" b="1" u="sng" dirty="0">
                <a:latin typeface="Calibri"/>
                <a:cs typeface="Calibri"/>
              </a:rPr>
              <a:t>залучення коштів іноземних кредитних ліній і технічної допомоги</a:t>
            </a:r>
            <a:r>
              <a:rPr lang="uk-UA" sz="2400" b="1" dirty="0">
                <a:latin typeface="Calibri"/>
                <a:cs typeface="Calibri"/>
              </a:rPr>
              <a:t> </a:t>
            </a:r>
            <a:r>
              <a:rPr lang="uk-UA" sz="2400" dirty="0">
                <a:latin typeface="Calibri"/>
                <a:cs typeface="Calibri"/>
              </a:rPr>
              <a:t>для підтримки малих підприємств через цільові та регіональні програми підтримки підприємництва для розширення можливостей доступу малого підприємництва до позабюджетних фінансових джерел</a:t>
            </a:r>
            <a:r>
              <a:rPr lang="uk-UA" sz="2400" dirty="0" smtClean="0">
                <a:latin typeface="Calibri"/>
                <a:cs typeface="Calibri"/>
              </a:rPr>
              <a:t>.</a:t>
            </a:r>
            <a:endParaRPr lang="ru-RU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74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250" y="190500"/>
            <a:ext cx="6762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5"/>
            </a:pPr>
            <a:r>
              <a:rPr lang="uk-UA" sz="2000" b="1" u="sng" dirty="0">
                <a:latin typeface="Calibri"/>
                <a:cs typeface="Calibri"/>
              </a:rPr>
              <a:t>Спрощення системи договірних відносин </a:t>
            </a:r>
            <a:r>
              <a:rPr lang="uk-UA" sz="2000" dirty="0">
                <a:latin typeface="Calibri"/>
                <a:cs typeface="Calibri"/>
              </a:rPr>
              <a:t>між підприємцями малого бізнесу та адміністративними установами (зокрема, зменшення кількості бюрократичних процесів, які в епоху постіндустріального суспільства, до того ж,  можна робити в електронному вигляді за допомогою мережі Інтернет; диференціація пакетів документів залежно від розмірів підприємства та характеру його діяльності)</a:t>
            </a:r>
            <a:r>
              <a:rPr lang="uk-UA" sz="2000" dirty="0" smtClean="0">
                <a:latin typeface="Calibri"/>
                <a:cs typeface="Calibri"/>
              </a:rPr>
              <a:t>.</a:t>
            </a:r>
          </a:p>
          <a:p>
            <a:pPr>
              <a:buClr>
                <a:schemeClr val="tx2">
                  <a:lumMod val="75000"/>
                  <a:lumOff val="25000"/>
                </a:schemeClr>
              </a:buClr>
            </a:pPr>
            <a:endParaRPr lang="ru-RU" sz="2000" dirty="0">
              <a:latin typeface="Calibri"/>
              <a:cs typeface="Calibri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592667"/>
            <a:ext cx="2510239" cy="208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2166" y="3417359"/>
            <a:ext cx="5439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6"/>
            </a:pPr>
            <a:r>
              <a:rPr lang="uk-UA" sz="2000" b="1" u="sng" dirty="0" smtClean="0">
                <a:latin typeface="Calibri"/>
                <a:cs typeface="Calibri"/>
              </a:rPr>
              <a:t>Зменшення </a:t>
            </a:r>
            <a:r>
              <a:rPr lang="uk-UA" sz="2000" b="1" u="sng" dirty="0">
                <a:latin typeface="Calibri"/>
                <a:cs typeface="Calibri"/>
              </a:rPr>
              <a:t>податкового тиску </a:t>
            </a:r>
            <a:r>
              <a:rPr lang="uk-UA" sz="2000" dirty="0">
                <a:latin typeface="Calibri"/>
                <a:cs typeface="Calibri"/>
              </a:rPr>
              <a:t>в сфері малого підприємництва</a:t>
            </a:r>
            <a:r>
              <a:rPr lang="uk-UA" sz="2000" dirty="0" smtClean="0">
                <a:latin typeface="Calibri"/>
                <a:cs typeface="Calibri"/>
              </a:rPr>
              <a:t>.</a:t>
            </a: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6"/>
            </a:pPr>
            <a:endParaRPr lang="ru-RU" sz="2000" dirty="0">
              <a:latin typeface="Calibri"/>
              <a:cs typeface="Calibri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/>
          <a:srcRect l="13701" r="18785"/>
          <a:stretch/>
        </p:blipFill>
        <p:spPr>
          <a:xfrm>
            <a:off x="6138332" y="2757364"/>
            <a:ext cx="2317750" cy="222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9" y="4986866"/>
            <a:ext cx="2525128" cy="150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22083" y="4709583"/>
            <a:ext cx="5450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  <a:lumOff val="25000"/>
                </a:schemeClr>
              </a:buClr>
            </a:pPr>
            <a:endParaRPr lang="ru-RU" sz="2000" dirty="0">
              <a:latin typeface="Calibri"/>
              <a:cs typeface="Calibri"/>
            </a:endParaRP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7"/>
            </a:pPr>
            <a:r>
              <a:rPr lang="uk-UA" sz="2000" b="1" u="sng" dirty="0">
                <a:latin typeface="Calibri"/>
                <a:cs typeface="Calibri"/>
              </a:rPr>
              <a:t>Формування регіональної інфраструктури розвитку і підтримки малого підприємництва</a:t>
            </a:r>
            <a:r>
              <a:rPr lang="uk-UA" sz="2000" dirty="0">
                <a:latin typeface="Calibri"/>
                <a:cs typeface="Calibri"/>
              </a:rPr>
              <a:t> (як, наприклад, в США та Великобританії).</a:t>
            </a:r>
            <a:endParaRPr lang="ru-R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87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40" y="2360900"/>
            <a:ext cx="8954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8"/>
            </a:pPr>
            <a:r>
              <a:rPr lang="uk-UA" sz="2000" dirty="0">
                <a:latin typeface="Calibri"/>
                <a:cs typeface="Calibri"/>
              </a:rPr>
              <a:t>Впровадження досвіду </a:t>
            </a:r>
            <a:r>
              <a:rPr lang="uk-UA" sz="2000" b="1" u="sng" dirty="0">
                <a:latin typeface="Calibri"/>
                <a:cs typeface="Calibri"/>
              </a:rPr>
              <a:t>субпідрядної системи</a:t>
            </a:r>
            <a:r>
              <a:rPr lang="uk-UA" sz="2000" dirty="0">
                <a:latin typeface="Calibri"/>
                <a:cs typeface="Calibri"/>
              </a:rPr>
              <a:t>, в якій малі підприємства певних галузей виконують замовлення великих підприємств (як в Японії) або </a:t>
            </a:r>
            <a:r>
              <a:rPr lang="uk-UA" sz="2000" b="1" u="sng" dirty="0">
                <a:latin typeface="Calibri"/>
                <a:cs typeface="Calibri"/>
              </a:rPr>
              <a:t>утворення груп малих підприємств </a:t>
            </a:r>
            <a:r>
              <a:rPr lang="uk-UA" sz="2000" dirty="0">
                <a:latin typeface="Calibri"/>
                <a:cs typeface="Calibri"/>
              </a:rPr>
              <a:t>(як у Франції) чи </a:t>
            </a:r>
            <a:r>
              <a:rPr lang="uk-UA" sz="2000" b="1" u="sng" dirty="0">
                <a:latin typeface="Calibri"/>
                <a:cs typeface="Calibri"/>
              </a:rPr>
              <a:t>грон</a:t>
            </a:r>
            <a:r>
              <a:rPr lang="uk-UA" sz="2000" dirty="0">
                <a:latin typeface="Calibri"/>
                <a:cs typeface="Calibri"/>
              </a:rPr>
              <a:t> (як в Італії)</a:t>
            </a:r>
            <a:r>
              <a:rPr lang="uk-UA" sz="2000" dirty="0" smtClean="0">
                <a:latin typeface="Calibri"/>
                <a:cs typeface="Calibri"/>
              </a:rPr>
              <a:t>.</a:t>
            </a: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8"/>
            </a:pPr>
            <a:endParaRPr lang="ru-RU" sz="2000" dirty="0">
              <a:latin typeface="Calibri"/>
              <a:cs typeface="Calibri"/>
            </a:endParaRP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8"/>
            </a:pPr>
            <a:r>
              <a:rPr lang="uk-UA" sz="2000" dirty="0">
                <a:latin typeface="Calibri"/>
                <a:cs typeface="Calibri"/>
              </a:rPr>
              <a:t>Створення </a:t>
            </a:r>
            <a:r>
              <a:rPr lang="uk-UA" sz="2000" b="1" u="sng" dirty="0">
                <a:latin typeface="Calibri"/>
                <a:cs typeface="Calibri"/>
              </a:rPr>
              <a:t>навчальних центрів з підготовки та перепідготовки спеціалістів </a:t>
            </a:r>
            <a:r>
              <a:rPr lang="uk-UA" sz="2000" dirty="0">
                <a:latin typeface="Calibri"/>
                <a:cs typeface="Calibri"/>
              </a:rPr>
              <a:t>для роботи на малих підприємствах (за прикладом Великобританії; це надзвичайно важливо сформувати особливий економічний світогляд в умовах ринкової економіки)</a:t>
            </a:r>
            <a:r>
              <a:rPr lang="uk-UA" sz="2000" dirty="0" smtClean="0">
                <a:latin typeface="Calibri"/>
                <a:cs typeface="Calibri"/>
              </a:rPr>
              <a:t>.</a:t>
            </a: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8"/>
            </a:pPr>
            <a:endParaRPr lang="ru-RU" sz="2000" dirty="0">
              <a:latin typeface="Calibri"/>
              <a:cs typeface="Calibri"/>
            </a:endParaRPr>
          </a:p>
          <a:p>
            <a:pPr marL="457200" indent="-457200"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 startAt="8"/>
            </a:pPr>
            <a:r>
              <a:rPr lang="uk-UA" sz="2000" dirty="0">
                <a:latin typeface="Calibri"/>
                <a:cs typeface="Calibri"/>
              </a:rPr>
              <a:t> І головне (як на нашу думку, найскладніше), </a:t>
            </a:r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зміна психологічного ставлення членів суспільства до підприємців</a:t>
            </a:r>
            <a:r>
              <a:rPr lang="uk-UA" sz="2000" dirty="0">
                <a:latin typeface="Calibri"/>
                <a:cs typeface="Calibri"/>
              </a:rPr>
              <a:t> (розуміння того, що вони є однією з рушійних сил на шляху відновлення господарства та побудови справжньої ринкової економіки і демократичного суспільства).</a:t>
            </a:r>
            <a:endParaRPr lang="ru-RU" sz="2000" dirty="0">
              <a:latin typeface="Calibri"/>
              <a:cs typeface="Calibri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275" y="84667"/>
            <a:ext cx="3189112" cy="239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17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142</TotalTime>
  <Words>668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Бриз</vt:lpstr>
      <vt:lpstr>Документ</vt:lpstr>
      <vt:lpstr>ДОГОВІРНІ ВІДНОСИНИ У МАЛОМУ БІЗНЕСІ: ОСНОВНІ ПРОБЛЕМИ ТА ШЛЯХИ ЇХ ВИРІШЕННЯ </vt:lpstr>
      <vt:lpstr>Презентация PowerPoint</vt:lpstr>
      <vt:lpstr>Одна з головних проблем – надмірне ускладнення бюрократичних процедур та затягування адміністративних, що напряму залежить від державного регулювання діяльності суб’єктів малого бізнесу. </vt:lpstr>
      <vt:lpstr>Масштаби розвитку підприємств малого бізнесу  у країнах світу</vt:lpstr>
      <vt:lpstr>Сектор малого бізнесу в деяких країнах світу </vt:lpstr>
      <vt:lpstr>“10 основних кроків покращення стану малого бізнесу в Україні”: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ДОГОВІРНІ ВІДНОСИНИ У МАЛОМУ БІЗНЕСІ: ОСНОВНІ ПРОБЛЕМИ ТА ШЛЯХИ ЇХ ВИРІШЕННЯ </dc:title>
  <dc:creator>АНЯ</dc:creator>
  <cp:lastModifiedBy>АНЯ</cp:lastModifiedBy>
  <cp:revision>25</cp:revision>
  <dcterms:created xsi:type="dcterms:W3CDTF">2015-03-22T19:04:56Z</dcterms:created>
  <dcterms:modified xsi:type="dcterms:W3CDTF">2015-03-22T21:37:26Z</dcterms:modified>
</cp:coreProperties>
</file>