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08105D-4AC9-43A3-8EC3-B7995540025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A83D84-9752-452A-95D3-1010C68DEE2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"</a:t>
            </a:r>
            <a:r>
              <a:rPr lang="ru-RU" b="1" dirty="0" err="1"/>
              <a:t>Глобалізаційні</a:t>
            </a:r>
            <a:r>
              <a:rPr lang="ru-RU" b="1" dirty="0"/>
              <a:t> </a:t>
            </a:r>
            <a:r>
              <a:rPr lang="ru-RU" b="1" dirty="0" err="1"/>
              <a:t>виклики</a:t>
            </a:r>
            <a:r>
              <a:rPr lang="ru-RU" b="1" dirty="0"/>
              <a:t> </a:t>
            </a:r>
            <a:r>
              <a:rPr lang="ru-RU" b="1" dirty="0" err="1"/>
              <a:t>конкурентоспроможності</a:t>
            </a:r>
            <a:r>
              <a:rPr lang="ru-RU" b="1" dirty="0"/>
              <a:t> </a:t>
            </a:r>
            <a:r>
              <a:rPr lang="ru-RU" b="1" dirty="0" err="1"/>
              <a:t>вітчизняних</a:t>
            </a:r>
            <a:r>
              <a:rPr lang="ru-RU" b="1" dirty="0"/>
              <a:t> </a:t>
            </a:r>
            <a:r>
              <a:rPr lang="ru-RU" b="1" dirty="0" err="1"/>
              <a:t>підприємств</a:t>
            </a:r>
            <a:r>
              <a:rPr lang="ru-RU" b="1" dirty="0"/>
              <a:t>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>
                <a:solidFill>
                  <a:schemeClr val="tx1"/>
                </a:solidFill>
              </a:rPr>
              <a:t>ідготувала</a:t>
            </a:r>
            <a:r>
              <a:rPr lang="uk-UA" dirty="0" smtClean="0">
                <a:solidFill>
                  <a:schemeClr val="tx1"/>
                </a:solidFill>
              </a:rPr>
              <a:t>: Вікторія Коливай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72008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3"/>
          <p:cNvSpPr txBox="1">
            <a:spLocks/>
          </p:cNvSpPr>
          <p:nvPr/>
        </p:nvSpPr>
        <p:spPr>
          <a:xfrm>
            <a:off x="2742442" y="620688"/>
            <a:ext cx="5976735" cy="60811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43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27000">
              <a:schemeClr val="accent1">
                <a:alpha val="56000"/>
              </a:schemeClr>
            </a:glow>
          </a:effectLst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3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тнє</a:t>
            </a:r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починається сьогодні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562930" cy="180020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  <a:reflection stA="6000" endPos="65000" dist="508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620688"/>
            <a:ext cx="1584176" cy="608112"/>
          </a:xfrm>
          <a:noFill/>
          <a:effectLst>
            <a:glow rad="127000">
              <a:schemeClr val="accent1">
                <a:alpha val="56000"/>
              </a:schemeClr>
            </a:glow>
          </a:effectLst>
        </p:spPr>
        <p:txBody>
          <a:bodyPr>
            <a:noAutofit/>
          </a:bodyPr>
          <a:lstStyle/>
          <a:p>
            <a:pPr algn="r"/>
            <a:r>
              <a:rPr lang="uk-UA" sz="3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Майбу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9512" y="2318774"/>
            <a:ext cx="8712967" cy="4062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37111"/>
            <a:ext cx="2666853" cy="18406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131840" y="2318774"/>
            <a:ext cx="5577402" cy="1801830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>
                <a:latin typeface="+mj-lt"/>
                <a:ea typeface="+mj-ea"/>
                <a:cs typeface="+mj-cs"/>
              </a:rPr>
              <a:t>27</a:t>
            </a:r>
            <a:r>
              <a:rPr lang="uk-UA" sz="1800" dirty="0">
                <a:latin typeface="+mj-lt"/>
                <a:ea typeface="+mj-ea"/>
                <a:cs typeface="+mj-cs"/>
              </a:rPr>
              <a:t> червня 2014 року була підписана </a:t>
            </a:r>
            <a:r>
              <a:rPr lang="uk-UA" sz="1800" b="1" i="1" dirty="0">
                <a:latin typeface="+mj-lt"/>
                <a:ea typeface="+mj-ea"/>
                <a:cs typeface="+mj-cs"/>
              </a:rPr>
              <a:t>Угода про Асоціацію з Європейським </a:t>
            </a:r>
            <a:r>
              <a:rPr lang="uk-UA" sz="1800" b="1" i="1" dirty="0" smtClean="0">
                <a:latin typeface="+mj-lt"/>
                <a:ea typeface="+mj-ea"/>
                <a:cs typeface="+mj-cs"/>
              </a:rPr>
              <a:t>Союзом</a:t>
            </a:r>
            <a:r>
              <a:rPr lang="uk-UA" sz="1800" dirty="0" smtClean="0">
                <a:latin typeface="+mj-lt"/>
                <a:ea typeface="+mj-ea"/>
                <a:cs typeface="+mj-cs"/>
              </a:rPr>
              <a:t>, </a:t>
            </a:r>
            <a:r>
              <a:rPr lang="uk-UA" sz="1800" dirty="0">
                <a:latin typeface="+mj-lt"/>
                <a:ea typeface="+mj-ea"/>
                <a:cs typeface="+mj-cs"/>
              </a:rPr>
              <a:t>яка </a:t>
            </a:r>
            <a:r>
              <a:rPr lang="uk-UA" sz="1800" dirty="0" smtClean="0">
                <a:latin typeface="+mj-lt"/>
                <a:ea typeface="+mj-ea"/>
                <a:cs typeface="+mj-cs"/>
              </a:rPr>
              <a:t>передбачає, що </a:t>
            </a:r>
            <a:r>
              <a:rPr lang="uk-UA" sz="1800" dirty="0">
                <a:latin typeface="+mj-lt"/>
                <a:ea typeface="+mj-ea"/>
                <a:cs typeface="+mj-cs"/>
              </a:rPr>
              <a:t>Україна входить у міжнародний конкурентний простір </a:t>
            </a:r>
            <a:r>
              <a:rPr lang="uk-UA" sz="1800" dirty="0" smtClean="0">
                <a:latin typeface="+mj-lt"/>
                <a:ea typeface="+mj-ea"/>
                <a:cs typeface="+mj-cs"/>
              </a:rPr>
              <a:t>і знаходиться </a:t>
            </a:r>
            <a:r>
              <a:rPr lang="uk-UA" sz="1800" dirty="0">
                <a:latin typeface="+mj-lt"/>
                <a:ea typeface="+mj-ea"/>
                <a:cs typeface="+mj-cs"/>
              </a:rPr>
              <a:t>в умовах прискорення глобалізаційних процесів та посилення конкуренції на внутрішньому </a:t>
            </a:r>
            <a:r>
              <a:rPr lang="uk-UA" sz="1800" dirty="0" smtClean="0">
                <a:latin typeface="+mj-lt"/>
                <a:ea typeface="+mj-ea"/>
                <a:cs typeface="+mj-cs"/>
              </a:rPr>
              <a:t>та зовнішньому ринку</a:t>
            </a:r>
            <a:r>
              <a:rPr lang="uk-UA" sz="1800" dirty="0"/>
              <a:t>. </a:t>
            </a:r>
            <a:r>
              <a:rPr lang="uk-UA" sz="1800" dirty="0" smtClean="0">
                <a:latin typeface="+mj-lt"/>
              </a:rPr>
              <a:t> </a:t>
            </a:r>
            <a:endParaRPr lang="ru-RU" sz="1800" dirty="0"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11"/>
          <a:stretch/>
        </p:blipFill>
        <p:spPr>
          <a:xfrm>
            <a:off x="323528" y="2410914"/>
            <a:ext cx="2682133" cy="1810173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437112"/>
            <a:ext cx="2725363" cy="18406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930" y="4437112"/>
            <a:ext cx="2745247" cy="1840612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10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937760"/>
          </a:xfr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2090164"/>
            <a:ext cx="3365228" cy="2562972"/>
          </a:xfrm>
          <a:ln>
            <a:solidFill>
              <a:schemeClr val="tx1"/>
            </a:solidFill>
          </a:ln>
        </p:spPr>
      </p:pic>
      <p:sp>
        <p:nvSpPr>
          <p:cNvPr id="7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43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27000">
              <a:schemeClr val="accent1">
                <a:alpha val="56000"/>
              </a:schemeClr>
            </a:glow>
          </a:effectLst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Проблеми на нашому шляху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6429" y="1351500"/>
            <a:ext cx="770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+mj-lt"/>
              </a:rPr>
              <a:t> </a:t>
            </a:r>
            <a:r>
              <a:rPr lang="uk-UA" dirty="0" smtClean="0">
                <a:latin typeface="+mj-lt"/>
              </a:rPr>
              <a:t>         </a:t>
            </a:r>
            <a:r>
              <a:rPr lang="uk-UA" sz="2400" b="1" dirty="0" smtClean="0">
                <a:latin typeface="+mj-lt"/>
              </a:rPr>
              <a:t>П</a:t>
            </a:r>
            <a:r>
              <a:rPr lang="uk-UA" dirty="0" smtClean="0">
                <a:latin typeface="+mj-lt"/>
              </a:rPr>
              <a:t>ідприємство, що виходить на зовнішній ринок, стикається з принципово новим конкурентним середовищем. </a:t>
            </a:r>
            <a:r>
              <a:rPr lang="uk-UA" dirty="0">
                <a:latin typeface="+mj-lt"/>
              </a:rPr>
              <a:t>Оскільки, українська </a:t>
            </a:r>
            <a:endParaRPr lang="ru-RU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6429" y="1988840"/>
            <a:ext cx="410674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економіка базується </a:t>
            </a:r>
            <a:r>
              <a:rPr lang="uk-UA" dirty="0">
                <a:latin typeface="+mj-lt"/>
              </a:rPr>
              <a:t>на традиційних видах виробництва, як наслідок, виникає ряд проблем на </a:t>
            </a:r>
            <a:r>
              <a:rPr lang="uk-UA" dirty="0" smtClean="0">
                <a:latin typeface="+mj-lt"/>
              </a:rPr>
              <a:t>шляху забезпечення </a:t>
            </a:r>
            <a:r>
              <a:rPr lang="uk-UA" dirty="0" err="1" smtClean="0">
                <a:latin typeface="+mj-lt"/>
              </a:rPr>
              <a:t>конкурентоспромож</a:t>
            </a:r>
            <a:r>
              <a:rPr lang="uk-UA" dirty="0" smtClean="0">
                <a:latin typeface="+mj-lt"/>
              </a:rPr>
              <a:t> -</a:t>
            </a:r>
          </a:p>
          <a:p>
            <a:pPr algn="just"/>
            <a:r>
              <a:rPr lang="uk-UA" dirty="0" err="1" smtClean="0">
                <a:latin typeface="+mj-lt"/>
              </a:rPr>
              <a:t>ності</a:t>
            </a:r>
            <a:r>
              <a:rPr lang="uk-UA" dirty="0" smtClean="0">
                <a:latin typeface="+mj-lt"/>
              </a:rPr>
              <a:t> вітчизняних підприємств. </a:t>
            </a:r>
          </a:p>
          <a:p>
            <a:pPr algn="just"/>
            <a:r>
              <a:rPr lang="uk-UA" dirty="0" smtClean="0">
                <a:latin typeface="+mj-lt"/>
              </a:rPr>
              <a:t>          Головними </a:t>
            </a:r>
            <a:r>
              <a:rPr lang="uk-UA" dirty="0">
                <a:latin typeface="+mj-lt"/>
              </a:rPr>
              <a:t>з них є наступні: </a:t>
            </a:r>
            <a:r>
              <a:rPr lang="uk-UA" sz="1700" b="1" i="1" dirty="0">
                <a:solidFill>
                  <a:srgbClr val="C00000"/>
                </a:solidFill>
                <a:latin typeface="+mj-lt"/>
              </a:rPr>
              <a:t>низька якість продукції, недостатнє фінансування наукових досліджень та низький розвиток інноваційних технологій</a:t>
            </a:r>
            <a:r>
              <a:rPr lang="uk-UA" sz="17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algn="just"/>
            <a:endParaRPr lang="uk-UA" dirty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6428" y="4604941"/>
            <a:ext cx="77048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+mj-lt"/>
              </a:rPr>
              <a:t> </a:t>
            </a:r>
            <a:r>
              <a:rPr lang="uk-UA" dirty="0" smtClean="0">
                <a:latin typeface="+mj-lt"/>
              </a:rPr>
              <a:t>         Ще </a:t>
            </a:r>
            <a:r>
              <a:rPr lang="uk-UA" dirty="0">
                <a:latin typeface="+mj-lt"/>
              </a:rPr>
              <a:t>однією причиною зниження конкурентоспроможності підприємств стали нестабільна політична ситуація в країні та збройний конфлікт на Сході України, що призвели до послаблення національної економіки </a:t>
            </a:r>
            <a:r>
              <a:rPr lang="uk-UA" dirty="0" smtClean="0">
                <a:latin typeface="+mj-lt"/>
              </a:rPr>
              <a:t>й зниження </a:t>
            </a:r>
            <a:r>
              <a:rPr lang="uk-UA" dirty="0">
                <a:latin typeface="+mj-lt"/>
              </a:rPr>
              <a:t>позицій на міжнародному ринку товарів та послуг.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2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43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27000">
              <a:schemeClr val="accent1">
                <a:alpha val="56000"/>
              </a:schemeClr>
            </a:glow>
          </a:effectLst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Щодо сутності категорій та понять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800" b="1" dirty="0" smtClean="0">
                <a:latin typeface="+mj-lt"/>
              </a:rPr>
              <a:t>Д</a:t>
            </a:r>
            <a:r>
              <a:rPr lang="uk-UA" sz="1800" dirty="0" smtClean="0">
                <a:latin typeface="+mj-lt"/>
              </a:rPr>
              <a:t>ослідження шляхів удосконалення конкурентоспроможності вітчизняних підприємств в умовах </a:t>
            </a:r>
            <a:r>
              <a:rPr lang="uk-UA" sz="1800" dirty="0" err="1" smtClean="0">
                <a:latin typeface="+mj-lt"/>
              </a:rPr>
              <a:t>глобалізаційного</a:t>
            </a:r>
            <a:r>
              <a:rPr lang="uk-UA" sz="1800" dirty="0" smtClean="0">
                <a:latin typeface="+mj-lt"/>
              </a:rPr>
              <a:t> розвитку потребує тлумачення основних категорій та понять.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</a:rPr>
              <a:t>На нашу думку, </a:t>
            </a:r>
            <a:r>
              <a:rPr lang="ru-RU" sz="1800" i="1" dirty="0" err="1" smtClean="0">
                <a:latin typeface="+mj-lt"/>
              </a:rPr>
              <a:t>конкурентоспроможність</a:t>
            </a:r>
            <a:r>
              <a:rPr lang="ru-RU" sz="1800" i="1" dirty="0" smtClean="0">
                <a:latin typeface="+mj-lt"/>
              </a:rPr>
              <a:t> </a:t>
            </a:r>
            <a:r>
              <a:rPr lang="ru-RU" sz="1800" i="1" dirty="0" err="1" smtClean="0">
                <a:latin typeface="+mj-lt"/>
              </a:rPr>
              <a:t>підприємства</a:t>
            </a:r>
            <a:r>
              <a:rPr lang="ru-RU" sz="1800" dirty="0" smtClean="0">
                <a:latin typeface="+mj-lt"/>
              </a:rPr>
              <a:t> – </a:t>
            </a:r>
            <a:r>
              <a:rPr lang="ru-RU" sz="1800" dirty="0" err="1" smtClean="0">
                <a:latin typeface="+mj-lt"/>
              </a:rPr>
              <a:t>це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зумовлене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економічними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соціальними</a:t>
            </a:r>
            <a:r>
              <a:rPr lang="ru-RU" sz="1800" dirty="0" smtClean="0">
                <a:latin typeface="+mj-lt"/>
              </a:rPr>
              <a:t> та </a:t>
            </a:r>
            <a:r>
              <a:rPr lang="ru-RU" sz="1800" dirty="0" err="1" smtClean="0">
                <a:latin typeface="+mj-lt"/>
              </a:rPr>
              <a:t>політичними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чинниками</a:t>
            </a:r>
            <a:r>
              <a:rPr lang="ru-RU" sz="1800" dirty="0" smtClean="0">
                <a:latin typeface="+mj-lt"/>
              </a:rPr>
              <a:t> становище </a:t>
            </a:r>
            <a:r>
              <a:rPr lang="ru-RU" sz="1800" dirty="0" err="1" smtClean="0">
                <a:latin typeface="+mj-lt"/>
              </a:rPr>
              <a:t>окремого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товаровиробника</a:t>
            </a:r>
            <a:r>
              <a:rPr lang="ru-RU" sz="1800" dirty="0" smtClean="0">
                <a:latin typeface="+mj-lt"/>
              </a:rPr>
              <a:t> на </a:t>
            </a:r>
            <a:r>
              <a:rPr lang="ru-RU" sz="1800" dirty="0" err="1" smtClean="0">
                <a:latin typeface="+mj-lt"/>
              </a:rPr>
              <a:t>внутрішньому</a:t>
            </a:r>
            <a:r>
              <a:rPr lang="ru-RU" sz="1800" dirty="0" smtClean="0">
                <a:latin typeface="+mj-lt"/>
              </a:rPr>
              <a:t> та </a:t>
            </a:r>
            <a:r>
              <a:rPr lang="ru-RU" sz="1800" dirty="0" err="1" smtClean="0">
                <a:latin typeface="+mj-lt"/>
              </a:rPr>
              <a:t>зовнішньому</a:t>
            </a:r>
            <a:r>
              <a:rPr lang="ru-RU" sz="1800" dirty="0" smtClean="0">
                <a:latin typeface="+mj-lt"/>
              </a:rPr>
              <a:t> ринках.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800" dirty="0" smtClean="0">
              <a:latin typeface="+mj-lt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1800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68960"/>
            <a:ext cx="3096344" cy="217931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851920" y="28529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           </a:t>
            </a:r>
            <a:r>
              <a:rPr lang="ru-RU" dirty="0" err="1" smtClean="0">
                <a:latin typeface="+mj-lt"/>
              </a:rPr>
              <a:t>Щодо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глобалізації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від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англ</a:t>
            </a:r>
            <a:r>
              <a:rPr lang="ru-RU" dirty="0">
                <a:latin typeface="+mj-lt"/>
              </a:rPr>
              <a:t>- “</a:t>
            </a:r>
            <a:r>
              <a:rPr lang="en-US" dirty="0">
                <a:latin typeface="+mj-lt"/>
              </a:rPr>
              <a:t>globe</a:t>
            </a:r>
            <a:r>
              <a:rPr lang="ru-RU" dirty="0">
                <a:latin typeface="+mj-lt"/>
              </a:rPr>
              <a:t>” ‑ земна куля (то </a:t>
            </a:r>
            <a:r>
              <a:rPr lang="ru-RU" dirty="0" err="1">
                <a:latin typeface="+mj-lt"/>
              </a:rPr>
              <a:t>це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складний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багатогранний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процес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неоднозначний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своїм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змістом</a:t>
            </a:r>
            <a:r>
              <a:rPr lang="ru-RU" dirty="0">
                <a:latin typeface="+mj-lt"/>
              </a:rPr>
              <a:t> і </a:t>
            </a:r>
            <a:r>
              <a:rPr lang="ru-RU" dirty="0" smtClean="0">
                <a:latin typeface="+mj-lt"/>
              </a:rPr>
              <a:t>структурою.</a:t>
            </a:r>
            <a:endParaRPr lang="uk-UA" dirty="0"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          «Економічна </a:t>
            </a:r>
            <a:r>
              <a:rPr lang="uk-UA" i="1" dirty="0">
                <a:latin typeface="+mj-lt"/>
              </a:rPr>
              <a:t>глобалізація» </a:t>
            </a:r>
            <a:r>
              <a:rPr lang="uk-UA" dirty="0">
                <a:latin typeface="+mj-lt"/>
              </a:rPr>
              <a:t>є домінантною складовою загальної глобалізації як її закономірна тенденція, що проявляється в інтеграції світового господарства в єдиний економічний простір.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4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43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27000">
              <a:schemeClr val="accent1">
                <a:alpha val="56000"/>
              </a:schemeClr>
            </a:glow>
          </a:effectLst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Виклики перед вітчизняними підприємствами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67544" y="2708920"/>
            <a:ext cx="4038600" cy="3631103"/>
          </a:xfr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800" dirty="0" smtClean="0">
                <a:latin typeface="+mj-lt"/>
              </a:rPr>
              <a:t>          До </a:t>
            </a:r>
            <a:r>
              <a:rPr lang="ru-RU" sz="1800" dirty="0" err="1">
                <a:latin typeface="+mj-lt"/>
              </a:rPr>
              <a:t>ендогенних</a:t>
            </a:r>
            <a:r>
              <a:rPr lang="ru-RU" sz="1800" dirty="0">
                <a:latin typeface="+mj-lt"/>
              </a:rPr>
              <a:t> ми </a:t>
            </a:r>
            <a:r>
              <a:rPr lang="ru-RU" sz="1800" dirty="0" err="1">
                <a:latin typeface="+mj-lt"/>
              </a:rPr>
              <a:t>відносимо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такі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>
                <a:latin typeface="+mj-lt"/>
              </a:rPr>
              <a:t>:</a:t>
            </a:r>
            <a:r>
              <a:rPr lang="ru-RU" sz="1800" dirty="0" smtClean="0"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dirty="0" err="1" smtClean="0">
                <a:latin typeface="+mj-lt"/>
              </a:rPr>
              <a:t>недооцінка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питань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управління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конкурентоспроможністю</a:t>
            </a:r>
            <a:r>
              <a:rPr lang="ru-RU" sz="1800" dirty="0">
                <a:latin typeface="+mj-lt"/>
              </a:rPr>
              <a:t> у </a:t>
            </a:r>
            <a:r>
              <a:rPr lang="ru-RU" sz="1800" dirty="0" err="1">
                <a:latin typeface="+mj-lt"/>
              </a:rPr>
              <a:t>практиці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сучасного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вітчизняного</a:t>
            </a:r>
            <a:r>
              <a:rPr lang="ru-RU" sz="1800" dirty="0">
                <a:latin typeface="+mj-lt"/>
              </a:rPr>
              <a:t> менеджменту;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 err="1">
                <a:latin typeface="+mj-lt"/>
              </a:rPr>
              <a:t>відсутність</a:t>
            </a:r>
            <a:r>
              <a:rPr lang="ru-RU" sz="1800" dirty="0">
                <a:latin typeface="+mj-lt"/>
              </a:rPr>
              <a:t> на </a:t>
            </a:r>
            <a:r>
              <a:rPr lang="ru-RU" sz="1800" dirty="0" err="1">
                <a:latin typeface="+mj-lt"/>
              </a:rPr>
              <a:t>переважній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більшості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підприємств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стратегії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забезпечення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конкурентоспроможності</a:t>
            </a:r>
            <a:r>
              <a:rPr lang="ru-RU" sz="1800" dirty="0">
                <a:latin typeface="+mj-lt"/>
              </a:rPr>
              <a:t> на </a:t>
            </a:r>
            <a:r>
              <a:rPr lang="ru-RU" sz="1800" dirty="0" err="1">
                <a:latin typeface="+mj-lt"/>
              </a:rPr>
              <a:t>середньо</a:t>
            </a:r>
            <a:r>
              <a:rPr lang="ru-RU" sz="1800" dirty="0">
                <a:latin typeface="+mj-lt"/>
              </a:rPr>
              <a:t>- та </a:t>
            </a:r>
            <a:r>
              <a:rPr lang="ru-RU" sz="1800" dirty="0" err="1">
                <a:latin typeface="+mj-lt"/>
              </a:rPr>
              <a:t>довгострокову</a:t>
            </a:r>
            <a:r>
              <a:rPr lang="ru-RU" sz="1800" dirty="0">
                <a:latin typeface="+mj-lt"/>
              </a:rPr>
              <a:t> перспективу. </a:t>
            </a:r>
            <a:r>
              <a:rPr lang="ru-RU" sz="1800" dirty="0" err="1">
                <a:latin typeface="+mj-lt"/>
              </a:rPr>
              <a:t>Переважна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більшість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вітчизняних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підприємств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промислового</a:t>
            </a:r>
            <a:r>
              <a:rPr lang="ru-RU" sz="1800" dirty="0">
                <a:latin typeface="+mj-lt"/>
              </a:rPr>
              <a:t> сектору з </a:t>
            </a:r>
            <a:r>
              <a:rPr lang="ru-RU" sz="1800" dirty="0" err="1">
                <a:latin typeface="+mj-lt"/>
              </a:rPr>
              <a:t>об'єктивних</a:t>
            </a:r>
            <a:r>
              <a:rPr lang="ru-RU" sz="1800" dirty="0">
                <a:latin typeface="+mj-lt"/>
              </a:rPr>
              <a:t> причин і до </a:t>
            </a:r>
            <a:r>
              <a:rPr lang="ru-RU" sz="1800" dirty="0" err="1">
                <a:latin typeface="+mj-lt"/>
              </a:rPr>
              <a:t>нині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недостатньо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займаються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питаннями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власного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стратегічного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розвитку</a:t>
            </a:r>
            <a:r>
              <a:rPr lang="ru-RU" sz="1800" dirty="0">
                <a:latin typeface="+mj-lt"/>
              </a:rPr>
              <a:t>, </a:t>
            </a:r>
            <a:r>
              <a:rPr lang="ru-RU" sz="1800" dirty="0" err="1">
                <a:latin typeface="+mj-lt"/>
              </a:rPr>
              <a:t>хоча</a:t>
            </a:r>
            <a:r>
              <a:rPr lang="ru-RU" sz="1800" dirty="0">
                <a:latin typeface="+mj-lt"/>
              </a:rPr>
              <a:t> б на </a:t>
            </a:r>
            <a:r>
              <a:rPr lang="ru-RU" sz="1800" dirty="0" err="1">
                <a:latin typeface="+mj-lt"/>
              </a:rPr>
              <a:t>примітивному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методологічному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рівні</a:t>
            </a:r>
            <a:r>
              <a:rPr lang="ru-RU" sz="1800" dirty="0">
                <a:latin typeface="+mj-lt"/>
              </a:rPr>
              <a:t>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dirty="0" err="1">
                <a:latin typeface="+mj-lt"/>
              </a:rPr>
              <a:t>високі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енерго</a:t>
            </a:r>
            <a:r>
              <a:rPr lang="ru-RU" sz="1800" dirty="0">
                <a:latin typeface="+mj-lt"/>
              </a:rPr>
              <a:t>-, </a:t>
            </a:r>
            <a:r>
              <a:rPr lang="ru-RU" sz="1800" dirty="0" err="1">
                <a:latin typeface="+mj-lt"/>
              </a:rPr>
              <a:t>матеріало</a:t>
            </a:r>
            <a:r>
              <a:rPr lang="ru-RU" sz="1800" dirty="0">
                <a:latin typeface="+mj-lt"/>
              </a:rPr>
              <a:t>- і </a:t>
            </a:r>
            <a:r>
              <a:rPr lang="ru-RU" sz="1800" dirty="0" err="1">
                <a:latin typeface="+mj-lt"/>
              </a:rPr>
              <a:t>трудомісткість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виробничого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процесу</a:t>
            </a:r>
            <a:r>
              <a:rPr lang="ru-RU" sz="1800" dirty="0">
                <a:latin typeface="+mj-lt"/>
              </a:rPr>
              <a:t>, </a:t>
            </a:r>
            <a:r>
              <a:rPr lang="ru-RU" sz="1800" dirty="0" err="1">
                <a:latin typeface="+mj-lt"/>
              </a:rPr>
              <a:t>що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підвищує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собівартість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вітчизняної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продукції</a:t>
            </a:r>
            <a:r>
              <a:rPr lang="ru-RU" sz="1800" dirty="0">
                <a:latin typeface="+mj-lt"/>
              </a:rPr>
              <a:t>, </a:t>
            </a:r>
            <a:r>
              <a:rPr lang="ru-RU" sz="1800" dirty="0" err="1">
                <a:latin typeface="+mj-lt"/>
              </a:rPr>
              <a:t>порівняно</a:t>
            </a:r>
            <a:r>
              <a:rPr lang="ru-RU" sz="1800" dirty="0">
                <a:latin typeface="+mj-lt"/>
              </a:rPr>
              <a:t> з </a:t>
            </a:r>
            <a:r>
              <a:rPr lang="ru-RU" sz="1800" dirty="0" err="1">
                <a:latin typeface="+mj-lt"/>
              </a:rPr>
              <a:t>імпортними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аналогами.</a:t>
            </a:r>
            <a:endParaRPr lang="ru-RU" sz="1800" dirty="0">
              <a:latin typeface="+mj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37856" y="2708920"/>
            <a:ext cx="4038600" cy="363110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uk-UA" sz="1300" dirty="0" smtClean="0">
                <a:latin typeface="+mj-lt"/>
              </a:rPr>
              <a:t>          Існують </a:t>
            </a:r>
            <a:r>
              <a:rPr lang="uk-UA" sz="1300" dirty="0">
                <a:latin typeface="+mj-lt"/>
              </a:rPr>
              <a:t>також екзогенні причини, які істотно уповільнюють темпи підвищення конкурентоспроможності вітчизняних підприємств. </a:t>
            </a:r>
            <a:r>
              <a:rPr lang="uk-UA" sz="1300" dirty="0">
                <a:latin typeface="+mj-lt"/>
              </a:rPr>
              <a:t>На наше глибоке переконання, однією із причин є низький рівень розвитку конкуренції та неефективність конкурентного середовища</a:t>
            </a:r>
            <a:r>
              <a:rPr lang="ru-RU" sz="1300" dirty="0">
                <a:latin typeface="+mj-lt"/>
              </a:rPr>
              <a:t>. </a:t>
            </a:r>
            <a:r>
              <a:rPr lang="uk-UA" sz="1300" dirty="0">
                <a:latin typeface="+mj-lt"/>
              </a:rPr>
              <a:t>Очевидно, що відсутність умов для розвитку здорової, ефективної конкуренції істотно знижує стимули підприємств до створення технологічних, організаційних чи навіть управлінських переваг перед конкурентами</a:t>
            </a:r>
            <a:r>
              <a:rPr lang="ru-RU" sz="1300" dirty="0">
                <a:latin typeface="+mj-lt"/>
              </a:rPr>
              <a:t>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340768"/>
            <a:ext cx="820891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+mj-lt"/>
              </a:rPr>
              <a:t>          М</a:t>
            </a:r>
            <a:r>
              <a:rPr lang="uk-UA" dirty="0" smtClean="0">
                <a:latin typeface="+mj-lt"/>
              </a:rPr>
              <a:t>ожна </a:t>
            </a:r>
            <a:r>
              <a:rPr lang="uk-UA" dirty="0">
                <a:latin typeface="+mj-lt"/>
              </a:rPr>
              <a:t>виокремити </a:t>
            </a:r>
            <a:r>
              <a:rPr lang="uk-UA" i="1" dirty="0">
                <a:latin typeface="+mj-lt"/>
              </a:rPr>
              <a:t>дві групи причин низької конкурентоспроможност</a:t>
            </a:r>
            <a:r>
              <a:rPr lang="uk-UA" dirty="0">
                <a:latin typeface="+mj-lt"/>
              </a:rPr>
              <a:t>і вітчизняних підприємств – ендогенні (зумовлені діями (або бездіяльністю) самих компаній) і екзогенні (спричинені особливостями вітчизняної системи господарювання).</a:t>
            </a:r>
          </a:p>
        </p:txBody>
      </p:sp>
    </p:spTree>
    <p:extLst>
      <p:ext uri="{BB962C8B-B14F-4D97-AF65-F5344CB8AC3E}">
        <p14:creationId xmlns:p14="http://schemas.microsoft.com/office/powerpoint/2010/main" val="22057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900" dirty="0">
                <a:latin typeface="+mj-lt"/>
              </a:rPr>
              <a:t> </a:t>
            </a:r>
            <a:r>
              <a:rPr lang="uk-UA" sz="1900" dirty="0" smtClean="0">
                <a:latin typeface="+mj-lt"/>
              </a:rPr>
              <a:t>         Враховуючи </a:t>
            </a:r>
            <a:r>
              <a:rPr lang="uk-UA" sz="1900" dirty="0">
                <a:latin typeface="+mj-lt"/>
              </a:rPr>
              <a:t>всю повноту та неординарність проблем, на наше глибоке переконання, будь-які "разові" заходи "по ситуації" можуть лише на короткий час поліпшити конкурентоспроможність вітчизняних підприємств. Для її ефективного вирішення необхідно реалізувати комплекс таких заходів: </a:t>
            </a:r>
            <a:endParaRPr lang="uk-UA" sz="19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підвищення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якості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державних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інститутів</a:t>
            </a:r>
            <a:r>
              <a:rPr lang="ru-RU" sz="1900" dirty="0" smtClean="0">
                <a:latin typeface="+mj-lt"/>
              </a:rPr>
              <a:t>.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В</a:t>
            </a:r>
            <a:r>
              <a:rPr lang="ru-RU" sz="1900" dirty="0" err="1" smtClean="0">
                <a:latin typeface="+mj-lt"/>
              </a:rPr>
              <a:t>ажливо</a:t>
            </a:r>
            <a:r>
              <a:rPr lang="ru-RU" sz="1900" dirty="0" smtClean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щоб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правова</a:t>
            </a:r>
            <a:r>
              <a:rPr lang="ru-RU" sz="1900" dirty="0">
                <a:latin typeface="+mj-lt"/>
              </a:rPr>
              <a:t> і </a:t>
            </a:r>
            <a:r>
              <a:rPr lang="ru-RU" sz="1900" dirty="0" err="1">
                <a:latin typeface="+mj-lt"/>
              </a:rPr>
              <a:t>судова</a:t>
            </a:r>
            <a:r>
              <a:rPr lang="ru-RU" sz="1900" dirty="0">
                <a:latin typeface="+mj-lt"/>
              </a:rPr>
              <a:t> система </a:t>
            </a:r>
            <a:r>
              <a:rPr lang="ru-RU" sz="1900" dirty="0" err="1">
                <a:latin typeface="+mj-lt"/>
              </a:rPr>
              <a:t>гарантувала</a:t>
            </a:r>
            <a:r>
              <a:rPr lang="ru-RU" sz="1900" dirty="0">
                <a:latin typeface="+mj-lt"/>
              </a:rPr>
              <a:t> права </a:t>
            </a:r>
            <a:r>
              <a:rPr lang="ru-RU" sz="1900" dirty="0" err="1" smtClean="0">
                <a:latin typeface="+mj-lt"/>
              </a:rPr>
              <a:t>власності</a:t>
            </a:r>
            <a:r>
              <a:rPr lang="ru-RU" sz="1900" dirty="0">
                <a:latin typeface="+mj-lt"/>
              </a:rPr>
              <a:t>;</a:t>
            </a:r>
            <a:endParaRPr lang="ru-RU" sz="19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розвиток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інституту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 smtClean="0">
                <a:latin typeface="+mj-lt"/>
              </a:rPr>
              <a:t>конкуренції</a:t>
            </a:r>
            <a:r>
              <a:rPr lang="ru-RU" sz="1900" dirty="0" smtClean="0"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зниження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бар'єрів</a:t>
            </a:r>
            <a:r>
              <a:rPr lang="ru-RU" sz="1900" dirty="0">
                <a:latin typeface="+mj-lt"/>
              </a:rPr>
              <a:t> входу на </a:t>
            </a:r>
            <a:r>
              <a:rPr lang="ru-RU" sz="1900" dirty="0" err="1">
                <a:latin typeface="+mj-lt"/>
              </a:rPr>
              <a:t>ринок</a:t>
            </a:r>
            <a:r>
              <a:rPr lang="ru-RU" sz="1900" dirty="0">
                <a:latin typeface="+mj-lt"/>
              </a:rPr>
              <a:t> та </a:t>
            </a:r>
            <a:r>
              <a:rPr lang="ru-RU" sz="1900" dirty="0" err="1">
                <a:latin typeface="+mj-lt"/>
              </a:rPr>
              <a:t>виходу</a:t>
            </a:r>
            <a:r>
              <a:rPr lang="ru-RU" sz="1900" dirty="0">
                <a:latin typeface="+mj-lt"/>
              </a:rPr>
              <a:t> з </a:t>
            </a:r>
            <a:r>
              <a:rPr lang="ru-RU" sz="1900" dirty="0" smtClean="0">
                <a:latin typeface="+mj-lt"/>
              </a:rPr>
              <a:t>ринку;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дебюрократизація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економіки</a:t>
            </a:r>
            <a:r>
              <a:rPr lang="ru-RU" sz="1900" dirty="0">
                <a:latin typeface="+mj-lt"/>
              </a:rPr>
              <a:t> на </a:t>
            </a:r>
            <a:r>
              <a:rPr lang="ru-RU" sz="1900" dirty="0" err="1">
                <a:latin typeface="+mj-lt"/>
              </a:rPr>
              <a:t>основі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проведення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адміністративної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 smtClean="0">
                <a:latin typeface="+mj-lt"/>
              </a:rPr>
              <a:t>реформи</a:t>
            </a:r>
            <a:r>
              <a:rPr lang="ru-RU" sz="1900" dirty="0" smtClean="0"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реалізація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стратегії</a:t>
            </a:r>
            <a:r>
              <a:rPr lang="ru-RU" sz="1900" dirty="0">
                <a:latin typeface="+mj-lt"/>
              </a:rPr>
              <a:t> "</a:t>
            </a:r>
            <a:r>
              <a:rPr lang="ru-RU" sz="1900" dirty="0" err="1">
                <a:latin typeface="+mj-lt"/>
              </a:rPr>
              <a:t>ефективного</a:t>
            </a:r>
            <a:r>
              <a:rPr lang="ru-RU" sz="1900" dirty="0">
                <a:latin typeface="+mj-lt"/>
              </a:rPr>
              <a:t> конкурента", </a:t>
            </a:r>
            <a:r>
              <a:rPr lang="ru-RU" sz="1900" dirty="0" err="1">
                <a:latin typeface="+mj-lt"/>
              </a:rPr>
              <a:t>тобто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виділення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фірми</a:t>
            </a:r>
            <a:r>
              <a:rPr lang="ru-RU" sz="1900" dirty="0">
                <a:latin typeface="+mj-lt"/>
              </a:rPr>
              <a:t>, яка </a:t>
            </a:r>
            <a:r>
              <a:rPr lang="ru-RU" sz="1900" dirty="0" err="1">
                <a:latin typeface="+mj-lt"/>
              </a:rPr>
              <a:t>виступає</a:t>
            </a:r>
            <a:r>
              <a:rPr lang="ru-RU" sz="1900" dirty="0">
                <a:latin typeface="+mj-lt"/>
              </a:rPr>
              <a:t> новатором у </a:t>
            </a:r>
            <a:r>
              <a:rPr lang="ru-RU" sz="1900" dirty="0" err="1">
                <a:latin typeface="+mj-lt"/>
              </a:rPr>
              <a:t>сфері</a:t>
            </a:r>
            <a:r>
              <a:rPr lang="ru-RU" sz="1900" dirty="0">
                <a:latin typeface="+mj-lt"/>
              </a:rPr>
              <a:t> товарного </a:t>
            </a:r>
            <a:r>
              <a:rPr lang="ru-RU" sz="1900" dirty="0" err="1">
                <a:latin typeface="+mj-lt"/>
              </a:rPr>
              <a:t>асортименту</a:t>
            </a:r>
            <a:r>
              <a:rPr lang="ru-RU" sz="1900" dirty="0">
                <a:latin typeface="+mj-lt"/>
              </a:rPr>
              <a:t>, </a:t>
            </a:r>
            <a:r>
              <a:rPr lang="ru-RU" sz="1900" dirty="0" err="1">
                <a:latin typeface="+mj-lt"/>
              </a:rPr>
              <a:t>технології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 smtClean="0">
                <a:latin typeface="+mj-lt"/>
              </a:rPr>
              <a:t>виробництва</a:t>
            </a:r>
            <a:r>
              <a:rPr lang="ru-RU" sz="1900" dirty="0" smtClean="0"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err="1">
                <a:latin typeface="+mj-lt"/>
              </a:rPr>
              <a:t>перехід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від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агресивної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політики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щодо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обмеження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імпорту</a:t>
            </a:r>
            <a:r>
              <a:rPr lang="ru-RU" sz="1900" dirty="0">
                <a:latin typeface="+mj-lt"/>
              </a:rPr>
              <a:t> до </a:t>
            </a:r>
            <a:r>
              <a:rPr lang="ru-RU" sz="1900" dirty="0" err="1">
                <a:latin typeface="+mj-lt"/>
              </a:rPr>
              <a:t>політики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стимулювання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 smtClean="0">
                <a:latin typeface="+mj-lt"/>
              </a:rPr>
              <a:t>експорту</a:t>
            </a:r>
            <a:r>
              <a:rPr lang="ru-RU" sz="1900" dirty="0" smtClean="0">
                <a:latin typeface="+mj-lt"/>
              </a:rPr>
              <a:t>.</a:t>
            </a:r>
            <a:endParaRPr lang="ru-RU" sz="1900" dirty="0">
              <a:latin typeface="+mj-lt"/>
            </a:endParaRPr>
          </a:p>
          <a:p>
            <a:endParaRPr lang="ru-RU" dirty="0"/>
          </a:p>
        </p:txBody>
      </p:sp>
      <p:sp>
        <p:nvSpPr>
          <p:cNvPr id="9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43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27000">
              <a:schemeClr val="accent1">
                <a:alpha val="56000"/>
              </a:schemeClr>
            </a:glow>
          </a:effectLst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 вистояти і боротися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180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318</TotalTime>
  <Words>541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"Глобалізаційні виклики конкурентоспроможності вітчизняних підприємств"</vt:lpstr>
      <vt:lpstr>Майбу</vt:lpstr>
      <vt:lpstr>Проблеми на нашому шляху</vt:lpstr>
      <vt:lpstr>Щодо сутності категорій та понять</vt:lpstr>
      <vt:lpstr>Виклики перед вітчизняними підприємствами</vt:lpstr>
      <vt:lpstr>Як вистояти і боротися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"Глобалізаційні виклики конкурентоспроможності вітчизняних підприємств"</dc:title>
  <dc:creator>Vika</dc:creator>
  <cp:lastModifiedBy>Vika</cp:lastModifiedBy>
  <cp:revision>32</cp:revision>
  <dcterms:created xsi:type="dcterms:W3CDTF">2015-03-23T18:18:37Z</dcterms:created>
  <dcterms:modified xsi:type="dcterms:W3CDTF">2015-03-24T04:30:49Z</dcterms:modified>
</cp:coreProperties>
</file>