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93C"/>
    <a:srgbClr val="F62F1A"/>
    <a:srgbClr val="F87268"/>
    <a:srgbClr val="EA0000"/>
    <a:srgbClr val="B6847A"/>
    <a:srgbClr val="9B928D"/>
    <a:srgbClr val="A59D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2898" y="-15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7745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6053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7503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875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6941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0410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1800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8691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122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5412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9111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476CF-33BD-47CD-8778-2F366B72CEF0}" type="datetimeFigureOut">
              <a:rPr lang="uk-UA" smtClean="0"/>
              <a:pPr/>
              <a:t>31.03.2015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A2537-1991-48CC-B243-EAA544F4D7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3114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047" y="787399"/>
            <a:ext cx="6172200" cy="5283200"/>
          </a:xfr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txBody>
          <a:bodyPr anchor="ctr" anchorCtr="1">
            <a:noAutofit/>
          </a:bodyPr>
          <a:lstStyle/>
          <a:p>
            <a:r>
              <a:rPr lang="uk-UA" sz="4400" b="1" dirty="0">
                <a:latin typeface="Century" panose="02040604050505020304" pitchFamily="18" charset="0"/>
              </a:rPr>
              <a:t>Чинники впливу на кредитний рейтинг українських підприємств за оцінками міжнародних рейтингових </a:t>
            </a:r>
            <a:r>
              <a:rPr lang="uk-UA" sz="4400" b="1" dirty="0" smtClean="0">
                <a:latin typeface="Century" panose="02040604050505020304" pitchFamily="18" charset="0"/>
              </a:rPr>
              <a:t>агенцій</a:t>
            </a:r>
            <a:endParaRPr lang="uk-UA" sz="4400" dirty="0">
              <a:latin typeface="Century" panose="020406040505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6475" y="3319462"/>
            <a:ext cx="19050" cy="2190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3776" y="787399"/>
            <a:ext cx="5283200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49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715" y="225641"/>
            <a:ext cx="3950776" cy="1029722"/>
          </a:xfrm>
        </p:spPr>
        <p:txBody>
          <a:bodyPr/>
          <a:lstStyle/>
          <a:p>
            <a:r>
              <a:rPr lang="uk-UA" dirty="0" smtClean="0"/>
              <a:t>Визначення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715" y="3352793"/>
            <a:ext cx="11018004" cy="320842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5200" dirty="0">
                <a:latin typeface="+mj-lt"/>
                <a:ea typeface="+mj-ea"/>
                <a:cs typeface="+mj-cs"/>
              </a:rPr>
              <a:t>Особливості 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uk-UA" dirty="0" smtClean="0"/>
              <a:t>це відображення думки про відносний рівень кредитного ризику;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uk-UA" dirty="0" smtClean="0"/>
              <a:t>це не поради щодо інвестування або рекомендації щодо доцільності покупки, зберігання або продажу цінних паперів; це - лише один з факторів, який інвестор може враховувати, приймаючи те чи інше інвестиційне рішення;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uk-UA" dirty="0" smtClean="0"/>
              <a:t>це не індикатори ринкової ліквідності боргового цінного паперу або її вартості на вторинному ринку;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uk-UA" dirty="0" smtClean="0"/>
              <a:t>це не гарантії кредитної якості або «провісники» майбутнього кредитного ризику.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98715" y="1255363"/>
            <a:ext cx="110180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К</a:t>
            </a:r>
            <a:r>
              <a:rPr lang="uk-UA" sz="2400" b="1" dirty="0" smtClean="0"/>
              <a:t>редитні </a:t>
            </a:r>
            <a:r>
              <a:rPr lang="uk-UA" sz="2400" b="1" dirty="0"/>
              <a:t>рейтинги </a:t>
            </a:r>
            <a:r>
              <a:rPr lang="uk-UA" sz="2400" dirty="0"/>
              <a:t>- це думка про рівні кредитного ризику. Рейтинги висловлюють думку агентства щодо здатності та готовності емітента - наприклад, корпорації або регіонального (місцевого) органу влади - своєчасно і в повному обсязі виконувати свої фінансові зобов'язання.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98715" y="1090863"/>
            <a:ext cx="10835559" cy="4812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89937" y="3906253"/>
            <a:ext cx="10835559" cy="4812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727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20932"/>
            <a:ext cx="4457700" cy="1019175"/>
          </a:xfrm>
        </p:spPr>
      </p:pic>
      <p:grpSp>
        <p:nvGrpSpPr>
          <p:cNvPr id="24" name="Группа 23"/>
          <p:cNvGrpSpPr/>
          <p:nvPr/>
        </p:nvGrpSpPr>
        <p:grpSpPr>
          <a:xfrm>
            <a:off x="247649" y="1638299"/>
            <a:ext cx="11772901" cy="4972051"/>
            <a:chOff x="247649" y="1638299"/>
            <a:chExt cx="11772901" cy="4972051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47649" y="1638300"/>
              <a:ext cx="1636235" cy="4689662"/>
              <a:chOff x="438150" y="2038350"/>
              <a:chExt cx="1466850" cy="4267200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438150" y="2038350"/>
                <a:ext cx="1466850" cy="42672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16200000">
                <a:off x="-561977" y="3617952"/>
                <a:ext cx="3467103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6600" dirty="0" smtClean="0">
                    <a:solidFill>
                      <a:schemeClr val="bg1"/>
                    </a:solidFill>
                  </a:rPr>
                  <a:t>Чинники</a:t>
                </a:r>
                <a:endParaRPr lang="uk-UA" sz="66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Группа 13"/>
            <p:cNvGrpSpPr/>
            <p:nvPr/>
          </p:nvGrpSpPr>
          <p:grpSpPr>
            <a:xfrm>
              <a:off x="1962150" y="1638299"/>
              <a:ext cx="997012" cy="1543051"/>
              <a:chOff x="1962150" y="1638299"/>
              <a:chExt cx="971550" cy="1813916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1962150" y="1638300"/>
                <a:ext cx="971550" cy="181391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6200000">
                <a:off x="1510234" y="2283647"/>
                <a:ext cx="18139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dirty="0" smtClean="0">
                    <a:solidFill>
                      <a:schemeClr val="bg1"/>
                    </a:solidFill>
                  </a:rPr>
                  <a:t>Зовнішні</a:t>
                </a:r>
                <a:endParaRPr lang="uk-UA" sz="2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1962149" y="3371850"/>
              <a:ext cx="997013" cy="2956112"/>
              <a:chOff x="1936686" y="3790949"/>
              <a:chExt cx="997014" cy="2362201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1936686" y="3790949"/>
                <a:ext cx="997014" cy="236220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6200000">
                <a:off x="1449364" y="4679661"/>
                <a:ext cx="19356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200" dirty="0" smtClean="0">
                    <a:solidFill>
                      <a:schemeClr val="bg1"/>
                    </a:solidFill>
                  </a:rPr>
                  <a:t>Внутрішні</a:t>
                </a:r>
                <a:endParaRPr lang="uk-UA" sz="3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105635" y="1679761"/>
              <a:ext cx="8721125" cy="1501590"/>
              <a:chOff x="3143250" y="1638299"/>
              <a:chExt cx="8248650" cy="1813916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192459" y="1778190"/>
                <a:ext cx="6534150" cy="1449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Оцінка економічного середовища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Оцінка політичного середовища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Оцінка соціокультурного середовища</a:t>
                </a:r>
                <a:endParaRPr lang="uk-UA" sz="2400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3143250" y="1638299"/>
                <a:ext cx="8248650" cy="181391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3143250" y="3371851"/>
              <a:ext cx="8877300" cy="3238499"/>
              <a:chOff x="3168636" y="1316477"/>
              <a:chExt cx="8406783" cy="2339758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244601" y="1316477"/>
                <a:ext cx="8330818" cy="2339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/>
                  <a:t>П</a:t>
                </a:r>
                <a:r>
                  <a:rPr lang="uk-UA" sz="2400" dirty="0" smtClean="0"/>
                  <a:t>опередній </a:t>
                </a:r>
                <a:r>
                  <a:rPr lang="uk-UA" sz="2400" dirty="0"/>
                  <a:t>аналіз </a:t>
                </a:r>
                <a:r>
                  <a:rPr lang="uk-UA" sz="2400" dirty="0" smtClean="0"/>
                  <a:t>підприємства</a:t>
                </a:r>
                <a:endParaRPr lang="uk-UA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Аналіз кредитної історії підприємства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Аналіз ефективності </a:t>
                </a:r>
                <a:r>
                  <a:rPr lang="uk-UA" sz="2400" dirty="0"/>
                  <a:t>виробничої діяльності, фінансового стану підприємства </a:t>
                </a:r>
                <a:endParaRPr lang="uk-UA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 smtClean="0"/>
                  <a:t>Оцінка </a:t>
                </a:r>
                <a:r>
                  <a:rPr lang="uk-UA" sz="2400" dirty="0"/>
                  <a:t>вартості та ліквідності застави та надійності гарантії чи </a:t>
                </a:r>
                <a:r>
                  <a:rPr lang="uk-UA" sz="2400" dirty="0" smtClean="0"/>
                  <a:t>поруки підприємства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uk-UA" sz="2400" dirty="0"/>
                  <a:t>А</a:t>
                </a:r>
                <a:r>
                  <a:rPr lang="uk-UA" sz="2400" dirty="0" smtClean="0"/>
                  <a:t>наліз </a:t>
                </a:r>
                <a:r>
                  <a:rPr lang="uk-UA" sz="2400" dirty="0"/>
                  <a:t>параметрів інвестиційного проекту, на фінансування якого залучається кредит</a:t>
                </a: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3168636" y="1316477"/>
                <a:ext cx="8223264" cy="213573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2229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900" y="352425"/>
            <a:ext cx="4714875" cy="1047750"/>
          </a:xfrm>
        </p:spPr>
      </p:pic>
      <p:grpSp>
        <p:nvGrpSpPr>
          <p:cNvPr id="51" name="Группа 50"/>
          <p:cNvGrpSpPr/>
          <p:nvPr/>
        </p:nvGrpSpPr>
        <p:grpSpPr>
          <a:xfrm>
            <a:off x="342900" y="1943100"/>
            <a:ext cx="11677650" cy="4171950"/>
            <a:chOff x="342900" y="1943100"/>
            <a:chExt cx="11677650" cy="417195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42900" y="1943100"/>
              <a:ext cx="1695450" cy="762000"/>
            </a:xfrm>
            <a:prstGeom prst="rect">
              <a:avLst/>
            </a:prstGeom>
            <a:solidFill>
              <a:srgbClr val="F872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Ризик країни</a:t>
              </a:r>
              <a:endParaRPr lang="uk-UA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42900" y="2800350"/>
              <a:ext cx="1695450" cy="762000"/>
            </a:xfrm>
            <a:prstGeom prst="rect">
              <a:avLst/>
            </a:prstGeom>
            <a:solidFill>
              <a:srgbClr val="F872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Ризик галузі</a:t>
              </a:r>
              <a:endParaRPr lang="uk-UA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2900" y="3886200"/>
              <a:ext cx="1695450" cy="762000"/>
            </a:xfrm>
            <a:prstGeom prst="rect">
              <a:avLst/>
            </a:prstGeom>
            <a:solidFill>
              <a:srgbClr val="F872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Конкурентна позиція</a:t>
              </a:r>
              <a:endParaRPr lang="uk-UA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2900" y="5353050"/>
              <a:ext cx="1695450" cy="762000"/>
            </a:xfrm>
            <a:prstGeom prst="rect">
              <a:avLst/>
            </a:prstGeom>
            <a:solidFill>
              <a:srgbClr val="F64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Грошові потоки</a:t>
              </a:r>
              <a:endParaRPr lang="uk-UA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266950" y="1943100"/>
              <a:ext cx="1314450" cy="2705100"/>
            </a:xfrm>
            <a:prstGeom prst="rect">
              <a:avLst/>
            </a:prstGeom>
            <a:solidFill>
              <a:srgbClr val="F872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dirty="0" smtClean="0"/>
                <a:t>Бізнес </a:t>
              </a:r>
            </a:p>
            <a:p>
              <a:pPr algn="ctr"/>
              <a:r>
                <a:rPr lang="uk-UA" sz="2400" dirty="0" smtClean="0"/>
                <a:t>чинники</a:t>
              </a:r>
              <a:endParaRPr lang="uk-UA" sz="24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57424" y="5353050"/>
              <a:ext cx="1323976" cy="762000"/>
            </a:xfrm>
            <a:prstGeom prst="rect">
              <a:avLst/>
            </a:prstGeom>
            <a:solidFill>
              <a:srgbClr val="F649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Фінансові чинники</a:t>
              </a:r>
              <a:endParaRPr lang="uk-UA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9696450" y="4020344"/>
              <a:ext cx="2038350" cy="2008981"/>
            </a:xfrm>
            <a:prstGeom prst="ellipse">
              <a:avLst/>
            </a:prstGeom>
            <a:solidFill>
              <a:srgbClr val="F62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000" b="1" dirty="0" smtClean="0"/>
                <a:t>Кредитний рейтинг</a:t>
              </a:r>
              <a:endParaRPr lang="uk-UA" sz="2000" b="1" dirty="0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5619748" y="1943100"/>
              <a:ext cx="2990850" cy="4086225"/>
              <a:chOff x="6238875" y="1943100"/>
              <a:chExt cx="2990850" cy="4086225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6238875" y="1943100"/>
                <a:ext cx="2990850" cy="590550"/>
              </a:xfrm>
              <a:prstGeom prst="rect">
                <a:avLst/>
              </a:prstGeom>
              <a:solidFill>
                <a:srgbClr val="A59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b="1" dirty="0" smtClean="0"/>
                  <a:t>Чинники – модифікатори:</a:t>
                </a:r>
                <a:endParaRPr lang="uk-UA" b="1" dirty="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6238875" y="2847975"/>
                <a:ext cx="2990850" cy="590550"/>
              </a:xfrm>
              <a:prstGeom prst="rect">
                <a:avLst/>
              </a:prstGeom>
              <a:solidFill>
                <a:srgbClr val="A59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Диверсифікація бізнесу</a:t>
                </a: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6238875" y="3505200"/>
                <a:ext cx="2990850" cy="590550"/>
              </a:xfrm>
              <a:prstGeom prst="rect">
                <a:avLst/>
              </a:prstGeom>
              <a:solidFill>
                <a:srgbClr val="A59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Структура капіталу</a:t>
                </a:r>
                <a:endParaRPr lang="uk-UA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238875" y="4152900"/>
                <a:ext cx="2990850" cy="590550"/>
              </a:xfrm>
              <a:prstGeom prst="rect">
                <a:avLst/>
              </a:prstGeom>
              <a:solidFill>
                <a:srgbClr val="A59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Ліквідність</a:t>
                </a:r>
                <a:endParaRPr lang="uk-UA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6238875" y="4791075"/>
                <a:ext cx="2990850" cy="590550"/>
              </a:xfrm>
              <a:prstGeom prst="rect">
                <a:avLst/>
              </a:prstGeom>
              <a:solidFill>
                <a:srgbClr val="A59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Менеджмент та корпоративне управління</a:t>
                </a:r>
                <a:endParaRPr lang="uk-UA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6238875" y="5438775"/>
                <a:ext cx="2990850" cy="590550"/>
              </a:xfrm>
              <a:prstGeom prst="rect">
                <a:avLst/>
              </a:prstGeom>
              <a:solidFill>
                <a:srgbClr val="9B92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Порівняльний </a:t>
                </a:r>
              </a:p>
              <a:p>
                <a:pPr algn="ctr"/>
                <a:r>
                  <a:rPr lang="uk-UA" dirty="0" smtClean="0"/>
                  <a:t>рейтинговий аналіз</a:t>
                </a:r>
                <a:endParaRPr lang="uk-UA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6238875" y="1943100"/>
                <a:ext cx="2990850" cy="40862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19" name="Овал 18"/>
            <p:cNvSpPr/>
            <p:nvPr/>
          </p:nvSpPr>
          <p:spPr>
            <a:xfrm>
              <a:off x="3800474" y="4095750"/>
              <a:ext cx="1600200" cy="1543050"/>
            </a:xfrm>
            <a:prstGeom prst="ellipse">
              <a:avLst/>
            </a:prstGeom>
            <a:solidFill>
              <a:srgbClr val="B684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600" dirty="0"/>
                <a:t>Базовий кредитний рейтинг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9410700" y="3295650"/>
              <a:ext cx="2609850" cy="50482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Вплив органів влади</a:t>
              </a:r>
              <a:endParaRPr lang="uk-UA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9410700" y="1943100"/>
              <a:ext cx="2609850" cy="1200150"/>
            </a:xfrm>
            <a:prstGeom prst="ellipse">
              <a:avLst/>
            </a:prstGeom>
            <a:solidFill>
              <a:srgbClr val="B684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uk-UA" sz="1700" dirty="0" smtClean="0"/>
                <a:t>Власна кредитоздатність</a:t>
              </a:r>
              <a:endParaRPr lang="uk-UA" sz="1700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028824" y="23241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2038350" y="314325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2028824" y="571500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2047874" y="4248150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Правая круглая скобка 34"/>
            <p:cNvSpPr/>
            <p:nvPr/>
          </p:nvSpPr>
          <p:spPr>
            <a:xfrm>
              <a:off x="3581400" y="3009900"/>
              <a:ext cx="219074" cy="2743199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400674" y="4791075"/>
              <a:ext cx="228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11" idx="2"/>
              <a:endCxn id="12" idx="0"/>
            </p:cNvCxnSpPr>
            <p:nvPr/>
          </p:nvCxnSpPr>
          <p:spPr>
            <a:xfrm>
              <a:off x="7115173" y="2533650"/>
              <a:ext cx="0" cy="3143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endCxn id="21" idx="2"/>
            </p:cNvCxnSpPr>
            <p:nvPr/>
          </p:nvCxnSpPr>
          <p:spPr>
            <a:xfrm>
              <a:off x="8610598" y="2533650"/>
              <a:ext cx="800102" cy="95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21" idx="4"/>
              <a:endCxn id="20" idx="0"/>
            </p:cNvCxnSpPr>
            <p:nvPr/>
          </p:nvCxnSpPr>
          <p:spPr>
            <a:xfrm>
              <a:off x="10715625" y="3143250"/>
              <a:ext cx="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20" idx="2"/>
              <a:endCxn id="10" idx="0"/>
            </p:cNvCxnSpPr>
            <p:nvPr/>
          </p:nvCxnSpPr>
          <p:spPr>
            <a:xfrm>
              <a:off x="10715625" y="3800475"/>
              <a:ext cx="0" cy="219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2979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837" y="372269"/>
            <a:ext cx="5129213" cy="1014570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604837" y="1638300"/>
            <a:ext cx="1947861" cy="1352550"/>
          </a:xfrm>
          <a:prstGeom prst="roundRect">
            <a:avLst/>
          </a:prstGeom>
          <a:solidFill>
            <a:srgbClr val="F6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Чинники</a:t>
            </a:r>
          </a:p>
          <a:p>
            <a:pPr algn="ctr"/>
            <a:r>
              <a:rPr lang="uk-UA" sz="2000" dirty="0" err="1" smtClean="0"/>
              <a:t>макро</a:t>
            </a:r>
            <a:r>
              <a:rPr lang="uk-UA" sz="2000" dirty="0" smtClean="0"/>
              <a:t>-</a:t>
            </a:r>
          </a:p>
          <a:p>
            <a:pPr algn="ctr"/>
            <a:r>
              <a:rPr lang="uk-UA" sz="2000" dirty="0" smtClean="0"/>
              <a:t>середовища</a:t>
            </a:r>
            <a:endParaRPr lang="uk-UA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4836" y="3242311"/>
            <a:ext cx="1947861" cy="1352550"/>
          </a:xfrm>
          <a:prstGeom prst="roundRect">
            <a:avLst/>
          </a:prstGeom>
          <a:solidFill>
            <a:srgbClr val="F6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Чинники</a:t>
            </a:r>
          </a:p>
          <a:p>
            <a:pPr algn="ctr"/>
            <a:r>
              <a:rPr lang="uk-UA" sz="2000" dirty="0" err="1"/>
              <a:t>м</a:t>
            </a:r>
            <a:r>
              <a:rPr lang="uk-UA" sz="2000" dirty="0" err="1" smtClean="0"/>
              <a:t>езо</a:t>
            </a:r>
            <a:r>
              <a:rPr lang="uk-UA" sz="2000" dirty="0" smtClean="0"/>
              <a:t>-</a:t>
            </a:r>
            <a:endParaRPr lang="uk-UA" sz="2000" dirty="0"/>
          </a:p>
          <a:p>
            <a:pPr algn="ctr"/>
            <a:r>
              <a:rPr lang="uk-UA" sz="2000" dirty="0" smtClean="0"/>
              <a:t>середовища</a:t>
            </a:r>
            <a:endParaRPr lang="uk-UA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4835" y="4846322"/>
            <a:ext cx="1947861" cy="1352550"/>
          </a:xfrm>
          <a:prstGeom prst="roundRect">
            <a:avLst/>
          </a:prstGeom>
          <a:solidFill>
            <a:srgbClr val="F6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Чинники</a:t>
            </a:r>
          </a:p>
          <a:p>
            <a:pPr algn="ctr"/>
            <a:r>
              <a:rPr lang="uk-UA" sz="2000" dirty="0" smtClean="0"/>
              <a:t>мікро-</a:t>
            </a:r>
            <a:endParaRPr lang="uk-UA" sz="2000" dirty="0"/>
          </a:p>
          <a:p>
            <a:pPr algn="ctr"/>
            <a:r>
              <a:rPr lang="uk-UA" sz="2000" dirty="0"/>
              <a:t>середовища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05100" y="1638300"/>
            <a:ext cx="7924800" cy="135255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05100" y="4846322"/>
            <a:ext cx="7924800" cy="135255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15" name="Группа 14"/>
          <p:cNvGrpSpPr/>
          <p:nvPr/>
        </p:nvGrpSpPr>
        <p:grpSpPr>
          <a:xfrm>
            <a:off x="2952750" y="1764983"/>
            <a:ext cx="7219950" cy="1200329"/>
            <a:chOff x="2952750" y="1764983"/>
            <a:chExt cx="7219950" cy="1200329"/>
          </a:xfrm>
        </p:grpSpPr>
        <p:sp>
          <p:nvSpPr>
            <p:cNvPr id="13" name="TextBox 12"/>
            <p:cNvSpPr txBox="1"/>
            <p:nvPr/>
          </p:nvSpPr>
          <p:spPr>
            <a:xfrm>
              <a:off x="2952750" y="1764983"/>
              <a:ext cx="27813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Економічні компоненти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Правове регулювання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Політичні складові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38900" y="1764983"/>
              <a:ext cx="3733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>
                  <a:solidFill>
                    <a:schemeClr val="bg1"/>
                  </a:solidFill>
                </a:rPr>
                <a:t>Демографічні показники</a:t>
              </a:r>
              <a:endParaRPr lang="uk-UA" dirty="0" smtClean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Соціально-культурні складові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Природні фактори впливу</a:t>
              </a:r>
            </a:p>
            <a:p>
              <a:endParaRPr lang="uk-UA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705100" y="3242311"/>
            <a:ext cx="7924800" cy="1352550"/>
            <a:chOff x="2705100" y="3242311"/>
            <a:chExt cx="7924800" cy="135255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705100" y="3242311"/>
              <a:ext cx="7924800" cy="135255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52750" y="3520262"/>
              <a:ext cx="22669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>
                  <a:solidFill>
                    <a:schemeClr val="bg1"/>
                  </a:solidFill>
                </a:rPr>
                <a:t>Постачальники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>
                  <a:solidFill>
                    <a:schemeClr val="bg1"/>
                  </a:solidFill>
                </a:rPr>
                <a:t>Споживачі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Конкуренти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38900" y="3456921"/>
              <a:ext cx="3562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Посередники</a:t>
              </a:r>
              <a:endParaRPr lang="uk-UA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Партнери</a:t>
              </a:r>
              <a:endParaRPr lang="uk-UA" dirty="0">
                <a:solidFill>
                  <a:schemeClr val="bg1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Кредитно-фінансові інститути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828923" y="4922432"/>
            <a:ext cx="6943727" cy="1200329"/>
            <a:chOff x="2828923" y="4922432"/>
            <a:chExt cx="6943727" cy="1200329"/>
          </a:xfrm>
        </p:grpSpPr>
        <p:sp>
          <p:nvSpPr>
            <p:cNvPr id="19" name="TextBox 18"/>
            <p:cNvSpPr txBox="1"/>
            <p:nvPr/>
          </p:nvSpPr>
          <p:spPr>
            <a:xfrm>
              <a:off x="2828923" y="4922432"/>
              <a:ext cx="30289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Менеджмент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Структура капіталу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Ліквідність та платоспроможність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38900" y="4998543"/>
              <a:ext cx="33337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Грошові потоки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Кредити минулих періодів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uk-UA" dirty="0" smtClean="0">
                  <a:solidFill>
                    <a:schemeClr val="bg1"/>
                  </a:solidFill>
                </a:rPr>
                <a:t>Інвестиції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13847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Чинники впливу на кредитні рейтинги українських підприємств</a:t>
            </a:r>
            <a:endParaRPr lang="uk-UA" b="1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838200" y="2014258"/>
            <a:ext cx="10687050" cy="4234142"/>
            <a:chOff x="838200" y="1825999"/>
            <a:chExt cx="9112623" cy="3068355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838200" y="1825999"/>
              <a:ext cx="6678705" cy="3068355"/>
              <a:chOff x="838200" y="1825999"/>
              <a:chExt cx="6678705" cy="3068355"/>
            </a:xfrm>
          </p:grpSpPr>
          <p:sp>
            <p:nvSpPr>
              <p:cNvPr id="7" name="Полилиния 6"/>
              <p:cNvSpPr/>
              <p:nvPr/>
            </p:nvSpPr>
            <p:spPr>
              <a:xfrm>
                <a:off x="3509682" y="1825999"/>
                <a:ext cx="4007223" cy="1461121"/>
              </a:xfrm>
              <a:custGeom>
                <a:avLst/>
                <a:gdLst>
                  <a:gd name="connsiteX0" fmla="*/ 0 w 4007223"/>
                  <a:gd name="connsiteY0" fmla="*/ 182640 h 1461121"/>
                  <a:gd name="connsiteX1" fmla="*/ 3276663 w 4007223"/>
                  <a:gd name="connsiteY1" fmla="*/ 182640 h 1461121"/>
                  <a:gd name="connsiteX2" fmla="*/ 3276663 w 4007223"/>
                  <a:gd name="connsiteY2" fmla="*/ 0 h 1461121"/>
                  <a:gd name="connsiteX3" fmla="*/ 4007223 w 4007223"/>
                  <a:gd name="connsiteY3" fmla="*/ 730561 h 1461121"/>
                  <a:gd name="connsiteX4" fmla="*/ 3276663 w 4007223"/>
                  <a:gd name="connsiteY4" fmla="*/ 1461121 h 1461121"/>
                  <a:gd name="connsiteX5" fmla="*/ 3276663 w 4007223"/>
                  <a:gd name="connsiteY5" fmla="*/ 1278481 h 1461121"/>
                  <a:gd name="connsiteX6" fmla="*/ 0 w 4007223"/>
                  <a:gd name="connsiteY6" fmla="*/ 1278481 h 1461121"/>
                  <a:gd name="connsiteX7" fmla="*/ 0 w 4007223"/>
                  <a:gd name="connsiteY7" fmla="*/ 182640 h 146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07223" h="1461121">
                    <a:moveTo>
                      <a:pt x="0" y="182640"/>
                    </a:moveTo>
                    <a:lnTo>
                      <a:pt x="3276663" y="182640"/>
                    </a:lnTo>
                    <a:lnTo>
                      <a:pt x="3276663" y="0"/>
                    </a:lnTo>
                    <a:lnTo>
                      <a:pt x="4007223" y="730561"/>
                    </a:lnTo>
                    <a:lnTo>
                      <a:pt x="3276663" y="1461121"/>
                    </a:lnTo>
                    <a:lnTo>
                      <a:pt x="3276663" y="1278481"/>
                    </a:lnTo>
                    <a:lnTo>
                      <a:pt x="0" y="1278481"/>
                    </a:lnTo>
                    <a:lnTo>
                      <a:pt x="0" y="182640"/>
                    </a:lnTo>
                    <a:close/>
                  </a:path>
                </a:pathLst>
              </a:custGeom>
            </p:spPr>
            <p:style>
              <a:lnRef idx="2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985" tIns="189625" rIns="554905" bIns="189625" numCol="1" spcCol="1270" anchor="t" anchorCtr="0">
                <a:noAutofit/>
              </a:bodyPr>
              <a:lstStyle/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kern="1200" dirty="0" smtClean="0"/>
                  <a:t>Ризики країни</a:t>
                </a:r>
                <a:endParaRPr lang="uk-UA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kern="1200" dirty="0" smtClean="0"/>
                  <a:t>Особливості галузі</a:t>
                </a:r>
                <a:endParaRPr lang="uk-UA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kern="1200" dirty="0" smtClean="0"/>
                  <a:t>Позиція компанії</a:t>
                </a:r>
                <a:endParaRPr lang="uk-UA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kern="1200" dirty="0" smtClean="0"/>
                  <a:t>Рентабельність компанії, а також в порівнянні з аналогічними підприємствами</a:t>
                </a:r>
                <a:endParaRPr lang="uk-UA" kern="1200" dirty="0"/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838200" y="1825999"/>
                <a:ext cx="2671482" cy="1461121"/>
              </a:xfrm>
              <a:custGeom>
                <a:avLst/>
                <a:gdLst>
                  <a:gd name="connsiteX0" fmla="*/ 0 w 2671482"/>
                  <a:gd name="connsiteY0" fmla="*/ 243525 h 1461121"/>
                  <a:gd name="connsiteX1" fmla="*/ 243525 w 2671482"/>
                  <a:gd name="connsiteY1" fmla="*/ 0 h 1461121"/>
                  <a:gd name="connsiteX2" fmla="*/ 2427957 w 2671482"/>
                  <a:gd name="connsiteY2" fmla="*/ 0 h 1461121"/>
                  <a:gd name="connsiteX3" fmla="*/ 2671482 w 2671482"/>
                  <a:gd name="connsiteY3" fmla="*/ 243525 h 1461121"/>
                  <a:gd name="connsiteX4" fmla="*/ 2671482 w 2671482"/>
                  <a:gd name="connsiteY4" fmla="*/ 1217596 h 1461121"/>
                  <a:gd name="connsiteX5" fmla="*/ 2427957 w 2671482"/>
                  <a:gd name="connsiteY5" fmla="*/ 1461121 h 1461121"/>
                  <a:gd name="connsiteX6" fmla="*/ 243525 w 2671482"/>
                  <a:gd name="connsiteY6" fmla="*/ 1461121 h 1461121"/>
                  <a:gd name="connsiteX7" fmla="*/ 0 w 2671482"/>
                  <a:gd name="connsiteY7" fmla="*/ 1217596 h 1461121"/>
                  <a:gd name="connsiteX8" fmla="*/ 0 w 2671482"/>
                  <a:gd name="connsiteY8" fmla="*/ 243525 h 146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71482" h="1461121">
                    <a:moveTo>
                      <a:pt x="0" y="243525"/>
                    </a:moveTo>
                    <a:cubicBezTo>
                      <a:pt x="0" y="109030"/>
                      <a:pt x="109030" y="0"/>
                      <a:pt x="243525" y="0"/>
                    </a:cubicBezTo>
                    <a:lnTo>
                      <a:pt x="2427957" y="0"/>
                    </a:lnTo>
                    <a:cubicBezTo>
                      <a:pt x="2562452" y="0"/>
                      <a:pt x="2671482" y="109030"/>
                      <a:pt x="2671482" y="243525"/>
                    </a:cubicBezTo>
                    <a:lnTo>
                      <a:pt x="2671482" y="1217596"/>
                    </a:lnTo>
                    <a:cubicBezTo>
                      <a:pt x="2671482" y="1352091"/>
                      <a:pt x="2562452" y="1461121"/>
                      <a:pt x="2427957" y="1461121"/>
                    </a:cubicBezTo>
                    <a:lnTo>
                      <a:pt x="243525" y="1461121"/>
                    </a:lnTo>
                    <a:cubicBezTo>
                      <a:pt x="109030" y="1461121"/>
                      <a:pt x="0" y="1352091"/>
                      <a:pt x="0" y="1217596"/>
                    </a:cubicBezTo>
                    <a:lnTo>
                      <a:pt x="0" y="243525"/>
                    </a:lnTo>
                    <a:close/>
                  </a:path>
                </a:pathLst>
              </a:custGeom>
              <a:solidFill>
                <a:srgbClr val="EA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3726" tIns="147526" rIns="223726" bIns="147526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4000" kern="1200" dirty="0" smtClean="0"/>
                  <a:t>Бізнес чинники</a:t>
                </a:r>
                <a:endParaRPr lang="uk-UA" sz="4000" kern="1200" dirty="0"/>
              </a:p>
            </p:txBody>
          </p:sp>
          <p:sp>
            <p:nvSpPr>
              <p:cNvPr id="9" name="Полилиния 8"/>
              <p:cNvSpPr/>
              <p:nvPr/>
            </p:nvSpPr>
            <p:spPr>
              <a:xfrm>
                <a:off x="3550024" y="3521602"/>
                <a:ext cx="3966881" cy="1372752"/>
              </a:xfrm>
              <a:custGeom>
                <a:avLst/>
                <a:gdLst>
                  <a:gd name="connsiteX0" fmla="*/ 0 w 4007223"/>
                  <a:gd name="connsiteY0" fmla="*/ 182640 h 1461121"/>
                  <a:gd name="connsiteX1" fmla="*/ 3276663 w 4007223"/>
                  <a:gd name="connsiteY1" fmla="*/ 182640 h 1461121"/>
                  <a:gd name="connsiteX2" fmla="*/ 3276663 w 4007223"/>
                  <a:gd name="connsiteY2" fmla="*/ 0 h 1461121"/>
                  <a:gd name="connsiteX3" fmla="*/ 4007223 w 4007223"/>
                  <a:gd name="connsiteY3" fmla="*/ 730561 h 1461121"/>
                  <a:gd name="connsiteX4" fmla="*/ 3276663 w 4007223"/>
                  <a:gd name="connsiteY4" fmla="*/ 1461121 h 1461121"/>
                  <a:gd name="connsiteX5" fmla="*/ 3276663 w 4007223"/>
                  <a:gd name="connsiteY5" fmla="*/ 1278481 h 1461121"/>
                  <a:gd name="connsiteX6" fmla="*/ 0 w 4007223"/>
                  <a:gd name="connsiteY6" fmla="*/ 1278481 h 1461121"/>
                  <a:gd name="connsiteX7" fmla="*/ 0 w 4007223"/>
                  <a:gd name="connsiteY7" fmla="*/ 182640 h 146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07223" h="1461121">
                    <a:moveTo>
                      <a:pt x="0" y="182640"/>
                    </a:moveTo>
                    <a:lnTo>
                      <a:pt x="3276663" y="182640"/>
                    </a:lnTo>
                    <a:lnTo>
                      <a:pt x="3276663" y="0"/>
                    </a:lnTo>
                    <a:lnTo>
                      <a:pt x="4007223" y="730561"/>
                    </a:lnTo>
                    <a:lnTo>
                      <a:pt x="3276663" y="1461121"/>
                    </a:lnTo>
                    <a:lnTo>
                      <a:pt x="3276663" y="1278481"/>
                    </a:lnTo>
                    <a:lnTo>
                      <a:pt x="0" y="1278481"/>
                    </a:lnTo>
                    <a:lnTo>
                      <a:pt x="0" y="182640"/>
                    </a:lnTo>
                    <a:close/>
                  </a:path>
                </a:pathLst>
              </a:custGeom>
            </p:spPr>
            <p:style>
              <a:lnRef idx="2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985" tIns="189625" rIns="554905" bIns="189625" numCol="1" spcCol="1270" anchor="t" anchorCtr="0">
                <a:noAutofit/>
              </a:bodyPr>
              <a:lstStyle/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sz="1600" kern="1200" dirty="0" smtClean="0"/>
                  <a:t>Аудит та облік</a:t>
                </a:r>
                <a:endParaRPr lang="uk-UA" sz="16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sz="1600" kern="1200" dirty="0" smtClean="0"/>
                  <a:t>Особливість управління, фінансова та корпоративна політика підприємства</a:t>
                </a:r>
                <a:endParaRPr lang="uk-UA" sz="16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sz="1600" kern="1200" dirty="0" smtClean="0"/>
                  <a:t>Достатність грошового потоку</a:t>
                </a:r>
                <a:endParaRPr lang="uk-UA" sz="16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sz="1600" kern="1200" dirty="0" smtClean="0"/>
                  <a:t>Структура капіталу</a:t>
                </a:r>
                <a:endParaRPr lang="uk-UA" sz="1600" kern="1200" dirty="0"/>
              </a:p>
              <a:p>
                <a:pPr marL="57150" lvl="1" indent="-57150" algn="l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uk-UA" sz="1600" kern="1200" dirty="0" smtClean="0"/>
                  <a:t>Рівень ліквідності/короткострокові фактори</a:t>
                </a:r>
                <a:endParaRPr lang="uk-UA" sz="1600" kern="1200" dirty="0"/>
              </a:p>
            </p:txBody>
          </p:sp>
          <p:sp>
            <p:nvSpPr>
              <p:cNvPr id="10" name="Полилиния 9"/>
              <p:cNvSpPr/>
              <p:nvPr/>
            </p:nvSpPr>
            <p:spPr>
              <a:xfrm>
                <a:off x="838200" y="3433233"/>
                <a:ext cx="2671482" cy="1461121"/>
              </a:xfrm>
              <a:custGeom>
                <a:avLst/>
                <a:gdLst>
                  <a:gd name="connsiteX0" fmla="*/ 0 w 2671482"/>
                  <a:gd name="connsiteY0" fmla="*/ 243525 h 1461121"/>
                  <a:gd name="connsiteX1" fmla="*/ 243525 w 2671482"/>
                  <a:gd name="connsiteY1" fmla="*/ 0 h 1461121"/>
                  <a:gd name="connsiteX2" fmla="*/ 2427957 w 2671482"/>
                  <a:gd name="connsiteY2" fmla="*/ 0 h 1461121"/>
                  <a:gd name="connsiteX3" fmla="*/ 2671482 w 2671482"/>
                  <a:gd name="connsiteY3" fmla="*/ 243525 h 1461121"/>
                  <a:gd name="connsiteX4" fmla="*/ 2671482 w 2671482"/>
                  <a:gd name="connsiteY4" fmla="*/ 1217596 h 1461121"/>
                  <a:gd name="connsiteX5" fmla="*/ 2427957 w 2671482"/>
                  <a:gd name="connsiteY5" fmla="*/ 1461121 h 1461121"/>
                  <a:gd name="connsiteX6" fmla="*/ 243525 w 2671482"/>
                  <a:gd name="connsiteY6" fmla="*/ 1461121 h 1461121"/>
                  <a:gd name="connsiteX7" fmla="*/ 0 w 2671482"/>
                  <a:gd name="connsiteY7" fmla="*/ 1217596 h 1461121"/>
                  <a:gd name="connsiteX8" fmla="*/ 0 w 2671482"/>
                  <a:gd name="connsiteY8" fmla="*/ 243525 h 1461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71482" h="1461121">
                    <a:moveTo>
                      <a:pt x="0" y="243525"/>
                    </a:moveTo>
                    <a:cubicBezTo>
                      <a:pt x="0" y="109030"/>
                      <a:pt x="109030" y="0"/>
                      <a:pt x="243525" y="0"/>
                    </a:cubicBezTo>
                    <a:lnTo>
                      <a:pt x="2427957" y="0"/>
                    </a:lnTo>
                    <a:cubicBezTo>
                      <a:pt x="2562452" y="0"/>
                      <a:pt x="2671482" y="109030"/>
                      <a:pt x="2671482" y="243525"/>
                    </a:cubicBezTo>
                    <a:lnTo>
                      <a:pt x="2671482" y="1217596"/>
                    </a:lnTo>
                    <a:cubicBezTo>
                      <a:pt x="2671482" y="1352091"/>
                      <a:pt x="2562452" y="1461121"/>
                      <a:pt x="2427957" y="1461121"/>
                    </a:cubicBezTo>
                    <a:lnTo>
                      <a:pt x="243525" y="1461121"/>
                    </a:lnTo>
                    <a:cubicBezTo>
                      <a:pt x="109030" y="1461121"/>
                      <a:pt x="0" y="1352091"/>
                      <a:pt x="0" y="1217596"/>
                    </a:cubicBezTo>
                    <a:lnTo>
                      <a:pt x="0" y="243525"/>
                    </a:lnTo>
                    <a:close/>
                  </a:path>
                </a:pathLst>
              </a:custGeom>
              <a:solidFill>
                <a:srgbClr val="EA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23726" tIns="147526" rIns="223726" bIns="147526" numCol="1" spcCol="1270" anchor="ctr" anchorCtr="0">
                <a:noAutofit/>
              </a:bodyPr>
              <a:lstStyle/>
              <a:p>
                <a:pPr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uk-UA" sz="4000" dirty="0"/>
                  <a:t>Фінансові чинники</a:t>
                </a:r>
              </a:p>
            </p:txBody>
          </p:sp>
        </p:grpSp>
        <p:sp>
          <p:nvSpPr>
            <p:cNvPr id="5" name="Скругленный прямоугольник 4"/>
            <p:cNvSpPr/>
            <p:nvPr/>
          </p:nvSpPr>
          <p:spPr>
            <a:xfrm>
              <a:off x="7557247" y="1990165"/>
              <a:ext cx="2393576" cy="2662517"/>
            </a:xfrm>
            <a:prstGeom prst="roundRect">
              <a:avLst/>
            </a:prstGeom>
            <a:solidFill>
              <a:srgbClr val="F62F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dirty="0"/>
                <a:t>Р</a:t>
              </a:r>
              <a:r>
                <a:rPr lang="uk-UA" sz="2400" b="1" dirty="0" smtClean="0"/>
                <a:t>ейтинг </a:t>
              </a:r>
              <a:r>
                <a:rPr lang="uk-UA" sz="2400" b="1" dirty="0"/>
                <a:t>підприємства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619296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Роботу виконала: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5575"/>
            <a:ext cx="10172700" cy="253682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Студентка </a:t>
            </a:r>
            <a:r>
              <a:rPr lang="en-US" dirty="0" smtClean="0"/>
              <a:t>V </a:t>
            </a:r>
            <a:r>
              <a:rPr lang="ru-RU" dirty="0" smtClean="0"/>
              <a:t>курсу, </a:t>
            </a:r>
            <a:r>
              <a:rPr lang="ru-RU" dirty="0" err="1" smtClean="0"/>
              <a:t>денної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uk-UA" dirty="0" smtClean="0"/>
              <a:t>навчання</a:t>
            </a:r>
          </a:p>
          <a:p>
            <a:pPr marL="0" indent="0">
              <a:buNone/>
            </a:pPr>
            <a:r>
              <a:rPr lang="uk-UA" dirty="0" smtClean="0"/>
              <a:t>Спеціальність «Економіка підприємств»</a:t>
            </a:r>
          </a:p>
          <a:p>
            <a:pPr marL="0" indent="0">
              <a:buNone/>
            </a:pPr>
            <a:r>
              <a:rPr lang="uk-UA" dirty="0" smtClean="0"/>
              <a:t>Напрям «Менеджмент підприємницької діяльності</a:t>
            </a:r>
          </a:p>
          <a:p>
            <a:pPr marL="0" indent="0">
              <a:buNone/>
            </a:pPr>
            <a:r>
              <a:rPr lang="uk-UA" dirty="0" smtClean="0"/>
              <a:t>2 група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6493C"/>
                </a:solidFill>
              </a:rPr>
              <a:t>Мельник Анастасія</a:t>
            </a:r>
            <a:endParaRPr lang="uk-UA" b="1" dirty="0">
              <a:solidFill>
                <a:srgbClr val="F6493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591050"/>
            <a:ext cx="621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>
                <a:latin typeface="+mj-lt"/>
                <a:ea typeface="+mj-ea"/>
                <a:cs typeface="+mj-cs"/>
              </a:rPr>
              <a:t>Науковий </a:t>
            </a:r>
            <a:r>
              <a:rPr lang="uk-UA" sz="4400" dirty="0" smtClean="0">
                <a:latin typeface="+mj-lt"/>
                <a:ea typeface="+mj-ea"/>
                <a:cs typeface="+mj-cs"/>
              </a:rPr>
              <a:t>керівник:</a:t>
            </a:r>
          </a:p>
          <a:p>
            <a:r>
              <a:rPr lang="uk-UA" sz="2800" b="1" dirty="0" smtClean="0">
                <a:solidFill>
                  <a:srgbClr val="F6493C"/>
                </a:solidFill>
              </a:rPr>
              <a:t>доц. </a:t>
            </a:r>
            <a:r>
              <a:rPr lang="uk-UA" sz="2800" b="1" dirty="0" err="1" smtClean="0">
                <a:solidFill>
                  <a:srgbClr val="F6493C"/>
                </a:solidFill>
              </a:rPr>
              <a:t>Норіцина</a:t>
            </a:r>
            <a:r>
              <a:rPr lang="uk-UA" sz="2800" b="1" dirty="0" smtClean="0">
                <a:solidFill>
                  <a:srgbClr val="F6493C"/>
                </a:solidFill>
              </a:rPr>
              <a:t> Наталія Іванівна</a:t>
            </a:r>
            <a:endParaRPr lang="uk-UA" sz="2800" b="1" dirty="0">
              <a:solidFill>
                <a:srgbClr val="F649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589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336</Words>
  <Application>Microsoft Office PowerPoint</Application>
  <PresentationFormat>Произвольный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Чинники впливу на кредитний рейтинг українських підприємств за оцінками міжнародних рейтингових агенцій</vt:lpstr>
      <vt:lpstr>Визначення</vt:lpstr>
      <vt:lpstr>Слайд 3</vt:lpstr>
      <vt:lpstr>Слайд 4</vt:lpstr>
      <vt:lpstr>Слайд 5</vt:lpstr>
      <vt:lpstr>Чинники впливу на кредитні рейтинги українських підприємств</vt:lpstr>
      <vt:lpstr>Роботу виконала: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Чинники впливу на кредитний рейтинг українських підприємств за оцінками міжнародних рейтингових агенцій</dc:title>
  <dc:creator>Настя</dc:creator>
  <cp:lastModifiedBy>inna</cp:lastModifiedBy>
  <cp:revision>18</cp:revision>
  <dcterms:created xsi:type="dcterms:W3CDTF">2015-03-21T11:02:46Z</dcterms:created>
  <dcterms:modified xsi:type="dcterms:W3CDTF">2015-03-31T08:49:54Z</dcterms:modified>
</cp:coreProperties>
</file>