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18A0E-EEEF-4DD4-A4B5-DFC2FB0970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3B26EF-9233-4D6C-A4DA-351BA22A8894}">
      <dgm:prSet/>
      <dgm:spPr/>
      <dgm:t>
        <a:bodyPr/>
        <a:lstStyle/>
        <a:p>
          <a:pPr algn="just" rtl="0"/>
          <a:r>
            <a:rPr lang="ru-RU" dirty="0" smtClean="0"/>
            <a:t>У </a:t>
          </a:r>
          <a:r>
            <a:rPr lang="ru-RU" dirty="0" err="1" smtClean="0"/>
            <a:t>даному</a:t>
          </a:r>
          <a:r>
            <a:rPr lang="ru-RU" dirty="0" smtClean="0"/>
            <a:t> </a:t>
          </a:r>
          <a:r>
            <a:rPr lang="ru-RU" dirty="0" err="1" smtClean="0"/>
            <a:t>науковому</a:t>
          </a:r>
          <a:r>
            <a:rPr lang="ru-RU" dirty="0" smtClean="0"/>
            <a:t> </a:t>
          </a:r>
          <a:r>
            <a:rPr lang="ru-RU" dirty="0" err="1" smtClean="0"/>
            <a:t>дослідженні</a:t>
          </a:r>
          <a:r>
            <a:rPr lang="ru-RU" dirty="0" smtClean="0"/>
            <a:t> </a:t>
          </a:r>
          <a:r>
            <a:rPr lang="ru-RU" dirty="0" err="1" smtClean="0"/>
            <a:t>визначається</a:t>
          </a:r>
          <a:r>
            <a:rPr lang="ru-RU" dirty="0" smtClean="0"/>
            <a:t> як :</a:t>
          </a:r>
        </a:p>
        <a:p>
          <a:pPr algn="just" rtl="0"/>
          <a:r>
            <a:rPr lang="ru-RU" dirty="0" smtClean="0"/>
            <a:t>«</a:t>
          </a:r>
          <a:r>
            <a:rPr lang="ru-RU" dirty="0" err="1" smtClean="0"/>
            <a:t>Така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сутнісна</a:t>
          </a:r>
          <a:r>
            <a:rPr lang="ru-RU" dirty="0" smtClean="0"/>
            <a:t> характеристика,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відображає</a:t>
          </a:r>
          <a:r>
            <a:rPr lang="ru-RU" dirty="0" smtClean="0"/>
            <a:t> </a:t>
          </a:r>
          <a:r>
            <a:rPr lang="ru-RU" dirty="0" err="1" smtClean="0"/>
            <a:t>потенційну</a:t>
          </a:r>
          <a:r>
            <a:rPr lang="ru-RU" dirty="0" smtClean="0"/>
            <a:t> </a:t>
          </a:r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підприємства</a:t>
          </a:r>
          <a:r>
            <a:rPr lang="ru-RU" dirty="0" smtClean="0"/>
            <a:t> як </a:t>
          </a:r>
          <a:r>
            <a:rPr lang="ru-RU" dirty="0" err="1" smtClean="0"/>
            <a:t>суб’єкту</a:t>
          </a:r>
          <a:r>
            <a:rPr lang="ru-RU" dirty="0" smtClean="0"/>
            <a:t> та </a:t>
          </a:r>
          <a:r>
            <a:rPr lang="ru-RU" dirty="0" err="1" smtClean="0"/>
            <a:t>об’єкту</a:t>
          </a:r>
          <a:r>
            <a:rPr lang="ru-RU" dirty="0" smtClean="0"/>
            <a:t> </a:t>
          </a:r>
          <a:r>
            <a:rPr lang="ru-RU" dirty="0" err="1" smtClean="0"/>
            <a:t>економічних</a:t>
          </a:r>
          <a:r>
            <a:rPr lang="ru-RU" dirty="0" smtClean="0"/>
            <a:t> </a:t>
          </a:r>
          <a:r>
            <a:rPr lang="ru-RU" dirty="0" err="1" smtClean="0"/>
            <a:t>відносин</a:t>
          </a:r>
          <a:r>
            <a:rPr lang="ru-RU" dirty="0" smtClean="0"/>
            <a:t> </a:t>
          </a:r>
          <a:r>
            <a:rPr lang="ru-RU" dirty="0" err="1" smtClean="0"/>
            <a:t>створювати</a:t>
          </a:r>
          <a:r>
            <a:rPr lang="ru-RU" dirty="0" smtClean="0"/>
            <a:t> блага, </a:t>
          </a:r>
          <a:r>
            <a:rPr lang="ru-RU" dirty="0" err="1" smtClean="0"/>
            <a:t>тобто</a:t>
          </a:r>
          <a:r>
            <a:rPr lang="ru-RU" dirty="0" smtClean="0"/>
            <a:t> </a:t>
          </a:r>
          <a:r>
            <a:rPr lang="ru-RU" dirty="0" err="1" smtClean="0"/>
            <a:t>забезпечувати</a:t>
          </a:r>
          <a:r>
            <a:rPr lang="ru-RU" dirty="0" smtClean="0"/>
            <a:t> </a:t>
          </a:r>
          <a:r>
            <a:rPr lang="ru-RU" dirty="0" err="1" smtClean="0"/>
            <a:t>прирощення</a:t>
          </a:r>
          <a:r>
            <a:rPr lang="ru-RU" dirty="0" smtClean="0"/>
            <a:t> </a:t>
          </a:r>
          <a:r>
            <a:rPr lang="ru-RU" dirty="0" err="1" smtClean="0"/>
            <a:t>вартості</a:t>
          </a:r>
          <a:r>
            <a:rPr lang="ru-RU" dirty="0" smtClean="0"/>
            <a:t>».</a:t>
          </a:r>
          <a:endParaRPr lang="ru-RU" dirty="0"/>
        </a:p>
      </dgm:t>
    </dgm:pt>
    <dgm:pt modelId="{D4ACCC5F-14CC-46A1-B04C-80D26C339263}" type="parTrans" cxnId="{120C8FD0-9100-423F-8BA4-200CE273D127}">
      <dgm:prSet/>
      <dgm:spPr/>
      <dgm:t>
        <a:bodyPr/>
        <a:lstStyle/>
        <a:p>
          <a:endParaRPr lang="ru-RU"/>
        </a:p>
      </dgm:t>
    </dgm:pt>
    <dgm:pt modelId="{C7D1D137-3EB8-4DB6-A3B1-9068AAD7B42E}" type="sibTrans" cxnId="{120C8FD0-9100-423F-8BA4-200CE273D127}">
      <dgm:prSet/>
      <dgm:spPr/>
      <dgm:t>
        <a:bodyPr/>
        <a:lstStyle/>
        <a:p>
          <a:endParaRPr lang="ru-RU"/>
        </a:p>
      </dgm:t>
    </dgm:pt>
    <dgm:pt modelId="{D82FFFB3-275B-4B02-9F0F-992E9D564BEC}">
      <dgm:prSet/>
      <dgm:spPr/>
      <dgm:t>
        <a:bodyPr/>
        <a:lstStyle/>
        <a:p>
          <a:pPr algn="just" rtl="0"/>
          <a:r>
            <a:rPr lang="ru-RU" dirty="0" err="1" smtClean="0"/>
            <a:t>Сьогодні</a:t>
          </a:r>
          <a:r>
            <a:rPr lang="ru-RU" dirty="0" smtClean="0"/>
            <a:t> з </a:t>
          </a:r>
          <a:r>
            <a:rPr lang="ru-RU" dirty="0" err="1" smtClean="0"/>
            <a:t>усіх</a:t>
          </a:r>
          <a:r>
            <a:rPr lang="ru-RU" dirty="0" smtClean="0"/>
            <a:t> </a:t>
          </a:r>
          <a:r>
            <a:rPr lang="ru-RU" dirty="0" err="1" smtClean="0"/>
            <a:t>існуючих</a:t>
          </a:r>
          <a:r>
            <a:rPr lang="ru-RU" dirty="0" smtClean="0"/>
            <a:t> </a:t>
          </a:r>
          <a:r>
            <a:rPr lang="ru-RU" dirty="0" err="1" smtClean="0"/>
            <a:t>показників</a:t>
          </a:r>
          <a:r>
            <a:rPr lang="ru-RU" dirty="0" smtClean="0"/>
            <a:t>, </a:t>
          </a:r>
          <a:r>
            <a:rPr lang="ru-RU" dirty="0" err="1" smtClean="0"/>
            <a:t>призначених</a:t>
          </a:r>
          <a:r>
            <a:rPr lang="ru-RU" dirty="0" smtClean="0"/>
            <a:t> для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процесу</a:t>
          </a:r>
          <a:r>
            <a:rPr lang="ru-RU" dirty="0" smtClean="0"/>
            <a:t>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фундаментальної</a:t>
          </a:r>
          <a:r>
            <a:rPr lang="ru-RU" dirty="0" smtClean="0"/>
            <a:t> </a:t>
          </a:r>
          <a:r>
            <a:rPr lang="ru-RU" dirty="0" err="1" smtClean="0"/>
            <a:t>вартості</a:t>
          </a:r>
          <a:r>
            <a:rPr lang="ru-RU" dirty="0" smtClean="0"/>
            <a:t> </a:t>
          </a:r>
          <a:r>
            <a:rPr lang="ru-RU" dirty="0" err="1" smtClean="0"/>
            <a:t>підприємства</a:t>
          </a:r>
          <a:r>
            <a:rPr lang="ru-RU" dirty="0" smtClean="0"/>
            <a:t>,  </a:t>
          </a:r>
          <a:r>
            <a:rPr lang="ru-RU" dirty="0" err="1" smtClean="0"/>
            <a:t>найбільш</a:t>
          </a:r>
          <a:r>
            <a:rPr lang="ru-RU" dirty="0" smtClean="0"/>
            <a:t> </a:t>
          </a:r>
          <a:r>
            <a:rPr lang="ru-RU" dirty="0" err="1" smtClean="0"/>
            <a:t>розповсюдженою</a:t>
          </a:r>
          <a:r>
            <a:rPr lang="ru-RU" dirty="0" smtClean="0"/>
            <a:t> є </a:t>
          </a:r>
          <a:r>
            <a:rPr lang="ru-RU" dirty="0" err="1" smtClean="0"/>
            <a:t>економічна</a:t>
          </a:r>
          <a:r>
            <a:rPr lang="ru-RU" dirty="0" smtClean="0"/>
            <a:t> додана </a:t>
          </a:r>
          <a:r>
            <a:rPr lang="ru-RU" dirty="0" err="1" smtClean="0"/>
            <a:t>вартість</a:t>
          </a:r>
          <a:r>
            <a:rPr lang="ru-RU" dirty="0" smtClean="0"/>
            <a:t> </a:t>
          </a:r>
          <a:r>
            <a:rPr lang="en-US" dirty="0" smtClean="0"/>
            <a:t>EVA (</a:t>
          </a:r>
          <a:r>
            <a:rPr lang="en-US" dirty="0" err="1" smtClean="0"/>
            <a:t>EconomicValueAdded</a:t>
          </a:r>
          <a:r>
            <a:rPr lang="en-US" dirty="0" smtClean="0"/>
            <a:t>). </a:t>
          </a:r>
          <a:endParaRPr lang="ru-RU" dirty="0"/>
        </a:p>
      </dgm:t>
    </dgm:pt>
    <dgm:pt modelId="{5EF6B317-41D3-4979-AC35-E66D44FCD128}" type="parTrans" cxnId="{BE309F9C-91FA-46C3-A643-1401109B4126}">
      <dgm:prSet/>
      <dgm:spPr/>
      <dgm:t>
        <a:bodyPr/>
        <a:lstStyle/>
        <a:p>
          <a:endParaRPr lang="ru-RU"/>
        </a:p>
      </dgm:t>
    </dgm:pt>
    <dgm:pt modelId="{CDD43EA7-EEEF-4DDA-8191-1C1899671625}" type="sibTrans" cxnId="{BE309F9C-91FA-46C3-A643-1401109B4126}">
      <dgm:prSet/>
      <dgm:spPr/>
      <dgm:t>
        <a:bodyPr/>
        <a:lstStyle/>
        <a:p>
          <a:endParaRPr lang="ru-RU"/>
        </a:p>
      </dgm:t>
    </dgm:pt>
    <dgm:pt modelId="{1526A8C4-48ED-46C2-8C09-86290C649A50}" type="pres">
      <dgm:prSet presAssocID="{C9C18A0E-EEEF-4DD4-A4B5-DFC2FB09704A}" presName="linear" presStyleCnt="0">
        <dgm:presLayoutVars>
          <dgm:animLvl val="lvl"/>
          <dgm:resizeHandles val="exact"/>
        </dgm:presLayoutVars>
      </dgm:prSet>
      <dgm:spPr/>
    </dgm:pt>
    <dgm:pt modelId="{C2883F79-4657-496F-B10C-F8116DE12F66}" type="pres">
      <dgm:prSet presAssocID="{F03B26EF-9233-4D6C-A4DA-351BA22A88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B03CE0-EF7C-4BE4-A9D9-E2DC44545564}" type="pres">
      <dgm:prSet presAssocID="{C7D1D137-3EB8-4DB6-A3B1-9068AAD7B42E}" presName="spacer" presStyleCnt="0"/>
      <dgm:spPr/>
    </dgm:pt>
    <dgm:pt modelId="{763833A1-39B5-4EE5-8A05-0BED0F81746F}" type="pres">
      <dgm:prSet presAssocID="{D82FFFB3-275B-4B02-9F0F-992E9D564B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1AD2F13-85BF-4DED-BDD8-A7BE10391BAE}" type="presOf" srcId="{D82FFFB3-275B-4B02-9F0F-992E9D564BEC}" destId="{763833A1-39B5-4EE5-8A05-0BED0F81746F}" srcOrd="0" destOrd="0" presId="urn:microsoft.com/office/officeart/2005/8/layout/vList2"/>
    <dgm:cxn modelId="{BE309F9C-91FA-46C3-A643-1401109B4126}" srcId="{C9C18A0E-EEEF-4DD4-A4B5-DFC2FB09704A}" destId="{D82FFFB3-275B-4B02-9F0F-992E9D564BEC}" srcOrd="1" destOrd="0" parTransId="{5EF6B317-41D3-4979-AC35-E66D44FCD128}" sibTransId="{CDD43EA7-EEEF-4DDA-8191-1C1899671625}"/>
    <dgm:cxn modelId="{0EB8FD2A-4AE5-4716-91E7-BF9210B2EF1E}" type="presOf" srcId="{C9C18A0E-EEEF-4DD4-A4B5-DFC2FB09704A}" destId="{1526A8C4-48ED-46C2-8C09-86290C649A50}" srcOrd="0" destOrd="0" presId="urn:microsoft.com/office/officeart/2005/8/layout/vList2"/>
    <dgm:cxn modelId="{120C8FD0-9100-423F-8BA4-200CE273D127}" srcId="{C9C18A0E-EEEF-4DD4-A4B5-DFC2FB09704A}" destId="{F03B26EF-9233-4D6C-A4DA-351BA22A8894}" srcOrd="0" destOrd="0" parTransId="{D4ACCC5F-14CC-46A1-B04C-80D26C339263}" sibTransId="{C7D1D137-3EB8-4DB6-A3B1-9068AAD7B42E}"/>
    <dgm:cxn modelId="{23A9CC4D-86EA-4683-AA60-4BEA513F2B67}" type="presOf" srcId="{F03B26EF-9233-4D6C-A4DA-351BA22A8894}" destId="{C2883F79-4657-496F-B10C-F8116DE12F66}" srcOrd="0" destOrd="0" presId="urn:microsoft.com/office/officeart/2005/8/layout/vList2"/>
    <dgm:cxn modelId="{5CF9F218-F6C6-43F6-8517-CA986452884C}" type="presParOf" srcId="{1526A8C4-48ED-46C2-8C09-86290C649A50}" destId="{C2883F79-4657-496F-B10C-F8116DE12F66}" srcOrd="0" destOrd="0" presId="urn:microsoft.com/office/officeart/2005/8/layout/vList2"/>
    <dgm:cxn modelId="{B970393F-A0D9-46DB-83E0-A6B892AE70B3}" type="presParOf" srcId="{1526A8C4-48ED-46C2-8C09-86290C649A50}" destId="{C0B03CE0-EF7C-4BE4-A9D9-E2DC44545564}" srcOrd="1" destOrd="0" presId="urn:microsoft.com/office/officeart/2005/8/layout/vList2"/>
    <dgm:cxn modelId="{F713DEBB-B23D-40FE-8E94-92DA0F7C9C86}" type="presParOf" srcId="{1526A8C4-48ED-46C2-8C09-86290C649A50}" destId="{763833A1-39B5-4EE5-8A05-0BED0F8174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3F79-4657-496F-B10C-F8116DE12F66}">
      <dsp:nvSpPr>
        <dsp:cNvPr id="0" name=""/>
        <dsp:cNvSpPr/>
      </dsp:nvSpPr>
      <dsp:spPr>
        <a:xfrm>
          <a:off x="0" y="17661"/>
          <a:ext cx="8229600" cy="2213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 </a:t>
          </a:r>
          <a:r>
            <a:rPr lang="ru-RU" sz="2200" kern="1200" dirty="0" err="1" smtClean="0"/>
            <a:t>даному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науковому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дослідженні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визначається</a:t>
          </a:r>
          <a:r>
            <a:rPr lang="ru-RU" sz="2200" kern="1200" dirty="0" smtClean="0"/>
            <a:t> як :</a:t>
          </a:r>
        </a:p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</a:t>
          </a:r>
          <a:r>
            <a:rPr lang="ru-RU" sz="2200" kern="1200" dirty="0" err="1" smtClean="0"/>
            <a:t>Така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його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сутнісна</a:t>
          </a:r>
          <a:r>
            <a:rPr lang="ru-RU" sz="2200" kern="1200" dirty="0" smtClean="0"/>
            <a:t> характеристика, </a:t>
          </a:r>
          <a:r>
            <a:rPr lang="ru-RU" sz="2200" kern="1200" dirty="0" err="1" smtClean="0"/>
            <a:t>що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відображає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потенційну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здатність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підприємства</a:t>
          </a:r>
          <a:r>
            <a:rPr lang="ru-RU" sz="2200" kern="1200" dirty="0" smtClean="0"/>
            <a:t> як </a:t>
          </a:r>
          <a:r>
            <a:rPr lang="ru-RU" sz="2200" kern="1200" dirty="0" err="1" smtClean="0"/>
            <a:t>суб’єкту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об’єкту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економічних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відносин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створювати</a:t>
          </a:r>
          <a:r>
            <a:rPr lang="ru-RU" sz="2200" kern="1200" dirty="0" smtClean="0"/>
            <a:t> блага, </a:t>
          </a:r>
          <a:r>
            <a:rPr lang="ru-RU" sz="2200" kern="1200" dirty="0" err="1" smtClean="0"/>
            <a:t>тобто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забезпечувати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прирощення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вартості</a:t>
          </a:r>
          <a:r>
            <a:rPr lang="ru-RU" sz="2200" kern="1200" dirty="0" smtClean="0"/>
            <a:t>».</a:t>
          </a:r>
          <a:endParaRPr lang="ru-RU" sz="2200" kern="1200" dirty="0"/>
        </a:p>
      </dsp:txBody>
      <dsp:txXfrm>
        <a:off x="108061" y="125722"/>
        <a:ext cx="8013478" cy="1997518"/>
      </dsp:txXfrm>
    </dsp:sp>
    <dsp:sp modelId="{763833A1-39B5-4EE5-8A05-0BED0F81746F}">
      <dsp:nvSpPr>
        <dsp:cNvPr id="0" name=""/>
        <dsp:cNvSpPr/>
      </dsp:nvSpPr>
      <dsp:spPr>
        <a:xfrm>
          <a:off x="0" y="2294661"/>
          <a:ext cx="8229600" cy="2213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Сьогодні</a:t>
          </a:r>
          <a:r>
            <a:rPr lang="ru-RU" sz="2200" kern="1200" dirty="0" smtClean="0"/>
            <a:t> з </a:t>
          </a:r>
          <a:r>
            <a:rPr lang="ru-RU" sz="2200" kern="1200" dirty="0" err="1" smtClean="0"/>
            <a:t>усіх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існуючих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показників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призначених</a:t>
          </a:r>
          <a:r>
            <a:rPr lang="ru-RU" sz="2200" kern="1200" dirty="0" smtClean="0"/>
            <a:t> для </a:t>
          </a:r>
          <a:r>
            <a:rPr lang="ru-RU" sz="2200" kern="1200" dirty="0" err="1" smtClean="0"/>
            <a:t>оцінювання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процесу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формування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фундаментальної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вартості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підприємства</a:t>
          </a:r>
          <a:r>
            <a:rPr lang="ru-RU" sz="2200" kern="1200" dirty="0" smtClean="0"/>
            <a:t>,  </a:t>
          </a:r>
          <a:r>
            <a:rPr lang="ru-RU" sz="2200" kern="1200" dirty="0" err="1" smtClean="0"/>
            <a:t>найбільш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розповсюдженою</a:t>
          </a:r>
          <a:r>
            <a:rPr lang="ru-RU" sz="2200" kern="1200" dirty="0" smtClean="0"/>
            <a:t> є </a:t>
          </a:r>
          <a:r>
            <a:rPr lang="ru-RU" sz="2200" kern="1200" dirty="0" err="1" smtClean="0"/>
            <a:t>економічна</a:t>
          </a:r>
          <a:r>
            <a:rPr lang="ru-RU" sz="2200" kern="1200" dirty="0" smtClean="0"/>
            <a:t> додана </a:t>
          </a:r>
          <a:r>
            <a:rPr lang="ru-RU" sz="2200" kern="1200" dirty="0" err="1" smtClean="0"/>
            <a:t>вартість</a:t>
          </a:r>
          <a:r>
            <a:rPr lang="ru-RU" sz="2200" kern="1200" dirty="0" smtClean="0"/>
            <a:t> </a:t>
          </a:r>
          <a:r>
            <a:rPr lang="en-US" sz="2200" kern="1200" dirty="0" smtClean="0"/>
            <a:t>EVA (</a:t>
          </a:r>
          <a:r>
            <a:rPr lang="en-US" sz="2200" kern="1200" dirty="0" err="1" smtClean="0"/>
            <a:t>EconomicValueAdded</a:t>
          </a:r>
          <a:r>
            <a:rPr lang="en-US" sz="2200" kern="1200" dirty="0" smtClean="0"/>
            <a:t>). </a:t>
          </a:r>
          <a:endParaRPr lang="ru-RU" sz="2200" kern="1200" dirty="0"/>
        </a:p>
      </dsp:txBody>
      <dsp:txXfrm>
        <a:off x="108061" y="2402722"/>
        <a:ext cx="8013478" cy="1997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034F1C-8C0F-4614-9024-1FC26C59DABB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437BB5-7B92-4DB8-9405-DF7779B93C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БАГАТОФАКТОРНА МОДЕЛЬ ОЦІНЮВАННЯ ФУНДАМЕНТАЛЬНОЇ ВАРТОСТІ ПІДПРИЄМСТВА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344816" cy="24231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Автор: </a:t>
            </a:r>
            <a:r>
              <a:rPr lang="ru-RU" b="1" dirty="0" smtClean="0"/>
              <a:t>Ю.С.</a:t>
            </a:r>
            <a:r>
              <a:rPr lang="ru-RU" dirty="0" smtClean="0"/>
              <a:t> </a:t>
            </a:r>
            <a:r>
              <a:rPr lang="ru-RU" b="1" dirty="0" err="1" smtClean="0"/>
              <a:t>Цемашко</a:t>
            </a:r>
            <a:r>
              <a:rPr lang="ru-RU" dirty="0" smtClean="0"/>
              <a:t>, маг</a:t>
            </a:r>
            <a:r>
              <a:rPr lang="uk-UA" dirty="0" err="1" smtClean="0"/>
              <a:t>істрант</a:t>
            </a:r>
            <a:r>
              <a:rPr lang="uk-UA" dirty="0" smtClean="0"/>
              <a:t> кафедри економіки підприємств 8504/1, 1 гр.</a:t>
            </a:r>
          </a:p>
          <a:p>
            <a:pPr algn="just"/>
            <a:r>
              <a:rPr lang="uk-UA" dirty="0" smtClean="0"/>
              <a:t>Науковий керівник: </a:t>
            </a:r>
            <a:r>
              <a:rPr lang="ru-RU" b="1" dirty="0"/>
              <a:t>Н.В. </a:t>
            </a:r>
            <a:r>
              <a:rPr lang="ru-RU" b="1" dirty="0" smtClean="0"/>
              <a:t>Шевчук,</a:t>
            </a:r>
            <a:r>
              <a:rPr lang="ru-RU" dirty="0" smtClean="0"/>
              <a:t> </a:t>
            </a:r>
            <a:r>
              <a:rPr lang="uk-UA" dirty="0" smtClean="0"/>
              <a:t>кандидат </a:t>
            </a:r>
            <a:r>
              <a:rPr lang="uk-UA" dirty="0"/>
              <a:t>економічних наук</a:t>
            </a:r>
            <a:r>
              <a:rPr lang="ru-RU" dirty="0"/>
              <a:t>, </a:t>
            </a:r>
            <a:r>
              <a:rPr lang="ru-RU" dirty="0" smtClean="0"/>
              <a:t>доцент, кафедра </a:t>
            </a:r>
            <a:r>
              <a:rPr lang="ru-RU" dirty="0" err="1"/>
              <a:t>економ</a:t>
            </a:r>
            <a:r>
              <a:rPr lang="uk-UA" dirty="0" err="1"/>
              <a:t>іки</a:t>
            </a:r>
            <a:r>
              <a:rPr lang="uk-UA" dirty="0"/>
              <a:t> підприємств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8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3200" dirty="0" smtClean="0"/>
              <a:t>Над даною науковою проблематикою працювали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2707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Т. </a:t>
            </a:r>
            <a:r>
              <a:rPr lang="ru-RU" sz="2400" dirty="0" err="1" smtClean="0"/>
              <a:t>Коупленд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Дж. </a:t>
            </a:r>
            <a:r>
              <a:rPr lang="ru-RU" sz="2400" dirty="0" err="1" smtClean="0"/>
              <a:t>Муррін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Т. </a:t>
            </a:r>
            <a:r>
              <a:rPr lang="ru-RU" sz="2400" dirty="0" err="1" smtClean="0"/>
              <a:t>Коллєр</a:t>
            </a:r>
            <a:r>
              <a:rPr lang="ru-R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А. </a:t>
            </a:r>
            <a:r>
              <a:rPr lang="ru-RU" sz="2400" dirty="0" err="1" smtClean="0"/>
              <a:t>Рапп</a:t>
            </a:r>
            <a:r>
              <a:rPr lang="en-US" sz="2400" dirty="0" smtClean="0"/>
              <a:t>a</a:t>
            </a:r>
            <a:r>
              <a:rPr lang="ru-RU" sz="2400" dirty="0" smtClean="0"/>
              <a:t>порт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М. </a:t>
            </a:r>
            <a:r>
              <a:rPr lang="ru-RU" sz="2400" dirty="0" err="1" smtClean="0"/>
              <a:t>Дженсен</a:t>
            </a:r>
            <a:r>
              <a:rPr lang="ru-R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M. </a:t>
            </a:r>
            <a:r>
              <a:rPr lang="ru-RU" sz="2400" dirty="0" smtClean="0"/>
              <a:t>Скотт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І. </a:t>
            </a:r>
            <a:r>
              <a:rPr lang="ru-RU" sz="2400" dirty="0" err="1" smtClean="0"/>
              <a:t>Івашковська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М. </a:t>
            </a:r>
            <a:r>
              <a:rPr lang="ru-RU" sz="2400" dirty="0" err="1" smtClean="0"/>
              <a:t>Кудіна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О. </a:t>
            </a:r>
            <a:r>
              <a:rPr lang="ru-RU" sz="2400" dirty="0" err="1" smtClean="0"/>
              <a:t>Мендрул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О. Мних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Т. Теплова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О. Яковлева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51" y="1495737"/>
            <a:ext cx="1640954" cy="217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5738"/>
            <a:ext cx="1738523" cy="21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8463"/>
            <a:ext cx="1640954" cy="21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06" y="3982414"/>
            <a:ext cx="1640954" cy="22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2414"/>
            <a:ext cx="1738523" cy="22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64" y="3982414"/>
            <a:ext cx="1636762" cy="22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/>
              <a:t>Мета </a:t>
            </a:r>
            <a:r>
              <a:rPr lang="uk-UA" sz="3200" b="1" dirty="0" smtClean="0"/>
              <a:t>статті</a:t>
            </a:r>
          </a:p>
          <a:p>
            <a:pPr marL="0" indent="0" algn="just">
              <a:buNone/>
            </a:pPr>
            <a:r>
              <a:rPr lang="uk-UA" dirty="0" smtClean="0"/>
              <a:t> 	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dirty="0" smtClean="0"/>
              <a:t>На </a:t>
            </a:r>
            <a:r>
              <a:rPr lang="uk-UA" dirty="0"/>
              <a:t>основі багатофакторного оцінювання фундаментальної вартості підприємств оцінити та розвинути сучасний методичний інструментарій вартісно-орієнтованого менеджменту задля забезпечення ефективності </a:t>
            </a:r>
            <a:r>
              <a:rPr lang="uk-UA" dirty="0" smtClean="0"/>
              <a:t>їх функціонування.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02" y="3933056"/>
            <a:ext cx="31717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uk-UA" sz="4000" dirty="0" smtClean="0"/>
              <a:t>Фундаментальна вартість підприємства 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805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1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7" y="1700808"/>
            <a:ext cx="5533334" cy="5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855" y="2149406"/>
            <a:ext cx="8714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де </a:t>
            </a:r>
            <a:r>
              <a:rPr lang="en-US" sz="1600" dirty="0" smtClean="0"/>
              <a:t>EVA – </a:t>
            </a:r>
            <a:r>
              <a:rPr lang="ru-RU" sz="1600" dirty="0" smtClean="0"/>
              <a:t>величина </a:t>
            </a:r>
            <a:r>
              <a:rPr lang="ru-RU" sz="1600" dirty="0" err="1" smtClean="0"/>
              <a:t>економічної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доданої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вартості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ЧП – величина чистого </a:t>
            </a:r>
            <a:r>
              <a:rPr lang="ru-RU" sz="1600" dirty="0" err="1" smtClean="0"/>
              <a:t>прибутку</a:t>
            </a:r>
            <a:r>
              <a:rPr lang="ru-RU" sz="1600" dirty="0" smtClean="0"/>
              <a:t> (з </a:t>
            </a:r>
            <a:r>
              <a:rPr lang="ru-RU" sz="1600" dirty="0" err="1" smtClean="0"/>
              <a:t>урахуванням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відповідних</a:t>
            </a:r>
            <a:r>
              <a:rPr lang="ru-RU" sz="1600" dirty="0" smtClean="0"/>
              <a:t>  </a:t>
            </a:r>
            <a:r>
              <a:rPr lang="ru-RU" sz="1600" dirty="0" err="1" smtClean="0"/>
              <a:t>корегувань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К – величина </a:t>
            </a:r>
            <a:r>
              <a:rPr lang="ru-RU" sz="1600" dirty="0" err="1" smtClean="0"/>
              <a:t>капіталу</a:t>
            </a:r>
            <a:r>
              <a:rPr lang="ru-RU" sz="1600" dirty="0" smtClean="0"/>
              <a:t> (з </a:t>
            </a:r>
            <a:r>
              <a:rPr lang="ru-RU" sz="1600" dirty="0" err="1" smtClean="0"/>
              <a:t>урахуванням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корегувань</a:t>
            </a:r>
            <a:r>
              <a:rPr lang="ru-RU" sz="1600" dirty="0" smtClean="0"/>
              <a:t>);</a:t>
            </a:r>
          </a:p>
          <a:p>
            <a:r>
              <a:rPr lang="en-US" sz="1600" dirty="0" smtClean="0"/>
              <a:t>WACC – </a:t>
            </a:r>
            <a:r>
              <a:rPr lang="ru-RU" sz="1600" dirty="0" err="1" smtClean="0"/>
              <a:t>середньозважена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вартість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капіталу</a:t>
            </a:r>
            <a:r>
              <a:rPr lang="ru-RU" sz="1600" dirty="0" smtClean="0"/>
              <a:t>;</a:t>
            </a:r>
          </a:p>
          <a:p>
            <a:r>
              <a:rPr lang="en-US" sz="1600" dirty="0" smtClean="0"/>
              <a:t>R</a:t>
            </a:r>
            <a:r>
              <a:rPr lang="ru-RU" sz="1600" dirty="0" smtClean="0"/>
              <a:t>акт – </a:t>
            </a:r>
            <a:r>
              <a:rPr lang="ru-RU" sz="1600" dirty="0" err="1" smtClean="0"/>
              <a:t>рентабельність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активів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                            – спред </a:t>
            </a:r>
            <a:r>
              <a:rPr lang="ru-RU" sz="1600" dirty="0" err="1" smtClean="0"/>
              <a:t>доходності</a:t>
            </a:r>
            <a:r>
              <a:rPr lang="ru-RU" sz="1600" dirty="0" smtClean="0"/>
              <a:t> (</a:t>
            </a:r>
            <a:r>
              <a:rPr lang="ru-RU" sz="1600" dirty="0" err="1" smtClean="0"/>
              <a:t>продуктивності</a:t>
            </a:r>
            <a:r>
              <a:rPr lang="ru-RU" sz="1600" dirty="0" smtClean="0"/>
              <a:t>) </a:t>
            </a:r>
            <a:r>
              <a:rPr lang="ru-RU" sz="1600" dirty="0" err="1" smtClean="0"/>
              <a:t>капіталу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0" y="3433316"/>
            <a:ext cx="13049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535" y="3719066"/>
            <a:ext cx="8352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 </a:t>
            </a:r>
            <a:r>
              <a:rPr lang="ru-RU" dirty="0" err="1" smtClean="0"/>
              <a:t>трансформації</a:t>
            </a:r>
            <a:r>
              <a:rPr lang="ru-RU" dirty="0" smtClean="0"/>
              <a:t> </a:t>
            </a:r>
            <a:r>
              <a:rPr lang="ru-RU" dirty="0"/>
              <a:t>я</a:t>
            </a:r>
            <a:r>
              <a:rPr lang="ru-RU" dirty="0" smtClean="0"/>
              <a:t>к приклад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факторної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представлено так: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 </a:t>
            </a:r>
            <a:r>
              <a:rPr lang="ru-RU" dirty="0" err="1" smtClean="0"/>
              <a:t>Коб.акт</a:t>
            </a:r>
            <a:r>
              <a:rPr lang="ru-RU" dirty="0" smtClean="0"/>
              <a:t>. –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оборотності</a:t>
            </a:r>
            <a:r>
              <a:rPr lang="ru-RU" dirty="0" smtClean="0"/>
              <a:t> </a:t>
            </a:r>
            <a:r>
              <a:rPr lang="ru-RU" dirty="0" err="1" smtClean="0"/>
              <a:t>оборотних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;</a:t>
            </a:r>
          </a:p>
          <a:p>
            <a:r>
              <a:rPr lang="en-US" dirty="0" smtClean="0"/>
              <a:t>k</a:t>
            </a:r>
            <a:r>
              <a:rPr lang="ru-RU" dirty="0" err="1" smtClean="0"/>
              <a:t>пот.лікв</a:t>
            </a:r>
            <a:r>
              <a:rPr lang="ru-RU" dirty="0" smtClean="0"/>
              <a:t> –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поточної</a:t>
            </a:r>
            <a:r>
              <a:rPr lang="ru-RU" dirty="0" smtClean="0"/>
              <a:t> </a:t>
            </a:r>
            <a:r>
              <a:rPr lang="ru-RU" dirty="0" err="1" smtClean="0"/>
              <a:t>ліквідності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           -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поточних</a:t>
            </a:r>
            <a:r>
              <a:rPr lang="ru-RU" dirty="0" smtClean="0"/>
              <a:t> </a:t>
            </a:r>
            <a:r>
              <a:rPr lang="ru-RU" dirty="0" err="1" smtClean="0"/>
              <a:t>зобов’язань</a:t>
            </a:r>
            <a:r>
              <a:rPr lang="ru-RU" dirty="0" smtClean="0"/>
              <a:t> в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позикового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</a:t>
            </a:r>
          </a:p>
          <a:p>
            <a:r>
              <a:rPr lang="en-US" dirty="0" smtClean="0"/>
              <a:t>k</a:t>
            </a:r>
            <a:r>
              <a:rPr lang="ru-RU" dirty="0" err="1" smtClean="0"/>
              <a:t>стр.кап</a:t>
            </a:r>
            <a:r>
              <a:rPr lang="ru-RU" dirty="0" smtClean="0"/>
              <a:t> –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</a:t>
            </a:r>
          </a:p>
          <a:p>
            <a:r>
              <a:rPr lang="en-US" dirty="0" smtClean="0"/>
              <a:t>k</a:t>
            </a:r>
            <a:r>
              <a:rPr lang="ru-RU" dirty="0" err="1" smtClean="0"/>
              <a:t>авт</a:t>
            </a:r>
            <a:r>
              <a:rPr lang="ru-RU" dirty="0" smtClean="0"/>
              <a:t> –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автономії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0" y="4581128"/>
            <a:ext cx="4465113" cy="45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6" y="5661248"/>
            <a:ext cx="710952" cy="3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523" y="116632"/>
            <a:ext cx="8714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Особливості</a:t>
            </a:r>
            <a:r>
              <a:rPr lang="ru-RU" dirty="0" smtClean="0"/>
              <a:t> 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 (структура </a:t>
            </a:r>
            <a:r>
              <a:rPr lang="ru-RU" dirty="0" err="1" smtClean="0"/>
              <a:t>капіталу</a:t>
            </a:r>
            <a:r>
              <a:rPr lang="ru-RU" dirty="0" smtClean="0"/>
              <a:t>,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та </a:t>
            </a:r>
            <a:r>
              <a:rPr lang="ru-RU" dirty="0" err="1" smtClean="0"/>
              <a:t>позикових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)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величину </a:t>
            </a:r>
            <a:r>
              <a:rPr lang="ru-RU" dirty="0" err="1" smtClean="0"/>
              <a:t>доданої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через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середньозваженої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генерує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доходності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основу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новоствореної</a:t>
            </a:r>
            <a:r>
              <a:rPr lang="ru-RU" dirty="0" smtClean="0"/>
              <a:t> </a:t>
            </a:r>
            <a:r>
              <a:rPr lang="ru-RU" dirty="0" err="1" smtClean="0"/>
              <a:t>доданої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762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err="1"/>
              <a:t>Економічна</a:t>
            </a:r>
            <a:r>
              <a:rPr lang="ru-RU" sz="3600" dirty="0"/>
              <a:t> </a:t>
            </a:r>
            <a:r>
              <a:rPr lang="ru-RU" sz="3600" dirty="0" err="1"/>
              <a:t>логіка</a:t>
            </a:r>
            <a:r>
              <a:rPr lang="ru-RU" sz="3600" dirty="0"/>
              <a:t> факторного </a:t>
            </a:r>
            <a:r>
              <a:rPr lang="ru-RU" sz="3600" dirty="0" err="1"/>
              <a:t>аналізу</a:t>
            </a:r>
            <a:r>
              <a:rPr lang="ru-RU" sz="3600" dirty="0"/>
              <a:t> спреду </a:t>
            </a:r>
            <a:r>
              <a:rPr lang="ru-RU" sz="3600" dirty="0" err="1"/>
              <a:t>доходності</a:t>
            </a:r>
            <a:r>
              <a:rPr lang="ru-RU" sz="3600" dirty="0"/>
              <a:t> </a:t>
            </a:r>
            <a:r>
              <a:rPr lang="ru-RU" sz="3600" dirty="0" err="1"/>
              <a:t>капіталу</a:t>
            </a:r>
            <a:r>
              <a:rPr lang="ru-RU" sz="3600" dirty="0"/>
              <a:t> як </a:t>
            </a:r>
            <a:r>
              <a:rPr lang="ru-RU" sz="3600" dirty="0" err="1"/>
              <a:t>основи</a:t>
            </a:r>
            <a:r>
              <a:rPr lang="ru-RU" sz="3600" dirty="0"/>
              <a:t> </a:t>
            </a:r>
            <a:r>
              <a:rPr lang="ru-RU" sz="3600" dirty="0" err="1"/>
              <a:t>формування</a:t>
            </a:r>
            <a:r>
              <a:rPr lang="ru-RU" sz="3600" dirty="0"/>
              <a:t> </a:t>
            </a:r>
            <a:r>
              <a:rPr lang="ru-RU" sz="3600" dirty="0" err="1"/>
              <a:t>економічної</a:t>
            </a:r>
            <a:r>
              <a:rPr lang="ru-RU" sz="3600" dirty="0"/>
              <a:t> </a:t>
            </a:r>
            <a:r>
              <a:rPr lang="ru-RU" sz="3600" dirty="0" err="1"/>
              <a:t>доданої</a:t>
            </a:r>
            <a:r>
              <a:rPr lang="ru-RU" sz="3600" dirty="0"/>
              <a:t> </a:t>
            </a:r>
            <a:r>
              <a:rPr lang="ru-RU" sz="3600" dirty="0" err="1"/>
              <a:t>вартості</a:t>
            </a:r>
            <a:r>
              <a:rPr lang="ru-RU" sz="36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7179899" cy="32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/>
              <a:t>з</a:t>
            </a:r>
            <a:r>
              <a:rPr lang="ru-RU" dirty="0" err="1" smtClean="0"/>
              <a:t>апропонований</a:t>
            </a:r>
            <a:r>
              <a:rPr lang="ru-RU" dirty="0" smtClean="0"/>
              <a:t> </a:t>
            </a:r>
            <a:r>
              <a:rPr lang="ru-RU" dirty="0" err="1"/>
              <a:t>методичний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: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algn="just"/>
            <a:r>
              <a:rPr lang="ru-RU" dirty="0" err="1" smtClean="0"/>
              <a:t>по-перше</a:t>
            </a:r>
            <a:r>
              <a:rPr lang="ru-RU" dirty="0"/>
              <a:t>, </a:t>
            </a:r>
            <a:r>
              <a:rPr lang="ru-RU" dirty="0" err="1"/>
              <a:t>формалізувати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та </a:t>
            </a:r>
            <a:r>
              <a:rPr lang="ru-RU" dirty="0" err="1"/>
              <a:t>кількісні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та </a:t>
            </a:r>
            <a:r>
              <a:rPr lang="ru-RU" dirty="0" err="1"/>
              <a:t>розрахувати</a:t>
            </a:r>
            <a:r>
              <a:rPr lang="ru-RU" dirty="0"/>
              <a:t> </a:t>
            </a:r>
            <a:r>
              <a:rPr lang="ru-RU" dirty="0" err="1"/>
              <a:t>узагальнюючий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цілеспрямованого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менеджерів</a:t>
            </a:r>
            <a:r>
              <a:rPr lang="ru-RU" dirty="0"/>
              <a:t>;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нарощення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сформувати</a:t>
            </a:r>
            <a:r>
              <a:rPr lang="ru-RU" dirty="0" smtClean="0"/>
              <a:t>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орієнтири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позитивну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критичних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та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5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95536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</TotalTime>
  <Words>268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БАГАТОФАКТОРНА МОДЕЛЬ ОЦІНЮВАННЯ ФУНДАМЕНТАЛЬНОЇ ВАРТОСТІ ПІДПРИЄМСТВА </vt:lpstr>
      <vt:lpstr>Над даною науковою проблематикою працювали</vt:lpstr>
      <vt:lpstr>Презентация PowerPoint</vt:lpstr>
      <vt:lpstr>Фундаментальна вартість підприємства </vt:lpstr>
      <vt:lpstr>Презентация PowerPoint</vt:lpstr>
      <vt:lpstr>Економічна логіка факторного аналізу спреду доходності капіталу як основи формування економічної доданої вартості 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БАГАТОФАКТОРНА МОДЕЛЬ ОЦІНЮВАННЯ ФУНДАМЕНТАЛЬНОЇ ВАРТОСТІ ПІДПРИЄМСТВА</dc:title>
  <dc:creator>Admin</dc:creator>
  <cp:lastModifiedBy>Admin</cp:lastModifiedBy>
  <cp:revision>7</cp:revision>
  <dcterms:created xsi:type="dcterms:W3CDTF">2015-03-19T08:07:37Z</dcterms:created>
  <dcterms:modified xsi:type="dcterms:W3CDTF">2015-03-19T09:23:47Z</dcterms:modified>
</cp:coreProperties>
</file>