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4" r:id="rId3"/>
    <p:sldId id="257" r:id="rId4"/>
    <p:sldId id="265" r:id="rId5"/>
    <p:sldId id="262" r:id="rId6"/>
    <p:sldId id="260" r:id="rId7"/>
    <p:sldId id="259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3" autoAdjust="0"/>
    <p:restoredTop sz="94660"/>
  </p:normalViewPr>
  <p:slideViewPr>
    <p:cSldViewPr>
      <p:cViewPr varScale="1">
        <p:scale>
          <a:sx n="26" d="100"/>
          <a:sy n="2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4"/>
  <c:chart>
    <c:title>
      <c:tx>
        <c:rich>
          <a:bodyPr/>
          <a:lstStyle/>
          <a:p>
            <a:pPr>
              <a:defRPr lang="ru-RU"/>
            </a:pPr>
            <a:r>
              <a:rPr lang="ru-RU" dirty="0" err="1"/>
              <a:t>Частка</a:t>
            </a:r>
            <a:r>
              <a:rPr lang="ru-RU" dirty="0"/>
              <a:t> у </a:t>
            </a:r>
            <a:r>
              <a:rPr lang="ru-RU" dirty="0" err="1" smtClean="0"/>
              <a:t>загальній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Частка у загаліній кількості</c:v>
                </c:pt>
              </c:strCache>
            </c:strRef>
          </c:tx>
          <c:explosion val="19"/>
          <c:dLbls>
            <c:dLbl>
              <c:idx val="2"/>
              <c:layout>
                <c:manualLayout>
                  <c:x val="9.4573772106129661E-2"/>
                  <c:y val="1.9557922467548082E-2"/>
                </c:manualLayout>
              </c:layout>
              <c:showPercent val="1"/>
            </c:dLbl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Малий бізнес</c:v>
                </c:pt>
                <c:pt idx="1">
                  <c:v>Середній бізнес</c:v>
                </c:pt>
                <c:pt idx="2">
                  <c:v>Великий бізнес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94.3</c:v>
                </c:pt>
                <c:pt idx="1">
                  <c:v>5.5</c:v>
                </c:pt>
                <c:pt idx="2">
                  <c:v>0.60000000000000009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  <c:txPr>
        <a:bodyPr/>
        <a:lstStyle/>
        <a:p>
          <a:pPr>
            <a:defRPr lang="ru-RU"/>
          </a:pPr>
          <a:endParaRPr lang="uk-UA"/>
        </a:p>
      </c:txPr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4"/>
  <c:chart>
    <c:title>
      <c:layout/>
      <c:txPr>
        <a:bodyPr/>
        <a:lstStyle/>
        <a:p>
          <a:pPr>
            <a:defRPr lang="ru-RU"/>
          </a:pPr>
          <a:endParaRPr lang="uk-UA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Частка у ВВП</c:v>
                </c:pt>
              </c:strCache>
            </c:strRef>
          </c:tx>
          <c:explosion val="14"/>
          <c:cat>
            <c:strRef>
              <c:f>Лист1!$A$2:$A$3</c:f>
              <c:strCache>
                <c:ptCount val="2"/>
                <c:pt idx="0">
                  <c:v>Малий та середній бізнес</c:v>
                </c:pt>
                <c:pt idx="1">
                  <c:v>Великий бізнес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88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  <c:txPr>
        <a:bodyPr/>
        <a:lstStyle/>
        <a:p>
          <a:pPr>
            <a:defRPr lang="ru-RU"/>
          </a:pPr>
          <a:endParaRPr lang="uk-UA"/>
        </a:p>
      </c:txPr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4"/>
  <c:chart>
    <c:title>
      <c:layout/>
      <c:txPr>
        <a:bodyPr/>
        <a:lstStyle/>
        <a:p>
          <a:pPr>
            <a:defRPr lang="ru-RU"/>
          </a:pPr>
          <a:endParaRPr lang="uk-UA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Частка зайнятого населення</c:v>
                </c:pt>
              </c:strCache>
            </c:strRef>
          </c:tx>
          <c:dPt>
            <c:idx val="0"/>
            <c:explosion val="9"/>
          </c:dPt>
          <c:dPt>
            <c:idx val="1"/>
            <c:explosion val="10"/>
          </c:dPt>
          <c:cat>
            <c:strRef>
              <c:f>Лист1!$A$2:$A$3</c:f>
              <c:strCache>
                <c:ptCount val="2"/>
                <c:pt idx="0">
                  <c:v>Малий та середній бізнес</c:v>
                </c:pt>
                <c:pt idx="1">
                  <c:v>Інше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  <c:txPr>
        <a:bodyPr/>
        <a:lstStyle/>
        <a:p>
          <a:pPr>
            <a:defRPr lang="ru-RU"/>
          </a:pPr>
          <a:endParaRPr lang="uk-UA"/>
        </a:p>
      </c:txPr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30C8C-72FF-4FD3-87E9-E72A965CC0DC}" type="doc">
      <dgm:prSet loTypeId="urn:microsoft.com/office/officeart/2009/3/layout/CircleRelationship" loCatId="relationship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25A35CC-68F4-46D9-8A6D-730A46969D18}">
      <dgm:prSet phldrT="[Текст]" custT="1"/>
      <dgm:spPr/>
      <dgm:t>
        <a:bodyPr/>
        <a:lstStyle/>
        <a:p>
          <a:r>
            <a:rPr lang="uk-UA" sz="1600" b="1" i="1" dirty="0" smtClean="0">
              <a:solidFill>
                <a:schemeClr val="tx1"/>
              </a:solidFill>
            </a:rPr>
            <a:t>Середні підприємства</a:t>
          </a:r>
        </a:p>
        <a:p>
          <a:r>
            <a:rPr lang="uk-UA" sz="1300" dirty="0" smtClean="0">
              <a:solidFill>
                <a:schemeClr val="tx1"/>
              </a:solidFill>
            </a:rPr>
            <a:t>Штат – від 50 до 250 осіб</a:t>
          </a:r>
        </a:p>
        <a:p>
          <a:r>
            <a:rPr lang="uk-UA" sz="1300" dirty="0" smtClean="0">
              <a:solidFill>
                <a:schemeClr val="tx1"/>
              </a:solidFill>
            </a:rPr>
            <a:t>Дохід – від 10 до 50 мільйонів євро</a:t>
          </a:r>
        </a:p>
        <a:p>
          <a:endParaRPr lang="ru-RU" sz="1300" dirty="0">
            <a:solidFill>
              <a:schemeClr val="tx1"/>
            </a:solidFill>
          </a:endParaRPr>
        </a:p>
      </dgm:t>
    </dgm:pt>
    <dgm:pt modelId="{C8B2DA40-FD88-4CEA-8F6C-F2B1BE1E0AD2}" type="parTrans" cxnId="{8016CACC-BC8D-4EDC-8881-23E072CC028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366E183-4EC1-42FB-8A1C-EC31C29981DA}" type="sibTrans" cxnId="{8016CACC-BC8D-4EDC-8881-23E072CC028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96D9C8E-2303-4B02-99AF-63981095B844}">
      <dgm:prSet phldrT="[Текст]" custT="1"/>
      <dgm:spPr/>
      <dgm:t>
        <a:bodyPr/>
        <a:lstStyle/>
        <a:p>
          <a:r>
            <a:rPr lang="uk-UA" sz="1400" b="1" i="1" dirty="0" smtClean="0">
              <a:solidFill>
                <a:schemeClr val="tx1"/>
              </a:solidFill>
            </a:rPr>
            <a:t>Малі підприємства</a:t>
          </a:r>
        </a:p>
        <a:p>
          <a:r>
            <a:rPr lang="uk-UA" sz="1200" dirty="0" smtClean="0">
              <a:solidFill>
                <a:schemeClr val="tx1"/>
              </a:solidFill>
            </a:rPr>
            <a:t>Штат – до 50 осіб</a:t>
          </a:r>
        </a:p>
        <a:p>
          <a:r>
            <a:rPr lang="uk-UA" sz="1200" dirty="0" smtClean="0">
              <a:solidFill>
                <a:schemeClr val="tx1"/>
              </a:solidFill>
            </a:rPr>
            <a:t>Дохід – до 10 мільйонів євро</a:t>
          </a:r>
        </a:p>
        <a:p>
          <a:endParaRPr lang="ru-RU" sz="1100" dirty="0">
            <a:solidFill>
              <a:schemeClr val="tx1"/>
            </a:solidFill>
          </a:endParaRPr>
        </a:p>
      </dgm:t>
    </dgm:pt>
    <dgm:pt modelId="{E6C6B43D-6C5C-4C70-BDE3-97C68006DFF4}" type="parTrans" cxnId="{20E8479F-9E6A-4AF5-B64F-DE365F50C7D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AC541C5-4B5D-4819-8D37-63DD29187FEE}" type="sibTrans" cxnId="{20E8479F-9E6A-4AF5-B64F-DE365F50C7D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500D819-2048-46D9-B01C-F7978698FEF2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</a:rPr>
            <a:t>Великі підприємства</a:t>
          </a:r>
        </a:p>
        <a:p>
          <a:r>
            <a:rPr lang="uk-UA" dirty="0" smtClean="0">
              <a:solidFill>
                <a:schemeClr val="tx1"/>
              </a:solidFill>
            </a:rPr>
            <a:t>Штат – від 250 осіб</a:t>
          </a:r>
        </a:p>
        <a:p>
          <a:r>
            <a:rPr lang="uk-UA" dirty="0" smtClean="0">
              <a:solidFill>
                <a:schemeClr val="tx1"/>
              </a:solidFill>
            </a:rPr>
            <a:t>Дохід – від 50 мільйонів євро</a:t>
          </a:r>
        </a:p>
        <a:p>
          <a:endParaRPr lang="ru-RU" dirty="0">
            <a:solidFill>
              <a:schemeClr val="tx1"/>
            </a:solidFill>
          </a:endParaRPr>
        </a:p>
      </dgm:t>
    </dgm:pt>
    <dgm:pt modelId="{7404D05E-832C-4CCC-9975-6C51AA7A3769}" type="parTrans" cxnId="{F0C01C13-17D4-4B40-9158-238085F2161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FF634F0-1F87-43A1-BB7F-28608DAA6B49}" type="sibTrans" cxnId="{F0C01C13-17D4-4B40-9158-238085F2161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60B31B1-E4ED-4890-B25A-D6E068A5E9DE}" type="pres">
      <dgm:prSet presAssocID="{BFB30C8C-72FF-4FD3-87E9-E72A965CC0DC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uk-UA"/>
        </a:p>
      </dgm:t>
    </dgm:pt>
    <dgm:pt modelId="{9D1B5546-053A-4320-A51F-E6FD9896AFA9}" type="pres">
      <dgm:prSet presAssocID="{825A35CC-68F4-46D9-8A6D-730A46969D18}" presName="Parent" presStyleLbl="node0" presStyleIdx="0" presStyleCnt="1" custScaleX="82915" custScaleY="82915" custLinFactNeighborX="16229" custLinFactNeighborY="-17515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D81DABD7-472D-4DBD-B205-09FC1A008920}" type="pres">
      <dgm:prSet presAssocID="{825A35CC-68F4-46D9-8A6D-730A46969D18}" presName="Accent1" presStyleLbl="node1" presStyleIdx="0" presStyleCnt="13" custLinFactX="-100000" custLinFactNeighborX="-112678" custLinFactNeighborY="-61628"/>
      <dgm:spPr/>
    </dgm:pt>
    <dgm:pt modelId="{612F405D-3933-48C0-B19F-89BAD0C4BBDC}" type="pres">
      <dgm:prSet presAssocID="{825A35CC-68F4-46D9-8A6D-730A46969D18}" presName="Accent2" presStyleLbl="node1" presStyleIdx="1" presStyleCnt="13" custLinFactX="400000" custLinFactY="-10661" custLinFactNeighborX="420255" custLinFactNeighborY="-100000"/>
      <dgm:spPr/>
    </dgm:pt>
    <dgm:pt modelId="{412A5EF6-155C-4F66-918D-5CDE9516A7B0}" type="pres">
      <dgm:prSet presAssocID="{825A35CC-68F4-46D9-8A6D-730A46969D18}" presName="Accent3" presStyleLbl="node1" presStyleIdx="2" presStyleCnt="13"/>
      <dgm:spPr/>
    </dgm:pt>
    <dgm:pt modelId="{88DF5AD3-683B-4ED0-8254-9171A563CC62}" type="pres">
      <dgm:prSet presAssocID="{825A35CC-68F4-46D9-8A6D-730A46969D18}" presName="Accent4" presStyleLbl="node1" presStyleIdx="3" presStyleCnt="13" custLinFactX="482880" custLinFactY="-35390" custLinFactNeighborX="500000" custLinFactNeighborY="-100000"/>
      <dgm:spPr/>
    </dgm:pt>
    <dgm:pt modelId="{C822665E-A8E0-45C3-AC45-99CFFFE989D9}" type="pres">
      <dgm:prSet presAssocID="{825A35CC-68F4-46D9-8A6D-730A46969D18}" presName="Accent5" presStyleLbl="node1" presStyleIdx="4" presStyleCnt="13" custLinFactX="-128049" custLinFactY="-29924" custLinFactNeighborX="-200000" custLinFactNeighborY="-100000"/>
      <dgm:spPr/>
    </dgm:pt>
    <dgm:pt modelId="{003C265B-91C3-4F61-A43D-149430149936}" type="pres">
      <dgm:prSet presAssocID="{825A35CC-68F4-46D9-8A6D-730A46969D18}" presName="Accent6" presStyleLbl="node1" presStyleIdx="5" presStyleCnt="13"/>
      <dgm:spPr/>
    </dgm:pt>
    <dgm:pt modelId="{F3F3E3E1-CFE3-40B0-BE94-77AEF280CA07}" type="pres">
      <dgm:prSet presAssocID="{296D9C8E-2303-4B02-99AF-63981095B844}" presName="Child1" presStyleLbl="node1" presStyleIdx="6" presStyleCnt="13" custScaleX="155830" custScaleY="155830" custLinFactNeighborX="25061" custLinFactNeighborY="-258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D7954DF-F1A8-4E93-BC6A-F7DC270A2DDD}" type="pres">
      <dgm:prSet presAssocID="{296D9C8E-2303-4B02-99AF-63981095B844}" presName="Accent7" presStyleCnt="0"/>
      <dgm:spPr/>
    </dgm:pt>
    <dgm:pt modelId="{99F164A8-E761-4FFD-9521-E0CA31788CEF}" type="pres">
      <dgm:prSet presAssocID="{296D9C8E-2303-4B02-99AF-63981095B844}" presName="AccentHold1" presStyleLbl="node1" presStyleIdx="7" presStyleCnt="13" custLinFactX="148731" custLinFactY="-41152" custLinFactNeighborX="200000" custLinFactNeighborY="-100000"/>
      <dgm:spPr/>
    </dgm:pt>
    <dgm:pt modelId="{75A9E419-4468-44B8-996E-247BD83F0772}" type="pres">
      <dgm:prSet presAssocID="{296D9C8E-2303-4B02-99AF-63981095B844}" presName="Accent8" presStyleCnt="0"/>
      <dgm:spPr/>
    </dgm:pt>
    <dgm:pt modelId="{B5F1C677-B4E7-4903-BF20-E0AFAB0506BE}" type="pres">
      <dgm:prSet presAssocID="{296D9C8E-2303-4B02-99AF-63981095B844}" presName="AccentHold2" presStyleLbl="node1" presStyleIdx="8" presStyleCnt="13"/>
      <dgm:spPr/>
    </dgm:pt>
    <dgm:pt modelId="{5A984E22-9C72-4154-B877-55D2C155827F}" type="pres">
      <dgm:prSet presAssocID="{2500D819-2048-46D9-B01C-F7978698FEF2}" presName="Child2" presStyleLbl="node1" presStyleIdx="9" presStyleCnt="13" custScaleX="243887" custScaleY="243887" custLinFactNeighborX="41555" custLinFactNeighborY="2852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B80FA32-795B-4C17-946B-76473BB78A89}" type="pres">
      <dgm:prSet presAssocID="{2500D819-2048-46D9-B01C-F7978698FEF2}" presName="Accent9" presStyleCnt="0"/>
      <dgm:spPr/>
    </dgm:pt>
    <dgm:pt modelId="{F3F3C03D-3FDA-46C4-8E9B-44D5A815F3DD}" type="pres">
      <dgm:prSet presAssocID="{2500D819-2048-46D9-B01C-F7978698FEF2}" presName="AccentHold1" presStyleLbl="node1" presStyleIdx="10" presStyleCnt="13" custLinFactX="-200000" custLinFactY="199918" custLinFactNeighborX="-240231" custLinFactNeighborY="200000"/>
      <dgm:spPr/>
    </dgm:pt>
    <dgm:pt modelId="{401CFB62-054D-4870-B5A4-DC8A41A1757D}" type="pres">
      <dgm:prSet presAssocID="{2500D819-2048-46D9-B01C-F7978698FEF2}" presName="Accent10" presStyleCnt="0"/>
      <dgm:spPr/>
    </dgm:pt>
    <dgm:pt modelId="{9DF60421-71C8-4FB2-A8E0-4DBD4039BC2A}" type="pres">
      <dgm:prSet presAssocID="{2500D819-2048-46D9-B01C-F7978698FEF2}" presName="AccentHold2" presStyleLbl="node1" presStyleIdx="11" presStyleCnt="13"/>
      <dgm:spPr/>
    </dgm:pt>
    <dgm:pt modelId="{67AF9ADB-56A4-424A-81F4-FBD405A84323}" type="pres">
      <dgm:prSet presAssocID="{2500D819-2048-46D9-B01C-F7978698FEF2}" presName="Accent11" presStyleCnt="0"/>
      <dgm:spPr/>
    </dgm:pt>
    <dgm:pt modelId="{BB1EBEE2-1CB2-493B-929B-1DBAB471255E}" type="pres">
      <dgm:prSet presAssocID="{2500D819-2048-46D9-B01C-F7978698FEF2}" presName="AccentHold3" presStyleLbl="node1" presStyleIdx="12" presStyleCnt="13" custLinFactX="442791" custLinFactNeighborX="500000" custLinFactNeighborY="37549"/>
      <dgm:spPr/>
    </dgm:pt>
  </dgm:ptLst>
  <dgm:cxnLst>
    <dgm:cxn modelId="{8016CACC-BC8D-4EDC-8881-23E072CC028E}" srcId="{BFB30C8C-72FF-4FD3-87E9-E72A965CC0DC}" destId="{825A35CC-68F4-46D9-8A6D-730A46969D18}" srcOrd="0" destOrd="0" parTransId="{C8B2DA40-FD88-4CEA-8F6C-F2B1BE1E0AD2}" sibTransId="{1366E183-4EC1-42FB-8A1C-EC31C29981DA}"/>
    <dgm:cxn modelId="{AF2FD60A-955A-49DE-8327-42808B3D5EEC}" type="presOf" srcId="{2500D819-2048-46D9-B01C-F7978698FEF2}" destId="{5A984E22-9C72-4154-B877-55D2C155827F}" srcOrd="0" destOrd="0" presId="urn:microsoft.com/office/officeart/2009/3/layout/CircleRelationship"/>
    <dgm:cxn modelId="{37880F51-7871-4AA8-984D-D83FC6A5020B}" type="presOf" srcId="{825A35CC-68F4-46D9-8A6D-730A46969D18}" destId="{9D1B5546-053A-4320-A51F-E6FD9896AFA9}" srcOrd="0" destOrd="0" presId="urn:microsoft.com/office/officeart/2009/3/layout/CircleRelationship"/>
    <dgm:cxn modelId="{F0C01C13-17D4-4B40-9158-238085F21616}" srcId="{825A35CC-68F4-46D9-8A6D-730A46969D18}" destId="{2500D819-2048-46D9-B01C-F7978698FEF2}" srcOrd="1" destOrd="0" parTransId="{7404D05E-832C-4CCC-9975-6C51AA7A3769}" sibTransId="{4FF634F0-1F87-43A1-BB7F-28608DAA6B49}"/>
    <dgm:cxn modelId="{8F559206-3F00-4E12-ACA9-BF88B65E068A}" type="presOf" srcId="{296D9C8E-2303-4B02-99AF-63981095B844}" destId="{F3F3E3E1-CFE3-40B0-BE94-77AEF280CA07}" srcOrd="0" destOrd="0" presId="urn:microsoft.com/office/officeart/2009/3/layout/CircleRelationship"/>
    <dgm:cxn modelId="{20E8479F-9E6A-4AF5-B64F-DE365F50C7DE}" srcId="{825A35CC-68F4-46D9-8A6D-730A46969D18}" destId="{296D9C8E-2303-4B02-99AF-63981095B844}" srcOrd="0" destOrd="0" parTransId="{E6C6B43D-6C5C-4C70-BDE3-97C68006DFF4}" sibTransId="{8AC541C5-4B5D-4819-8D37-63DD29187FEE}"/>
    <dgm:cxn modelId="{96949595-1D05-4120-98B3-5C1B4C1E54E9}" type="presOf" srcId="{BFB30C8C-72FF-4FD3-87E9-E72A965CC0DC}" destId="{560B31B1-E4ED-4890-B25A-D6E068A5E9DE}" srcOrd="0" destOrd="0" presId="urn:microsoft.com/office/officeart/2009/3/layout/CircleRelationship"/>
    <dgm:cxn modelId="{B1CA2964-83DA-43E0-816C-F543BB0C5B4D}" type="presParOf" srcId="{560B31B1-E4ED-4890-B25A-D6E068A5E9DE}" destId="{9D1B5546-053A-4320-A51F-E6FD9896AFA9}" srcOrd="0" destOrd="0" presId="urn:microsoft.com/office/officeart/2009/3/layout/CircleRelationship"/>
    <dgm:cxn modelId="{FF5ABA87-D059-4344-BFBB-C30B555AFD6D}" type="presParOf" srcId="{560B31B1-E4ED-4890-B25A-D6E068A5E9DE}" destId="{D81DABD7-472D-4DBD-B205-09FC1A008920}" srcOrd="1" destOrd="0" presId="urn:microsoft.com/office/officeart/2009/3/layout/CircleRelationship"/>
    <dgm:cxn modelId="{E7BDC727-4781-4822-9626-BC5B0B555C2F}" type="presParOf" srcId="{560B31B1-E4ED-4890-B25A-D6E068A5E9DE}" destId="{612F405D-3933-48C0-B19F-89BAD0C4BBDC}" srcOrd="2" destOrd="0" presId="urn:microsoft.com/office/officeart/2009/3/layout/CircleRelationship"/>
    <dgm:cxn modelId="{C5C008ED-7305-4816-934B-6F7E0AF7785D}" type="presParOf" srcId="{560B31B1-E4ED-4890-B25A-D6E068A5E9DE}" destId="{412A5EF6-155C-4F66-918D-5CDE9516A7B0}" srcOrd="3" destOrd="0" presId="urn:microsoft.com/office/officeart/2009/3/layout/CircleRelationship"/>
    <dgm:cxn modelId="{D5EC427A-2E37-4526-B5C4-69302C78AA19}" type="presParOf" srcId="{560B31B1-E4ED-4890-B25A-D6E068A5E9DE}" destId="{88DF5AD3-683B-4ED0-8254-9171A563CC62}" srcOrd="4" destOrd="0" presId="urn:microsoft.com/office/officeart/2009/3/layout/CircleRelationship"/>
    <dgm:cxn modelId="{896EC3CC-5CD9-4742-99EB-17BAB62A8F6A}" type="presParOf" srcId="{560B31B1-E4ED-4890-B25A-D6E068A5E9DE}" destId="{C822665E-A8E0-45C3-AC45-99CFFFE989D9}" srcOrd="5" destOrd="0" presId="urn:microsoft.com/office/officeart/2009/3/layout/CircleRelationship"/>
    <dgm:cxn modelId="{01CA67CE-B358-4380-860E-6A7F3D9D9F94}" type="presParOf" srcId="{560B31B1-E4ED-4890-B25A-D6E068A5E9DE}" destId="{003C265B-91C3-4F61-A43D-149430149936}" srcOrd="6" destOrd="0" presId="urn:microsoft.com/office/officeart/2009/3/layout/CircleRelationship"/>
    <dgm:cxn modelId="{10F60A4F-C233-48D6-A98E-F146FE06F8A2}" type="presParOf" srcId="{560B31B1-E4ED-4890-B25A-D6E068A5E9DE}" destId="{F3F3E3E1-CFE3-40B0-BE94-77AEF280CA07}" srcOrd="7" destOrd="0" presId="urn:microsoft.com/office/officeart/2009/3/layout/CircleRelationship"/>
    <dgm:cxn modelId="{18DC1A81-1ACD-4843-BEFA-B5A2A76423C5}" type="presParOf" srcId="{560B31B1-E4ED-4890-B25A-D6E068A5E9DE}" destId="{0D7954DF-F1A8-4E93-BC6A-F7DC270A2DDD}" srcOrd="8" destOrd="0" presId="urn:microsoft.com/office/officeart/2009/3/layout/CircleRelationship"/>
    <dgm:cxn modelId="{D9F37BFD-BB88-4655-B6A3-5EE3A9341A85}" type="presParOf" srcId="{0D7954DF-F1A8-4E93-BC6A-F7DC270A2DDD}" destId="{99F164A8-E761-4FFD-9521-E0CA31788CEF}" srcOrd="0" destOrd="0" presId="urn:microsoft.com/office/officeart/2009/3/layout/CircleRelationship"/>
    <dgm:cxn modelId="{64AAD40F-1F8F-47F2-986B-5D19215C36FE}" type="presParOf" srcId="{560B31B1-E4ED-4890-B25A-D6E068A5E9DE}" destId="{75A9E419-4468-44B8-996E-247BD83F0772}" srcOrd="9" destOrd="0" presId="urn:microsoft.com/office/officeart/2009/3/layout/CircleRelationship"/>
    <dgm:cxn modelId="{90E41FC2-1C9E-4663-AD61-44E4AED01A9C}" type="presParOf" srcId="{75A9E419-4468-44B8-996E-247BD83F0772}" destId="{B5F1C677-B4E7-4903-BF20-E0AFAB0506BE}" srcOrd="0" destOrd="0" presId="urn:microsoft.com/office/officeart/2009/3/layout/CircleRelationship"/>
    <dgm:cxn modelId="{EE3602AB-EE94-4866-B184-558F94012205}" type="presParOf" srcId="{560B31B1-E4ED-4890-B25A-D6E068A5E9DE}" destId="{5A984E22-9C72-4154-B877-55D2C155827F}" srcOrd="10" destOrd="0" presId="urn:microsoft.com/office/officeart/2009/3/layout/CircleRelationship"/>
    <dgm:cxn modelId="{6963B5C2-FB96-48DA-9040-70525F578DDB}" type="presParOf" srcId="{560B31B1-E4ED-4890-B25A-D6E068A5E9DE}" destId="{6B80FA32-795B-4C17-946B-76473BB78A89}" srcOrd="11" destOrd="0" presId="urn:microsoft.com/office/officeart/2009/3/layout/CircleRelationship"/>
    <dgm:cxn modelId="{D2C0024A-8E8E-48B8-A20F-765E1BF6D435}" type="presParOf" srcId="{6B80FA32-795B-4C17-946B-76473BB78A89}" destId="{F3F3C03D-3FDA-46C4-8E9B-44D5A815F3DD}" srcOrd="0" destOrd="0" presId="urn:microsoft.com/office/officeart/2009/3/layout/CircleRelationship"/>
    <dgm:cxn modelId="{9D6DC9E6-8EF0-417E-8515-60A30BBC0089}" type="presParOf" srcId="{560B31B1-E4ED-4890-B25A-D6E068A5E9DE}" destId="{401CFB62-054D-4870-B5A4-DC8A41A1757D}" srcOrd="12" destOrd="0" presId="urn:microsoft.com/office/officeart/2009/3/layout/CircleRelationship"/>
    <dgm:cxn modelId="{185A12D7-EB53-4D55-99C8-22D8CC259EA3}" type="presParOf" srcId="{401CFB62-054D-4870-B5A4-DC8A41A1757D}" destId="{9DF60421-71C8-4FB2-A8E0-4DBD4039BC2A}" srcOrd="0" destOrd="0" presId="urn:microsoft.com/office/officeart/2009/3/layout/CircleRelationship"/>
    <dgm:cxn modelId="{72DBDFF2-B4F8-4070-91F9-62D8426ECC2C}" type="presParOf" srcId="{560B31B1-E4ED-4890-B25A-D6E068A5E9DE}" destId="{67AF9ADB-56A4-424A-81F4-FBD405A84323}" srcOrd="13" destOrd="0" presId="urn:microsoft.com/office/officeart/2009/3/layout/CircleRelationship"/>
    <dgm:cxn modelId="{DBBBECA0-66F6-41A7-9248-123301147B55}" type="presParOf" srcId="{67AF9ADB-56A4-424A-81F4-FBD405A84323}" destId="{BB1EBEE2-1CB2-493B-929B-1DBAB471255E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7B716A-5190-49F2-9E69-D8EEFE29E7CD}" type="doc">
      <dgm:prSet loTypeId="urn:microsoft.com/office/officeart/2005/8/layout/default#1" loCatId="list" qsTypeId="urn:microsoft.com/office/officeart/2005/8/quickstyle/3d6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9FE7222-EAFB-4C10-B5A7-70220048620A}">
      <dgm:prSet phldrT="[Текст]"/>
      <dgm:spPr/>
      <dgm:t>
        <a:bodyPr/>
        <a:lstStyle/>
        <a:p>
          <a:r>
            <a:rPr lang="uk-UA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Бюрократія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14444D1-3F08-49E0-9CBD-9F321166F947}" type="parTrans" cxnId="{FA4C29E9-42AB-40F6-A9A0-3D324A2E0810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33FE47F-F290-4BDB-AEE5-F241ED286664}" type="sibTrans" cxnId="{FA4C29E9-42AB-40F6-A9A0-3D324A2E0810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143F127-8E01-42D4-ABCF-552020A160E8}">
      <dgm:prSet phldrT="[Текст]"/>
      <dgm:spPr/>
      <dgm:t>
        <a:bodyPr/>
        <a:lstStyle/>
        <a:p>
          <a:r>
            <a:rPr lang="uk-UA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Недостатнє кредитування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AB38C75-FFD3-44D5-BA70-C542CDA35CA7}" type="parTrans" cxnId="{76BADA5A-DFD1-4294-A3CC-CDCF7E4AA4EB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7B08C1C-B815-49BE-867C-826E34CCE24F}" type="sibTrans" cxnId="{76BADA5A-DFD1-4294-A3CC-CDCF7E4AA4EB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3512BC6-BF68-44C4-B4EA-A79CEE01CD52}">
      <dgm:prSet phldrT="[Текст]"/>
      <dgm:spPr/>
      <dgm:t>
        <a:bodyPr/>
        <a:lstStyle/>
        <a:p>
          <a:r>
            <a:rPr lang="uk-UA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Конкуренція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34FB85B-DE77-4C79-AA13-59B9B4BDCC31}" type="parTrans" cxnId="{C889A9DE-2BA6-44AA-A6C2-C09FAC8BFE5C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CE88943-A938-4503-B381-4ACEEFC8BBBA}" type="sibTrans" cxnId="{C889A9DE-2BA6-44AA-A6C2-C09FAC8BFE5C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60594D8-CC6F-491D-9C48-CD8BCDBB111C}">
      <dgm:prSet phldrT="[Текст]"/>
      <dgm:spPr/>
      <dgm:t>
        <a:bodyPr/>
        <a:lstStyle/>
        <a:p>
          <a:r>
            <a:rPr lang="uk-UA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Мала кількість інвестицій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61DA9E6-3F5A-48C7-8F42-EEF5BC6023F6}" type="parTrans" cxnId="{57B9B6C0-8E3F-40FE-9AE0-934339D4769C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4B44B04-8CC4-4615-8351-4BA91E50BBB4}" type="sibTrans" cxnId="{57B9B6C0-8E3F-40FE-9AE0-934339D4769C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E0C73AB-3C18-42ED-BE2E-84EEDC59FAA9}">
      <dgm:prSet phldrT="[Текст]"/>
      <dgm:spPr/>
      <dgm:t>
        <a:bodyPr/>
        <a:lstStyle/>
        <a:p>
          <a:r>
            <a:rPr lang="uk-UA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Важке ведення бізнесу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D8577A0-1672-4BC0-8BE0-5B18DDDF2587}" type="parTrans" cxnId="{362FEECA-0CD8-43DA-92B5-753B07C2A5DA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BEFB420-6C0C-4629-BD13-1D00DABDF60B}" type="sibTrans" cxnId="{362FEECA-0CD8-43DA-92B5-753B07C2A5DA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1CC5D4F-7B6A-4E90-AC8E-AB1EEE1FDCF5}" type="pres">
      <dgm:prSet presAssocID="{DE7B716A-5190-49F2-9E69-D8EEFE29E7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3EBEDB0-E71B-4F0F-86F1-DC129D739B38}" type="pres">
      <dgm:prSet presAssocID="{69FE7222-EAFB-4C10-B5A7-70220048620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14327-E663-49BE-ADB4-FB585E17A58F}" type="pres">
      <dgm:prSet presAssocID="{333FE47F-F290-4BDB-AEE5-F241ED286664}" presName="sibTrans" presStyleCnt="0"/>
      <dgm:spPr/>
    </dgm:pt>
    <dgm:pt modelId="{0CDD9632-B9C4-44AA-800D-3AD6E88A431F}" type="pres">
      <dgm:prSet presAssocID="{7143F127-8E01-42D4-ABCF-552020A160E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7F6FE-56D5-4E71-87EA-591BCCFCDC47}" type="pres">
      <dgm:prSet presAssocID="{17B08C1C-B815-49BE-867C-826E34CCE24F}" presName="sibTrans" presStyleCnt="0"/>
      <dgm:spPr/>
    </dgm:pt>
    <dgm:pt modelId="{A26B8860-ED2F-4071-B703-509E8B1E9B78}" type="pres">
      <dgm:prSet presAssocID="{B3512BC6-BF68-44C4-B4EA-A79CEE01CD5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C0832-503E-4CBA-B7ED-F67D40192CFD}" type="pres">
      <dgm:prSet presAssocID="{DCE88943-A938-4503-B381-4ACEEFC8BBBA}" presName="sibTrans" presStyleCnt="0"/>
      <dgm:spPr/>
    </dgm:pt>
    <dgm:pt modelId="{F18B520D-FFDA-454A-AC24-2D5141C41E21}" type="pres">
      <dgm:prSet presAssocID="{B60594D8-CC6F-491D-9C48-CD8BCDBB111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F99614-6A09-445E-A41C-261EB76FFCFE}" type="pres">
      <dgm:prSet presAssocID="{84B44B04-8CC4-4615-8351-4BA91E50BBB4}" presName="sibTrans" presStyleCnt="0"/>
      <dgm:spPr/>
    </dgm:pt>
    <dgm:pt modelId="{D1C1E854-02DD-4070-BF5F-52C9A1FFD1FC}" type="pres">
      <dgm:prSet presAssocID="{AE0C73AB-3C18-42ED-BE2E-84EEDC59FAA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89A9DE-2BA6-44AA-A6C2-C09FAC8BFE5C}" srcId="{DE7B716A-5190-49F2-9E69-D8EEFE29E7CD}" destId="{B3512BC6-BF68-44C4-B4EA-A79CEE01CD52}" srcOrd="2" destOrd="0" parTransId="{334FB85B-DE77-4C79-AA13-59B9B4BDCC31}" sibTransId="{DCE88943-A938-4503-B381-4ACEEFC8BBBA}"/>
    <dgm:cxn modelId="{7E4D4EFA-8842-469C-8024-9C5E6B08ED6E}" type="presOf" srcId="{7143F127-8E01-42D4-ABCF-552020A160E8}" destId="{0CDD9632-B9C4-44AA-800D-3AD6E88A431F}" srcOrd="0" destOrd="0" presId="urn:microsoft.com/office/officeart/2005/8/layout/default#1"/>
    <dgm:cxn modelId="{693F8C2C-703B-46FE-B7DA-F03A1B408E41}" type="presOf" srcId="{DE7B716A-5190-49F2-9E69-D8EEFE29E7CD}" destId="{51CC5D4F-7B6A-4E90-AC8E-AB1EEE1FDCF5}" srcOrd="0" destOrd="0" presId="urn:microsoft.com/office/officeart/2005/8/layout/default#1"/>
    <dgm:cxn modelId="{57B9B6C0-8E3F-40FE-9AE0-934339D4769C}" srcId="{DE7B716A-5190-49F2-9E69-D8EEFE29E7CD}" destId="{B60594D8-CC6F-491D-9C48-CD8BCDBB111C}" srcOrd="3" destOrd="0" parTransId="{C61DA9E6-3F5A-48C7-8F42-EEF5BC6023F6}" sibTransId="{84B44B04-8CC4-4615-8351-4BA91E50BBB4}"/>
    <dgm:cxn modelId="{362FEECA-0CD8-43DA-92B5-753B07C2A5DA}" srcId="{DE7B716A-5190-49F2-9E69-D8EEFE29E7CD}" destId="{AE0C73AB-3C18-42ED-BE2E-84EEDC59FAA9}" srcOrd="4" destOrd="0" parTransId="{8D8577A0-1672-4BC0-8BE0-5B18DDDF2587}" sibTransId="{4BEFB420-6C0C-4629-BD13-1D00DABDF60B}"/>
    <dgm:cxn modelId="{76BADA5A-DFD1-4294-A3CC-CDCF7E4AA4EB}" srcId="{DE7B716A-5190-49F2-9E69-D8EEFE29E7CD}" destId="{7143F127-8E01-42D4-ABCF-552020A160E8}" srcOrd="1" destOrd="0" parTransId="{9AB38C75-FFD3-44D5-BA70-C542CDA35CA7}" sibTransId="{17B08C1C-B815-49BE-867C-826E34CCE24F}"/>
    <dgm:cxn modelId="{FA4C29E9-42AB-40F6-A9A0-3D324A2E0810}" srcId="{DE7B716A-5190-49F2-9E69-D8EEFE29E7CD}" destId="{69FE7222-EAFB-4C10-B5A7-70220048620A}" srcOrd="0" destOrd="0" parTransId="{D14444D1-3F08-49E0-9CBD-9F321166F947}" sibTransId="{333FE47F-F290-4BDB-AEE5-F241ED286664}"/>
    <dgm:cxn modelId="{5B5F25B6-50D8-4B16-BEDD-0109ECBF66BD}" type="presOf" srcId="{B60594D8-CC6F-491D-9C48-CD8BCDBB111C}" destId="{F18B520D-FFDA-454A-AC24-2D5141C41E21}" srcOrd="0" destOrd="0" presId="urn:microsoft.com/office/officeart/2005/8/layout/default#1"/>
    <dgm:cxn modelId="{E088DC2D-66DD-4ADC-BAC7-C5BCD5339427}" type="presOf" srcId="{AE0C73AB-3C18-42ED-BE2E-84EEDC59FAA9}" destId="{D1C1E854-02DD-4070-BF5F-52C9A1FFD1FC}" srcOrd="0" destOrd="0" presId="urn:microsoft.com/office/officeart/2005/8/layout/default#1"/>
    <dgm:cxn modelId="{7F58143F-E302-4B28-95CC-F0904448B3EE}" type="presOf" srcId="{69FE7222-EAFB-4C10-B5A7-70220048620A}" destId="{43EBEDB0-E71B-4F0F-86F1-DC129D739B38}" srcOrd="0" destOrd="0" presId="urn:microsoft.com/office/officeart/2005/8/layout/default#1"/>
    <dgm:cxn modelId="{3B457BC7-75A4-459B-B6F7-EBDD18947105}" type="presOf" srcId="{B3512BC6-BF68-44C4-B4EA-A79CEE01CD52}" destId="{A26B8860-ED2F-4071-B703-509E8B1E9B78}" srcOrd="0" destOrd="0" presId="urn:microsoft.com/office/officeart/2005/8/layout/default#1"/>
    <dgm:cxn modelId="{DED747D1-AD24-459F-9877-95880A83E330}" type="presParOf" srcId="{51CC5D4F-7B6A-4E90-AC8E-AB1EEE1FDCF5}" destId="{43EBEDB0-E71B-4F0F-86F1-DC129D739B38}" srcOrd="0" destOrd="0" presId="urn:microsoft.com/office/officeart/2005/8/layout/default#1"/>
    <dgm:cxn modelId="{9627EEE4-C1E8-4D1F-B87E-C1E6FCA37607}" type="presParOf" srcId="{51CC5D4F-7B6A-4E90-AC8E-AB1EEE1FDCF5}" destId="{B5514327-E663-49BE-ADB4-FB585E17A58F}" srcOrd="1" destOrd="0" presId="urn:microsoft.com/office/officeart/2005/8/layout/default#1"/>
    <dgm:cxn modelId="{E224BADB-4B15-41B2-806E-AA0A62D39EE3}" type="presParOf" srcId="{51CC5D4F-7B6A-4E90-AC8E-AB1EEE1FDCF5}" destId="{0CDD9632-B9C4-44AA-800D-3AD6E88A431F}" srcOrd="2" destOrd="0" presId="urn:microsoft.com/office/officeart/2005/8/layout/default#1"/>
    <dgm:cxn modelId="{367109BA-608C-449B-A120-90061A535E8F}" type="presParOf" srcId="{51CC5D4F-7B6A-4E90-AC8E-AB1EEE1FDCF5}" destId="{F797F6FE-56D5-4E71-87EA-591BCCFCDC47}" srcOrd="3" destOrd="0" presId="urn:microsoft.com/office/officeart/2005/8/layout/default#1"/>
    <dgm:cxn modelId="{7A34C5AA-4307-4D07-A45A-DD5347370413}" type="presParOf" srcId="{51CC5D4F-7B6A-4E90-AC8E-AB1EEE1FDCF5}" destId="{A26B8860-ED2F-4071-B703-509E8B1E9B78}" srcOrd="4" destOrd="0" presId="urn:microsoft.com/office/officeart/2005/8/layout/default#1"/>
    <dgm:cxn modelId="{8CDD070F-C319-4C49-BC77-CE4C5F6CAFEB}" type="presParOf" srcId="{51CC5D4F-7B6A-4E90-AC8E-AB1EEE1FDCF5}" destId="{A4CC0832-503E-4CBA-B7ED-F67D40192CFD}" srcOrd="5" destOrd="0" presId="urn:microsoft.com/office/officeart/2005/8/layout/default#1"/>
    <dgm:cxn modelId="{4F9AAD62-B266-4CCD-8EC8-7C694CC6C3D1}" type="presParOf" srcId="{51CC5D4F-7B6A-4E90-AC8E-AB1EEE1FDCF5}" destId="{F18B520D-FFDA-454A-AC24-2D5141C41E21}" srcOrd="6" destOrd="0" presId="urn:microsoft.com/office/officeart/2005/8/layout/default#1"/>
    <dgm:cxn modelId="{7C2C057E-769C-4DB7-B9DC-57B29A3AE987}" type="presParOf" srcId="{51CC5D4F-7B6A-4E90-AC8E-AB1EEE1FDCF5}" destId="{7CF99614-6A09-445E-A41C-261EB76FFCFE}" srcOrd="7" destOrd="0" presId="urn:microsoft.com/office/officeart/2005/8/layout/default#1"/>
    <dgm:cxn modelId="{2C145068-1F89-4FF8-865E-FCAFF71A272B}" type="presParOf" srcId="{51CC5D4F-7B6A-4E90-AC8E-AB1EEE1FDCF5}" destId="{D1C1E854-02DD-4070-BF5F-52C9A1FFD1FC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B5546-053A-4320-A51F-E6FD9896AFA9}">
      <dsp:nvSpPr>
        <dsp:cNvPr id="0" name=""/>
        <dsp:cNvSpPr/>
      </dsp:nvSpPr>
      <dsp:spPr>
        <a:xfrm>
          <a:off x="2404320" y="250010"/>
          <a:ext cx="2449567" cy="2449515"/>
        </a:xfrm>
        <a:prstGeom prst="ellipse">
          <a:avLst/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6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solidFill>
                <a:schemeClr val="tx1"/>
              </a:solidFill>
            </a:rPr>
            <a:t>Середні підприємства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solidFill>
                <a:schemeClr val="tx1"/>
              </a:solidFill>
            </a:rPr>
            <a:t>Штат – від 50 до 250 осіб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solidFill>
                <a:schemeClr val="tx1"/>
              </a:solidFill>
            </a:rPr>
            <a:t>Дохід – від 10 до 50 мільйонів євро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chemeClr val="tx1"/>
            </a:solidFill>
          </a:endParaRPr>
        </a:p>
      </dsp:txBody>
      <dsp:txXfrm>
        <a:off x="2763051" y="608733"/>
        <a:ext cx="1732105" cy="1732069"/>
      </dsp:txXfrm>
    </dsp:sp>
    <dsp:sp modelId="{D81DABD7-472D-4DBD-B205-09FC1A008920}">
      <dsp:nvSpPr>
        <dsp:cNvPr id="0" name=""/>
        <dsp:cNvSpPr/>
      </dsp:nvSpPr>
      <dsp:spPr>
        <a:xfrm>
          <a:off x="2659380" y="177999"/>
          <a:ext cx="328562" cy="32855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5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2F405D-3933-48C0-B19F-89BAD0C4BBDC}">
      <dsp:nvSpPr>
        <dsp:cNvPr id="0" name=""/>
        <dsp:cNvSpPr/>
      </dsp:nvSpPr>
      <dsp:spPr>
        <a:xfrm>
          <a:off x="4531590" y="2986309"/>
          <a:ext cx="237905" cy="23813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76653"/>
                <a:satOff val="4205"/>
                <a:lumOff val="653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76653"/>
                <a:satOff val="4205"/>
                <a:lumOff val="6532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50000"/>
              <a:hueOff val="76653"/>
              <a:satOff val="4205"/>
              <a:lumOff val="6532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12A5EF6-155C-4F66-918D-5CDE9516A7B0}">
      <dsp:nvSpPr>
        <dsp:cNvPr id="0" name=""/>
        <dsp:cNvSpPr/>
      </dsp:nvSpPr>
      <dsp:spPr>
        <a:xfrm>
          <a:off x="4816909" y="1714036"/>
          <a:ext cx="237905" cy="23813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53307"/>
                <a:satOff val="8409"/>
                <a:lumOff val="1306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153307"/>
                <a:satOff val="8409"/>
                <a:lumOff val="13064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50000"/>
              <a:hueOff val="153307"/>
              <a:satOff val="8409"/>
              <a:lumOff val="13064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8DF5AD3-683B-4ED0-8254-9171A563CC62}">
      <dsp:nvSpPr>
        <dsp:cNvPr id="0" name=""/>
        <dsp:cNvSpPr/>
      </dsp:nvSpPr>
      <dsp:spPr>
        <a:xfrm>
          <a:off x="6907851" y="3058318"/>
          <a:ext cx="328562" cy="32855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229960"/>
                <a:satOff val="12614"/>
                <a:lumOff val="1959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229960"/>
                <a:satOff val="12614"/>
                <a:lumOff val="1959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50000"/>
              <a:hueOff val="229960"/>
              <a:satOff val="12614"/>
              <a:lumOff val="19596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822665E-A8E0-45C3-AC45-99CFFFE989D9}">
      <dsp:nvSpPr>
        <dsp:cNvPr id="0" name=""/>
        <dsp:cNvSpPr/>
      </dsp:nvSpPr>
      <dsp:spPr>
        <a:xfrm>
          <a:off x="1867294" y="538039"/>
          <a:ext cx="237905" cy="23813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306614"/>
                <a:satOff val="16818"/>
                <a:lumOff val="2612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306614"/>
                <a:satOff val="16818"/>
                <a:lumOff val="2612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50000"/>
              <a:hueOff val="306614"/>
              <a:satOff val="16818"/>
              <a:lumOff val="26128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3C265B-91C3-4F61-A43D-149430149936}">
      <dsp:nvSpPr>
        <dsp:cNvPr id="0" name=""/>
        <dsp:cNvSpPr/>
      </dsp:nvSpPr>
      <dsp:spPr>
        <a:xfrm>
          <a:off x="1897761" y="2209632"/>
          <a:ext cx="237905" cy="23813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383267"/>
                <a:satOff val="21023"/>
                <a:lumOff val="3266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383267"/>
                <a:satOff val="21023"/>
                <a:lumOff val="3266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50000"/>
              <a:hueOff val="383267"/>
              <a:satOff val="21023"/>
              <a:lumOff val="3266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F3E3E1-CFE3-40B0-BE94-77AEF280CA07}">
      <dsp:nvSpPr>
        <dsp:cNvPr id="0" name=""/>
        <dsp:cNvSpPr/>
      </dsp:nvSpPr>
      <dsp:spPr>
        <a:xfrm>
          <a:off x="715163" y="682147"/>
          <a:ext cx="1871619" cy="1871021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459921"/>
                <a:satOff val="25228"/>
                <a:lumOff val="3919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459921"/>
                <a:satOff val="25228"/>
                <a:lumOff val="39192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50000"/>
              <a:hueOff val="459921"/>
              <a:satOff val="25228"/>
              <a:lumOff val="39192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dirty="0" smtClean="0">
              <a:solidFill>
                <a:schemeClr val="tx1"/>
              </a:solidFill>
            </a:rPr>
            <a:t>Малі підприємства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chemeClr val="tx1"/>
              </a:solidFill>
            </a:rPr>
            <a:t>Штат – до 50 осіб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chemeClr val="tx1"/>
              </a:solidFill>
            </a:rPr>
            <a:t>Дохід – до 10 мільйонів євро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chemeClr val="tx1"/>
            </a:solidFill>
          </a:endParaRPr>
        </a:p>
      </dsp:txBody>
      <dsp:txXfrm>
        <a:off x="989255" y="956152"/>
        <a:ext cx="1323435" cy="1323011"/>
      </dsp:txXfrm>
    </dsp:sp>
    <dsp:sp modelId="{99F164A8-E761-4FFD-9521-E0CA31788CEF}">
      <dsp:nvSpPr>
        <dsp:cNvPr id="0" name=""/>
        <dsp:cNvSpPr/>
      </dsp:nvSpPr>
      <dsp:spPr>
        <a:xfrm>
          <a:off x="4171549" y="394022"/>
          <a:ext cx="328562" cy="32855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459921"/>
                <a:satOff val="25228"/>
                <a:lumOff val="3919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459921"/>
                <a:satOff val="25228"/>
                <a:lumOff val="39192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50000"/>
              <a:hueOff val="459921"/>
              <a:satOff val="25228"/>
              <a:lumOff val="39192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F1C677-B4E7-4903-BF20-E0AFAB0506BE}">
      <dsp:nvSpPr>
        <dsp:cNvPr id="0" name=""/>
        <dsp:cNvSpPr/>
      </dsp:nvSpPr>
      <dsp:spPr>
        <a:xfrm>
          <a:off x="862076" y="2601000"/>
          <a:ext cx="593939" cy="593955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383267"/>
                <a:satOff val="21023"/>
                <a:lumOff val="3266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383267"/>
                <a:satOff val="21023"/>
                <a:lumOff val="3266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50000"/>
              <a:hueOff val="383267"/>
              <a:satOff val="21023"/>
              <a:lumOff val="3266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A984E22-9C72-4154-B877-55D2C155827F}">
      <dsp:nvSpPr>
        <dsp:cNvPr id="0" name=""/>
        <dsp:cNvSpPr/>
      </dsp:nvSpPr>
      <dsp:spPr>
        <a:xfrm>
          <a:off x="4479620" y="-38024"/>
          <a:ext cx="2929241" cy="2928305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306614"/>
                <a:satOff val="16818"/>
                <a:lumOff val="2612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306614"/>
                <a:satOff val="16818"/>
                <a:lumOff val="2612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50000"/>
              <a:hueOff val="306614"/>
              <a:satOff val="16818"/>
              <a:lumOff val="26128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dirty="0" smtClean="0">
              <a:solidFill>
                <a:schemeClr val="tx1"/>
              </a:solidFill>
            </a:rPr>
            <a:t>Великі підприємства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>
              <a:solidFill>
                <a:schemeClr val="tx1"/>
              </a:solidFill>
            </a:rPr>
            <a:t>Штат – від 250 осіб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>
              <a:solidFill>
                <a:schemeClr val="tx1"/>
              </a:solidFill>
            </a:rPr>
            <a:t>Дохід – від 50 мільйонів євро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>
            <a:solidFill>
              <a:schemeClr val="tx1"/>
            </a:solidFill>
          </a:endParaRPr>
        </a:p>
      </dsp:txBody>
      <dsp:txXfrm>
        <a:off x="4908597" y="390816"/>
        <a:ext cx="2071287" cy="2070625"/>
      </dsp:txXfrm>
    </dsp:sp>
    <dsp:sp modelId="{F3F3C03D-3FDA-46C4-8E9B-44D5A815F3DD}">
      <dsp:nvSpPr>
        <dsp:cNvPr id="0" name=""/>
        <dsp:cNvSpPr/>
      </dsp:nvSpPr>
      <dsp:spPr>
        <a:xfrm>
          <a:off x="2947412" y="2626270"/>
          <a:ext cx="328562" cy="32855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229960"/>
                <a:satOff val="12614"/>
                <a:lumOff val="1959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229960"/>
                <a:satOff val="12614"/>
                <a:lumOff val="1959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50000"/>
              <a:hueOff val="229960"/>
              <a:satOff val="12614"/>
              <a:lumOff val="19596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DF60421-71C8-4FB2-A8E0-4DBD4039BC2A}">
      <dsp:nvSpPr>
        <dsp:cNvPr id="0" name=""/>
        <dsp:cNvSpPr/>
      </dsp:nvSpPr>
      <dsp:spPr>
        <a:xfrm>
          <a:off x="636258" y="3307811"/>
          <a:ext cx="237905" cy="23813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53307"/>
                <a:satOff val="8409"/>
                <a:lumOff val="1306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153307"/>
                <a:satOff val="8409"/>
                <a:lumOff val="13064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50000"/>
              <a:hueOff val="153307"/>
              <a:satOff val="8409"/>
              <a:lumOff val="13064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B1EBEE2-1CB2-493B-929B-1DBAB471255E}">
      <dsp:nvSpPr>
        <dsp:cNvPr id="0" name=""/>
        <dsp:cNvSpPr/>
      </dsp:nvSpPr>
      <dsp:spPr>
        <a:xfrm>
          <a:off x="5251669" y="3058318"/>
          <a:ext cx="237905" cy="23813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76653"/>
                <a:satOff val="4205"/>
                <a:lumOff val="653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76653"/>
                <a:satOff val="4205"/>
                <a:lumOff val="6532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50000"/>
              <a:hueOff val="76653"/>
              <a:satOff val="4205"/>
              <a:lumOff val="6532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BEDB0-E71B-4F0F-86F1-DC129D739B38}">
      <dsp:nvSpPr>
        <dsp:cNvPr id="0" name=""/>
        <dsp:cNvSpPr/>
      </dsp:nvSpPr>
      <dsp:spPr>
        <a:xfrm>
          <a:off x="0" y="502845"/>
          <a:ext cx="2639555" cy="1583733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0" kern="120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Бюрократія</a:t>
          </a:r>
          <a:endParaRPr lang="ru-RU" sz="31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502845"/>
        <a:ext cx="2639555" cy="1583733"/>
      </dsp:txXfrm>
    </dsp:sp>
    <dsp:sp modelId="{0CDD9632-B9C4-44AA-800D-3AD6E88A431F}">
      <dsp:nvSpPr>
        <dsp:cNvPr id="0" name=""/>
        <dsp:cNvSpPr/>
      </dsp:nvSpPr>
      <dsp:spPr>
        <a:xfrm>
          <a:off x="2903510" y="502845"/>
          <a:ext cx="2639555" cy="1583733"/>
        </a:xfrm>
        <a:prstGeom prst="rect">
          <a:avLst/>
        </a:prstGeom>
        <a:solidFill>
          <a:schemeClr val="accent1">
            <a:shade val="50000"/>
            <a:hueOff val="199299"/>
            <a:satOff val="10932"/>
            <a:lumOff val="1698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0" kern="120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Недостатнє кредитування</a:t>
          </a:r>
          <a:endParaRPr lang="ru-RU" sz="31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903510" y="502845"/>
        <a:ext cx="2639555" cy="1583733"/>
      </dsp:txXfrm>
    </dsp:sp>
    <dsp:sp modelId="{A26B8860-ED2F-4071-B703-509E8B1E9B78}">
      <dsp:nvSpPr>
        <dsp:cNvPr id="0" name=""/>
        <dsp:cNvSpPr/>
      </dsp:nvSpPr>
      <dsp:spPr>
        <a:xfrm>
          <a:off x="5807021" y="502845"/>
          <a:ext cx="2639555" cy="1583733"/>
        </a:xfrm>
        <a:prstGeom prst="rect">
          <a:avLst/>
        </a:prstGeom>
        <a:solidFill>
          <a:schemeClr val="accent1">
            <a:shade val="50000"/>
            <a:hueOff val="398598"/>
            <a:satOff val="21864"/>
            <a:lumOff val="339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0" kern="120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Конкуренція</a:t>
          </a:r>
          <a:endParaRPr lang="ru-RU" sz="31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807021" y="502845"/>
        <a:ext cx="2639555" cy="1583733"/>
      </dsp:txXfrm>
    </dsp:sp>
    <dsp:sp modelId="{F18B520D-FFDA-454A-AC24-2D5141C41E21}">
      <dsp:nvSpPr>
        <dsp:cNvPr id="0" name=""/>
        <dsp:cNvSpPr/>
      </dsp:nvSpPr>
      <dsp:spPr>
        <a:xfrm>
          <a:off x="1451755" y="2350533"/>
          <a:ext cx="2639555" cy="1583733"/>
        </a:xfrm>
        <a:prstGeom prst="rect">
          <a:avLst/>
        </a:prstGeom>
        <a:solidFill>
          <a:schemeClr val="accent1">
            <a:shade val="50000"/>
            <a:hueOff val="398598"/>
            <a:satOff val="21864"/>
            <a:lumOff val="339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Мала кількість інвестицій</a:t>
          </a:r>
          <a:endParaRPr lang="ru-RU" sz="31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451755" y="2350533"/>
        <a:ext cx="2639555" cy="1583733"/>
      </dsp:txXfrm>
    </dsp:sp>
    <dsp:sp modelId="{D1C1E854-02DD-4070-BF5F-52C9A1FFD1FC}">
      <dsp:nvSpPr>
        <dsp:cNvPr id="0" name=""/>
        <dsp:cNvSpPr/>
      </dsp:nvSpPr>
      <dsp:spPr>
        <a:xfrm>
          <a:off x="4355265" y="2350533"/>
          <a:ext cx="2639555" cy="1583733"/>
        </a:xfrm>
        <a:prstGeom prst="rect">
          <a:avLst/>
        </a:prstGeom>
        <a:solidFill>
          <a:schemeClr val="accent1">
            <a:shade val="50000"/>
            <a:hueOff val="199299"/>
            <a:satOff val="10932"/>
            <a:lumOff val="1698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0" kern="120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Важке ведення бізнесу</a:t>
          </a:r>
          <a:endParaRPr lang="ru-RU" sz="31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355265" y="2350533"/>
        <a:ext cx="2639555" cy="1583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6A7E-3D2D-4F3E-AAE1-3FE00D6C4A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6A26A7E-3D2D-4F3E-AAE1-3FE00D6C4A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0FD5EEE-A838-416C-B632-0715025F03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448271"/>
          </a:xfrm>
        </p:spPr>
        <p:txBody>
          <a:bodyPr>
            <a:noAutofit/>
          </a:bodyPr>
          <a:lstStyle/>
          <a:p>
            <a:r>
              <a:rPr lang="ru-RU" b="1" dirty="0" err="1" smtClean="0"/>
              <a:t>Презентац</a:t>
            </a:r>
            <a:r>
              <a:rPr lang="uk-UA" b="1" dirty="0" err="1" smtClean="0"/>
              <a:t>ія</a:t>
            </a:r>
            <a:r>
              <a:rPr lang="uk-UA" b="1" dirty="0" smtClean="0"/>
              <a:t> на тему:</a:t>
            </a:r>
            <a:br>
              <a:rPr lang="uk-UA" b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«Проблеми та перспективи розвитку середнього бізнесу в Україні»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508104" y="4221088"/>
            <a:ext cx="3419872" cy="1368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ru-RU" sz="1600" b="1" dirty="0" err="1" smtClean="0">
                <a:solidFill>
                  <a:schemeClr val="tx1"/>
                </a:solidFill>
              </a:rPr>
              <a:t>Виконав</a:t>
            </a:r>
            <a:r>
              <a:rPr lang="ru-RU" sz="1600" b="1" dirty="0" smtClean="0">
                <a:solidFill>
                  <a:schemeClr val="tx1"/>
                </a:solidFill>
              </a:rPr>
              <a:t>: студент 2 курсу 9 </a:t>
            </a:r>
            <a:r>
              <a:rPr lang="ru-RU" sz="1600" b="1" dirty="0" err="1" smtClean="0">
                <a:solidFill>
                  <a:schemeClr val="tx1"/>
                </a:solidFill>
              </a:rPr>
              <a:t>групи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           </a:t>
            </a:r>
            <a:r>
              <a:rPr lang="ru-RU" sz="1600" b="1" dirty="0" smtClean="0">
                <a:solidFill>
                  <a:schemeClr val="tx1"/>
                </a:solidFill>
              </a:rPr>
              <a:t>спец</a:t>
            </a:r>
            <a:r>
              <a:rPr lang="uk-UA" sz="1600" b="1" dirty="0" err="1" smtClean="0">
                <a:solidFill>
                  <a:schemeClr val="tx1"/>
                </a:solidFill>
              </a:rPr>
              <a:t>іальності</a:t>
            </a:r>
            <a:r>
              <a:rPr lang="uk-UA" sz="1600" b="1" dirty="0" smtClean="0">
                <a:solidFill>
                  <a:schemeClr val="tx1"/>
                </a:solidFill>
              </a:rPr>
              <a:t> 6503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1600" b="1" dirty="0" err="1" smtClean="0">
                <a:solidFill>
                  <a:schemeClr val="tx1"/>
                </a:solidFill>
              </a:rPr>
              <a:t>Каракуц</a:t>
            </a:r>
            <a:r>
              <a:rPr lang="ru-RU" sz="1600" b="1" dirty="0" smtClean="0">
                <a:solidFill>
                  <a:schemeClr val="tx1"/>
                </a:solidFill>
              </a:rPr>
              <a:t> Д.Р.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1600" b="1" dirty="0" err="1" smtClean="0">
                <a:solidFill>
                  <a:schemeClr val="tx1"/>
                </a:solidFill>
              </a:rPr>
              <a:t>Науковий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кер</a:t>
            </a:r>
            <a:r>
              <a:rPr lang="uk-UA" sz="1600" b="1" dirty="0" err="1" smtClean="0">
                <a:solidFill>
                  <a:schemeClr val="tx1"/>
                </a:solidFill>
              </a:rPr>
              <a:t>івник</a:t>
            </a:r>
            <a:r>
              <a:rPr lang="uk-UA" sz="1600" b="1" dirty="0" smtClean="0">
                <a:solidFill>
                  <a:schemeClr val="tx1"/>
                </a:solidFill>
              </a:rPr>
              <a:t>: </a:t>
            </a:r>
            <a:r>
              <a:rPr lang="uk-UA" sz="1600" b="1" dirty="0" err="1" smtClean="0">
                <a:solidFill>
                  <a:schemeClr val="tx1"/>
                </a:solidFill>
              </a:rPr>
              <a:t>Кузьомко</a:t>
            </a:r>
            <a:r>
              <a:rPr lang="uk-UA" sz="1600" b="1" dirty="0" smtClean="0">
                <a:solidFill>
                  <a:schemeClr val="tx1"/>
                </a:solidFill>
              </a:rPr>
              <a:t> В.М.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6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564904"/>
            <a:ext cx="8424936" cy="3450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 smtClean="0"/>
              <a:t>займають</a:t>
            </a:r>
            <a:r>
              <a:rPr lang="ru-RU" dirty="0" smtClean="0"/>
              <a:t> </a:t>
            </a:r>
            <a:r>
              <a:rPr lang="ru-RU" dirty="0" err="1"/>
              <a:t>проміжне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малими</a:t>
            </a:r>
            <a:r>
              <a:rPr lang="ru-RU" dirty="0"/>
              <a:t> і великими.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дрібних</a:t>
            </a:r>
            <a:r>
              <a:rPr lang="ru-RU" dirty="0"/>
              <a:t>, але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великих. Вони </a:t>
            </a:r>
            <a:r>
              <a:rPr lang="ru-RU" dirty="0" err="1" smtClean="0"/>
              <a:t>спеціалізуються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обслуговуванні</a:t>
            </a:r>
            <a:r>
              <a:rPr lang="ru-RU" dirty="0"/>
              <a:t> тих </a:t>
            </a:r>
            <a:r>
              <a:rPr lang="ru-RU" dirty="0" err="1"/>
              <a:t>сегментів</a:t>
            </a:r>
            <a:r>
              <a:rPr lang="ru-RU" dirty="0"/>
              <a:t> ринку,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вигідні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силу </a:t>
            </a:r>
            <a:r>
              <a:rPr lang="ru-RU" dirty="0" err="1"/>
              <a:t>певних</a:t>
            </a:r>
            <a:r>
              <a:rPr lang="ru-RU" dirty="0"/>
              <a:t> причин не </a:t>
            </a:r>
            <a:r>
              <a:rPr lang="ru-RU" dirty="0" err="1"/>
              <a:t>зайняті</a:t>
            </a:r>
            <a:r>
              <a:rPr lang="ru-RU" dirty="0"/>
              <a:t> великими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дрібними</a:t>
            </a:r>
            <a:r>
              <a:rPr lang="ru-RU" dirty="0"/>
              <a:t> </a:t>
            </a:r>
            <a:r>
              <a:rPr lang="ru-RU" dirty="0" err="1"/>
              <a:t>підприємствами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асортимент</a:t>
            </a:r>
            <a:r>
              <a:rPr lang="ru-RU" dirty="0"/>
              <a:t> не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різноманітний</a:t>
            </a:r>
            <a:r>
              <a:rPr lang="ru-RU" dirty="0"/>
              <a:t>, але </a:t>
            </a:r>
            <a:r>
              <a:rPr lang="ru-RU" dirty="0" err="1"/>
              <a:t>стійкий</a:t>
            </a:r>
            <a:r>
              <a:rPr lang="ru-RU" dirty="0"/>
              <a:t>,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спеціалізовані</a:t>
            </a:r>
            <a:r>
              <a:rPr lang="ru-RU" dirty="0"/>
              <a:t> ринки в </a:t>
            </a:r>
            <a:r>
              <a:rPr lang="ru-RU" dirty="0" err="1"/>
              <a:t>меншому</a:t>
            </a:r>
            <a:r>
              <a:rPr lang="ru-RU" dirty="0"/>
              <a:t> </a:t>
            </a:r>
            <a:r>
              <a:rPr lang="ru-RU" dirty="0" err="1"/>
              <a:t>ступені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кон'юнктурних</a:t>
            </a:r>
            <a:r>
              <a:rPr lang="ru-RU" dirty="0"/>
              <a:t> </a:t>
            </a:r>
            <a:r>
              <a:rPr lang="ru-RU" dirty="0" err="1"/>
              <a:t>коливань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Середні підприємства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901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585654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Середні підприємства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392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15816" y="3573016"/>
            <a:ext cx="36999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/>
              <a:t>Сервіс</a:t>
            </a:r>
            <a:endParaRPr lang="ru-RU" dirty="0"/>
          </a:p>
          <a:p>
            <a:pPr marL="0" indent="0" algn="ctr">
              <a:buNone/>
            </a:pPr>
            <a:r>
              <a:rPr lang="ru-RU" dirty="0" err="1" smtClean="0"/>
              <a:t>Торгівля</a:t>
            </a:r>
            <a:endParaRPr lang="ru-RU" dirty="0"/>
          </a:p>
          <a:p>
            <a:pPr marL="0" indent="0" algn="ctr">
              <a:buNone/>
            </a:pPr>
            <a:r>
              <a:rPr lang="ru-RU" dirty="0" err="1" smtClean="0"/>
              <a:t>Агробізнес</a:t>
            </a:r>
            <a:r>
              <a:rPr lang="ru-RU" dirty="0" smtClean="0"/>
              <a:t> </a:t>
            </a:r>
            <a:endParaRPr lang="ru-RU" dirty="0"/>
          </a:p>
          <a:p>
            <a:pPr marL="0" indent="0" algn="ctr">
              <a:buNone/>
            </a:pPr>
            <a:r>
              <a:rPr lang="ru-RU" dirty="0" err="1" smtClean="0"/>
              <a:t>Обробна</a:t>
            </a:r>
            <a:r>
              <a:rPr lang="ru-RU" dirty="0" smtClean="0"/>
              <a:t> </a:t>
            </a:r>
            <a:r>
              <a:rPr lang="ru-RU" dirty="0" err="1" smtClean="0"/>
              <a:t>промисловость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Сфери діяльності малого та середнього бізнесу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3140968"/>
            <a:ext cx="2250390" cy="13175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1916831"/>
            <a:ext cx="2498850" cy="16296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507" y="5013176"/>
            <a:ext cx="2326443" cy="156286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28467" y="3799718"/>
            <a:ext cx="2342583" cy="156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40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1"/>
          <p:cNvSpPr>
            <a:spLocks noGrp="1"/>
          </p:cNvSpPr>
          <p:nvPr>
            <p:ph idx="1"/>
          </p:nvPr>
        </p:nvSpPr>
        <p:spPr>
          <a:xfrm>
            <a:off x="539553" y="2708920"/>
            <a:ext cx="4320479" cy="3450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altLang="ru-RU" sz="2000" dirty="0" smtClean="0"/>
              <a:t>Середні підприємства здійснюють виробництво невеликої, проте сталої номенклатури виробів у значних обсягах. </a:t>
            </a:r>
          </a:p>
          <a:p>
            <a:pPr marL="0" indent="0" algn="just">
              <a:buNone/>
            </a:pPr>
            <a:r>
              <a:rPr lang="uk-UA" altLang="ru-RU" sz="2000" dirty="0" smtClean="0"/>
              <a:t>Вони здатні швидко реагувати на кон'юнктуру ринку завдяки оснащеності сучасною технікою і технологією, можливості впроваджувати нові розробки у виробництво</a:t>
            </a:r>
          </a:p>
        </p:txBody>
      </p:sp>
      <p:sp>
        <p:nvSpPr>
          <p:cNvPr id="1229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dirty="0" smtClean="0"/>
              <a:t>Переваги середніх підприємств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2996952"/>
            <a:ext cx="4075360" cy="260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07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80014378"/>
              </p:ext>
            </p:extLst>
          </p:nvPr>
        </p:nvGraphicFramePr>
        <p:xfrm>
          <a:off x="323528" y="1988840"/>
          <a:ext cx="3168352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Частка малого та середнього бізнесу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996314138"/>
              </p:ext>
            </p:extLst>
          </p:nvPr>
        </p:nvGraphicFramePr>
        <p:xfrm>
          <a:off x="3419872" y="2636912"/>
          <a:ext cx="24482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2150976663"/>
              </p:ext>
            </p:extLst>
          </p:nvPr>
        </p:nvGraphicFramePr>
        <p:xfrm>
          <a:off x="5940152" y="2348880"/>
          <a:ext cx="302433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94321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9985003"/>
              </p:ext>
            </p:extLst>
          </p:nvPr>
        </p:nvGraphicFramePr>
        <p:xfrm>
          <a:off x="251520" y="2060848"/>
          <a:ext cx="8446576" cy="44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Проблеми розвитку середнього бізнесу в Україні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09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42376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Органи</a:t>
            </a:r>
            <a:r>
              <a:rPr lang="ru-RU" sz="2800" dirty="0" smtClean="0"/>
              <a:t>  державного контролю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err="1"/>
              <a:t>сфери</a:t>
            </a:r>
            <a:r>
              <a:rPr lang="ru-RU" sz="2800" dirty="0"/>
              <a:t> малого та </a:t>
            </a:r>
            <a:r>
              <a:rPr lang="ru-RU" sz="2800" dirty="0" err="1"/>
              <a:t>середнього</a:t>
            </a:r>
            <a:r>
              <a:rPr lang="ru-RU" sz="2800" dirty="0"/>
              <a:t> </a:t>
            </a:r>
            <a:r>
              <a:rPr lang="ru-RU" sz="2800" dirty="0" err="1"/>
              <a:t>підприємництва</a:t>
            </a:r>
            <a:r>
              <a:rPr lang="ru-RU" sz="2800" dirty="0"/>
              <a:t>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4567" y="2542033"/>
            <a:ext cx="9144000" cy="431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052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220</TotalTime>
  <Words>228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Презентація на тему:  «Проблеми та перспективи розвитку середнього бізнесу в Україні»</vt:lpstr>
      <vt:lpstr>Середні підприємства</vt:lpstr>
      <vt:lpstr>Середні підприємства</vt:lpstr>
      <vt:lpstr>Сфери діяльності малого та середнього бізнесу</vt:lpstr>
      <vt:lpstr>Переваги середніх підприємств</vt:lpstr>
      <vt:lpstr>Частка малого та середнього бізнесу</vt:lpstr>
      <vt:lpstr>Проблеми розвитку середнього бізнесу в Україні</vt:lpstr>
      <vt:lpstr>Органи  державного контролю сфери малого та середнього підприємництва: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 «Проблеми та перспективи розвитку середнього бізнесу в Україні»</dc:title>
  <dc:creator>7</dc:creator>
  <cp:lastModifiedBy>Лідія-ПК</cp:lastModifiedBy>
  <cp:revision>14</cp:revision>
  <dcterms:created xsi:type="dcterms:W3CDTF">2014-04-16T19:22:02Z</dcterms:created>
  <dcterms:modified xsi:type="dcterms:W3CDTF">2014-04-28T08:57:40Z</dcterms:modified>
</cp:coreProperties>
</file>