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21" autoAdjust="0"/>
    <p:restoredTop sz="94671" autoAdjust="0"/>
  </p:normalViewPr>
  <p:slideViewPr>
    <p:cSldViewPr>
      <p:cViewPr varScale="1">
        <p:scale>
          <a:sx n="29" d="100"/>
          <a:sy n="29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AA4E35-250E-4EBD-B1EB-8C993EC51858}" type="datetimeFigureOut">
              <a:rPr lang="uk-UA" smtClean="0"/>
              <a:pPr/>
              <a:t>28.04.2014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ECE25F-EC40-4338-9148-CBA37A01B00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96752"/>
            <a:ext cx="6696744" cy="187759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4000" dirty="0" smtClean="0"/>
              <a:t>Перспективи зовнішньої торгівлі України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861048"/>
            <a:ext cx="3795936" cy="1371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/>
              <a:t>с</a:t>
            </a:r>
            <a:r>
              <a:rPr lang="uk-UA" dirty="0" smtClean="0"/>
              <a:t>тудентка 5 курсу,</a:t>
            </a:r>
          </a:p>
          <a:p>
            <a:r>
              <a:rPr lang="uk-UA" dirty="0"/>
              <a:t>с</a:t>
            </a:r>
            <a:r>
              <a:rPr lang="uk-UA" dirty="0" smtClean="0"/>
              <a:t>пец.8504, гр.3.</a:t>
            </a:r>
          </a:p>
          <a:p>
            <a:r>
              <a:rPr lang="uk-UA" dirty="0" err="1" smtClean="0"/>
              <a:t>Кикоть</a:t>
            </a:r>
            <a:r>
              <a:rPr lang="uk-UA" dirty="0" smtClean="0"/>
              <a:t> Наталія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009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виділити основні інструменти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 експорту з території України на сучасному 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етапі, а саме: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dirty="0"/>
              <a:t>стимулювання виробництва експортної продукції;</a:t>
            </a:r>
          </a:p>
          <a:p>
            <a:pPr lvl="0"/>
            <a:r>
              <a:rPr lang="uk-UA" dirty="0"/>
              <a:t>сприяння модернізації та технічному переозброєнню </a:t>
            </a:r>
            <a:r>
              <a:rPr lang="uk-UA" dirty="0" err="1"/>
              <a:t>експорто-орієнтованих</a:t>
            </a:r>
            <a:r>
              <a:rPr lang="uk-UA" dirty="0"/>
              <a:t> виробничих потужностей;</a:t>
            </a:r>
          </a:p>
          <a:p>
            <a:pPr lvl="0"/>
            <a:r>
              <a:rPr lang="uk-UA" dirty="0"/>
              <a:t>оптимізація національного правового та нормативно-інституційного режиму здійснення експортних операцій;</a:t>
            </a:r>
          </a:p>
          <a:p>
            <a:pPr lvl="0"/>
            <a:r>
              <a:rPr lang="uk-UA" dirty="0"/>
              <a:t>удосконалення механізму фінансування та кредитування виробництв, які здійснюють експорт;</a:t>
            </a:r>
          </a:p>
          <a:p>
            <a:pPr lvl="0"/>
            <a:r>
              <a:rPr lang="uk-UA" dirty="0"/>
              <a:t>налагодження ефективної системи страхування експортних операцій;</a:t>
            </a:r>
          </a:p>
          <a:p>
            <a:pPr lvl="0"/>
            <a:r>
              <a:rPr lang="uk-UA" dirty="0"/>
              <a:t>забезпечення отримання сертифікатів на продукцію вітчизняного виробництва, відповідності метрологічного та </a:t>
            </a:r>
            <a:r>
              <a:rPr lang="uk-UA" dirty="0" err="1"/>
              <a:t>стандартизаційного</a:t>
            </a:r>
            <a:r>
              <a:rPr lang="uk-UA" dirty="0"/>
              <a:t> оформлення вітчизняної продукції вимогам західних ринків;</a:t>
            </a:r>
          </a:p>
          <a:p>
            <a:pPr lvl="0"/>
            <a:r>
              <a:rPr lang="uk-UA" dirty="0"/>
              <a:t>стимулювання інвестиційної діяльності як національних, так і іноземних фізичних та юридичних осіб в </a:t>
            </a:r>
            <a:r>
              <a:rPr lang="uk-UA" dirty="0" err="1"/>
              <a:t>експортоорієнтованому</a:t>
            </a:r>
            <a:r>
              <a:rPr lang="uk-UA" dirty="0"/>
              <a:t> секторі економіки за допомогою податкових, усього широкого спектра фінансових та організаційних механізмів;</a:t>
            </a:r>
          </a:p>
          <a:p>
            <a:pPr lvl="0"/>
            <a:r>
              <a:rPr lang="uk-UA" dirty="0"/>
              <a:t>вироблення системи національних пріоритетів у міжнародній торгівлі та їх практична імплементація засобами державного регулювання.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042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67600" cy="172819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1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Зовнішня </a:t>
            </a:r>
            <a:r>
              <a:rPr lang="uk-UA" dirty="0"/>
              <a:t>торгівля має важливе значення у формуванні тенденцій економічної динаміки України, тому зусилля щодо її регулювання і надалі посідатимуть вагоме місце у системі заходів щодо подолання кризових явищ та посткризового відновлення економіки. Місце експорту в формуванні економічної динаміки є значним, а отже він має перетворитися на чинник структурної перебудови вже у </a:t>
            </a:r>
            <a:r>
              <a:rPr lang="uk-UA" dirty="0" err="1"/>
              <a:t>коротко-</a:t>
            </a:r>
            <a:r>
              <a:rPr lang="uk-UA" dirty="0"/>
              <a:t> та середньостроковій перспективах.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505200" cy="233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13102"/>
            <a:ext cx="2718048" cy="2018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55632" cy="77809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структура </a:t>
            </a:r>
            <a:r>
              <a:rPr lang="uk-UA" sz="2400" b="1" dirty="0"/>
              <a:t>зовнішньої торгівлі України  за матеріалами Державного комітету статистики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848872" cy="5026578"/>
          </a:xfrm>
        </p:spPr>
      </p:pic>
    </p:spTree>
    <p:extLst>
      <p:ext uri="{BB962C8B-B14F-4D97-AF65-F5344CB8AC3E}">
        <p14:creationId xmlns="" xmlns:p14="http://schemas.microsoft.com/office/powerpoint/2010/main" val="12101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Україна </a:t>
            </a:r>
            <a:r>
              <a:rPr lang="uk-UA" dirty="0"/>
              <a:t>скоротила обсяги експорту. Хороша новина в тому, що імпорт також скорочується. Обсяг експорту українських товарів у 2013-му знизився на 7,8% порівняно з 2012 роком, і склав $63,3 млрд. Імпорт зменшився на 9,1%, що в грошовому еквіваленті становить $77 млрд. Негативний торговельний баланс у 2013 році в Україні зменшився на 14,6%, склавши трохи більше $8,5 млрд.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3121152" cy="2081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2857500" cy="1840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7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Найбільшу </a:t>
            </a:r>
            <a:r>
              <a:rPr lang="uk-UA" dirty="0"/>
              <a:t>питому вагу − понад чверть − у структурі українського експорту припадає на продукцію АПК − $17 млрд. Другою за обсягами є металургія − $14,3 млрд. Замикає трійку лідерів хімічна промисловість − $4,9 млрд. Український зовнішньоторговельний баланс погіршило скорочення цін на зернові та олійні культури − на 20-30% у другій половині 2013 року.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8" y="3638099"/>
            <a:ext cx="3238500" cy="2196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2" y="4077072"/>
            <a:ext cx="2594148" cy="1999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60" y="4437112"/>
            <a:ext cx="2978290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6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75240" cy="614129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У </a:t>
            </a:r>
            <a:r>
              <a:rPr lang="uk-UA" dirty="0"/>
              <a:t>структурі імпорту на першому місці енергоносії − в грошовому вираженні обсяг закупівель склав $21,8 </a:t>
            </a:r>
            <a:r>
              <a:rPr lang="uk-UA" dirty="0" err="1"/>
              <a:t>млрд</a:t>
            </a:r>
            <a:r>
              <a:rPr lang="uk-UA" dirty="0"/>
              <a:t>, або 28%. Потім ідуть товари хімічної промисловості − $9,9 </a:t>
            </a:r>
            <a:r>
              <a:rPr lang="uk-UA" dirty="0" err="1"/>
              <a:t>млрд</a:t>
            </a:r>
            <a:r>
              <a:rPr lang="uk-UA" dirty="0"/>
              <a:t> − і товари агропромислового комплексу − $8,2 млрд.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264363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1" y="2996952"/>
            <a:ext cx="3140968" cy="221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893978" cy="22076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82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920880" cy="609788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Основними </a:t>
            </a:r>
            <a:r>
              <a:rPr lang="uk-UA" dirty="0"/>
              <a:t>напрямками українського експорту є країни СНД (36%), Європейського Союзу (26%), Близького і Далекого Сходу (18% і 8% відповідно). Порядок імпортних напрямів ідентичний: СНД − 37%, ЄС − 35%, Близький Схід − 3%, Далекий Схід − 15%.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2916324" cy="1944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3114734" cy="1946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23522"/>
            <a:ext cx="2718048" cy="2174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60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Проаналізувавши </a:t>
            </a:r>
            <a:r>
              <a:rPr lang="uk-UA" dirty="0"/>
              <a:t>дані експорту-імпорту товарів і послуг України, можна сказати, що на сьогодні державі слід виділити галузі, які необхідно розвивати, а саме посилити акцент на енергоносіях, приладобудуванню та </a:t>
            </a:r>
            <a:r>
              <a:rPr lang="uk-UA" dirty="0" smtClean="0"/>
              <a:t>машинобудуванню.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736304" cy="2192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05" y="3501008"/>
            <a:ext cx="2867389" cy="2150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00764"/>
            <a:ext cx="3202746" cy="2121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7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торгівлі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експорту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ринками та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продукцією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22322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Товари</a:t>
            </a:r>
            <a:r>
              <a:rPr lang="ru-RU" dirty="0"/>
              <a:t> АПК:</a:t>
            </a:r>
          </a:p>
          <a:p>
            <a:pPr algn="ctr"/>
            <a:r>
              <a:rPr lang="ru-RU" dirty="0" err="1"/>
              <a:t>тваринництво</a:t>
            </a:r>
            <a:r>
              <a:rPr lang="ru-RU" dirty="0"/>
              <a:t>, </a:t>
            </a:r>
            <a:r>
              <a:rPr lang="ru-RU" dirty="0" err="1"/>
              <a:t>рослинництво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С/г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852936"/>
            <a:ext cx="2232248" cy="1404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Металургія:</a:t>
            </a:r>
          </a:p>
          <a:p>
            <a:pPr algn="ctr"/>
            <a:r>
              <a:rPr lang="uk-UA" dirty="0"/>
              <a:t>товари чорної металургії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844" y="4509120"/>
            <a:ext cx="221495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Хімічна промисловість: гірничо-хімічна галузь, виробництво та переробка полімерних матеріалів.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484784"/>
            <a:ext cx="2304256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Країни СНД (Росія, Білорусія, Молдова),</a:t>
            </a:r>
          </a:p>
          <a:p>
            <a:pPr algn="ctr"/>
            <a:r>
              <a:rPr lang="uk-UA" dirty="0"/>
              <a:t>Країни ЄС,</a:t>
            </a:r>
          </a:p>
          <a:p>
            <a:pPr algn="ctr"/>
            <a:r>
              <a:rPr lang="uk-UA" dirty="0"/>
              <a:t>Близький та Далекий Схід (Іран, Ізраїль, Сирія, Туреччина, В’єтнам).</a:t>
            </a:r>
          </a:p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46243" y="1313804"/>
            <a:ext cx="230425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Пропозиція</a:t>
            </a:r>
            <a:r>
              <a:rPr lang="ru-RU" dirty="0"/>
              <a:t>: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15%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9501" y="3032956"/>
            <a:ext cx="228099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Пропозиція</a:t>
            </a:r>
            <a:r>
              <a:rPr lang="ru-RU" dirty="0"/>
              <a:t>:</a:t>
            </a:r>
          </a:p>
          <a:p>
            <a:pPr algn="ctr"/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10%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69502" y="4509120"/>
            <a:ext cx="228099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Пропозиція</a:t>
            </a:r>
            <a:r>
              <a:rPr lang="ru-RU" dirty="0"/>
              <a:t>: </a:t>
            </a:r>
          </a:p>
          <a:p>
            <a:pPr algn="ctr"/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10%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55676" y="2564904"/>
            <a:ext cx="864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1655676" y="4257092"/>
            <a:ext cx="8646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2771800" y="1786376"/>
            <a:ext cx="648072" cy="4230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5747387" y="1797598"/>
            <a:ext cx="522115" cy="41178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>
            <a:off x="2771800" y="3555014"/>
            <a:ext cx="648072" cy="3780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747387" y="3645024"/>
            <a:ext cx="498856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2771800" y="5085184"/>
            <a:ext cx="648072" cy="3240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>
            <a:off x="5747387" y="5085184"/>
            <a:ext cx="522115" cy="3240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64683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234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Перспективи зовнішньої торгівлі України</vt:lpstr>
      <vt:lpstr>Слайд 2</vt:lpstr>
      <vt:lpstr>структура зовнішньої торгівлі України  за матеріалами Державного комітету статистики</vt:lpstr>
      <vt:lpstr>Слайд 4</vt:lpstr>
      <vt:lpstr>Слайд 5</vt:lpstr>
      <vt:lpstr>Слайд 6</vt:lpstr>
      <vt:lpstr>Слайд 7</vt:lpstr>
      <vt:lpstr>Слайд 8</vt:lpstr>
      <vt:lpstr>Структура торгівлі експорту за ринками та продукцією:</vt:lpstr>
      <vt:lpstr>Слайд 10</vt:lpstr>
      <vt:lpstr> 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Перспективи зовнішньої торгівлі України</dc:title>
  <dc:creator>1111</dc:creator>
  <cp:lastModifiedBy>Лідія-ПК</cp:lastModifiedBy>
  <cp:revision>14</cp:revision>
  <dcterms:created xsi:type="dcterms:W3CDTF">2014-04-06T03:15:13Z</dcterms:created>
  <dcterms:modified xsi:type="dcterms:W3CDTF">2014-04-28T12:12:20Z</dcterms:modified>
</cp:coreProperties>
</file>