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47664" y="476671"/>
            <a:ext cx="7215336" cy="3888433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solidFill>
                  <a:schemeClr val="tx2"/>
                </a:solidFill>
              </a:rPr>
              <a:t>ВПЛИВ КОРПОРАТИВНОЇ </a:t>
            </a:r>
            <a:r>
              <a:rPr lang="uk-UA" sz="3600" b="1" dirty="0">
                <a:solidFill>
                  <a:schemeClr val="tx2"/>
                </a:solidFill>
              </a:rPr>
              <a:t>СОЦІАЛЬНОЇ ВІДПОВІДАЛЬНОСТІ НА ЕФЕКТИВНІСТЬ ДІЯЛЬНОСТІ ПІДПРИЄМСТВА</a:t>
            </a:r>
            <a:r>
              <a:rPr lang="uk-UA" sz="3600" dirty="0" smtClean="0">
                <a:effectLst/>
              </a:rPr>
              <a:t/>
            </a:r>
            <a:br>
              <a:rPr lang="uk-UA" sz="3600" dirty="0" smtClean="0">
                <a:effectLst/>
              </a:rPr>
            </a:br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580112" y="4149080"/>
            <a:ext cx="3158168" cy="2112640"/>
          </a:xfrm>
        </p:spPr>
        <p:txBody>
          <a:bodyPr/>
          <a:lstStyle/>
          <a:p>
            <a:r>
              <a:rPr lang="uk-UA" dirty="0" smtClean="0"/>
              <a:t>Виконала:</a:t>
            </a:r>
          </a:p>
          <a:p>
            <a:r>
              <a:rPr lang="uk-UA" dirty="0" smtClean="0"/>
              <a:t>с</a:t>
            </a:r>
            <a:r>
              <a:rPr lang="uk-UA" dirty="0" smtClean="0"/>
              <a:t>тудентка ЕПД-503</a:t>
            </a:r>
          </a:p>
          <a:p>
            <a:r>
              <a:rPr lang="uk-UA" dirty="0" err="1" smtClean="0"/>
              <a:t>Криницька</a:t>
            </a:r>
            <a:r>
              <a:rPr lang="uk-UA" dirty="0" smtClean="0"/>
              <a:t> Л.В.</a:t>
            </a:r>
            <a:r>
              <a:rPr lang="uk-UA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50002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792088"/>
          </a:xfrm>
        </p:spPr>
        <p:txBody>
          <a:bodyPr>
            <a:normAutofit/>
          </a:bodyPr>
          <a:lstStyle/>
          <a:p>
            <a:pPr algn="ctr"/>
            <a:r>
              <a:rPr lang="uk-UA" i="1" dirty="0" smtClean="0">
                <a:solidFill>
                  <a:srgbClr val="FF0000"/>
                </a:solidFill>
              </a:rPr>
              <a:t>Висновки</a:t>
            </a:r>
            <a:endParaRPr lang="uk-UA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08720"/>
            <a:ext cx="8532440" cy="576064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uk-UA" sz="24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sz="20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фект </a:t>
            </a:r>
            <a:r>
              <a:rPr lang="uk-UA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впровадження соціально-відповідальної політики проявляється у створенні позитивного іміджу, підвищенні репутації та гудвілу, </a:t>
            </a:r>
            <a:r>
              <a:rPr lang="uk-UA" sz="20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встановленні </a:t>
            </a:r>
            <a:r>
              <a:rPr lang="uk-UA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міцних зв'язків із цільовими аудиторіями.</a:t>
            </a:r>
            <a:endParaRPr lang="uk-UA" sz="2000" dirty="0" smtClean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ерівники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українських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компаній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впроваджують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практики КСВ,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відзначають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заходи з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принесли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справжню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користь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регіону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вплинули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поліпшення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компанії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покращили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репутацію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третин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українських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бізнес-лідерів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вважає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 з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знайти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утримати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кращих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сформувати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позитивний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імідж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репутацію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створити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перед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конкурентами.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0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орпоративна </a:t>
            </a:r>
            <a:r>
              <a:rPr lang="uk-UA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  відповідальність орієнтована на перспективу і ті кошти, що підприємство на неї  витрачає, повернуться лише згодом, проте у збільшеному обсязі. </a:t>
            </a:r>
            <a:endParaRPr lang="uk-UA" sz="20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576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890080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8000" dirty="0"/>
              <a:t>Дякую за увагу!</a:t>
            </a:r>
            <a:br>
              <a:rPr lang="uk-UA" sz="8000" dirty="0"/>
            </a:br>
            <a:endParaRPr lang="uk-UA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772816"/>
            <a:ext cx="7530040" cy="447558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uk-UA" sz="8000" dirty="0"/>
          </a:p>
        </p:txBody>
      </p:sp>
      <p:pic>
        <p:nvPicPr>
          <p:cNvPr id="8194" name="Picture 2" descr="C:\Users\User\Desktop\cuidado-ambien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16832"/>
            <a:ext cx="7488832" cy="446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8632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i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166389"/>
            <a:ext cx="2520280" cy="1774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704856" cy="2664296"/>
          </a:xfrm>
        </p:spPr>
        <p:txBody>
          <a:bodyPr>
            <a:normAutofit fontScale="90000"/>
          </a:bodyPr>
          <a:lstStyle/>
          <a:p>
            <a:pPr algn="just"/>
            <a:r>
              <a:rPr lang="uk-UA" sz="2700" i="1" dirty="0">
                <a:solidFill>
                  <a:srgbClr val="FF0000"/>
                </a:solidFill>
                <a:effectLst/>
              </a:rPr>
              <a:t>Актуальність</a:t>
            </a:r>
            <a:r>
              <a:rPr lang="uk-UA" sz="2700" dirty="0" smtClean="0">
                <a:solidFill>
                  <a:srgbClr val="FF0000"/>
                </a:solidFill>
                <a:effectLst/>
              </a:rPr>
              <a:t>.</a:t>
            </a:r>
            <a:r>
              <a:rPr lang="uk-UA" sz="2700" dirty="0">
                <a:solidFill>
                  <a:srgbClr val="FF0000"/>
                </a:solidFill>
                <a:effectLst/>
              </a:rPr>
              <a:t> </a:t>
            </a:r>
            <a:r>
              <a:rPr lang="uk-UA" sz="2700" dirty="0">
                <a:effectLst/>
              </a:rPr>
              <a:t>Сучасний бізнес не може розглядати себе окремо від його найважливіших </a:t>
            </a:r>
            <a:r>
              <a:rPr lang="uk-UA" sz="2700" dirty="0" err="1">
                <a:effectLst/>
              </a:rPr>
              <a:t>стейкхолдерів</a:t>
            </a:r>
            <a:r>
              <a:rPr lang="uk-UA" sz="2700" dirty="0">
                <a:effectLst/>
              </a:rPr>
              <a:t>, тому саме реалізація корпоративної соціальної відповідальності є тим опосередкованим чинником, який забезпечує зв'язок: КСВ – </a:t>
            </a:r>
            <a:r>
              <a:rPr lang="uk-UA" sz="2700" dirty="0" err="1">
                <a:effectLst/>
              </a:rPr>
              <a:t>стейкхолдери</a:t>
            </a:r>
            <a:r>
              <a:rPr lang="uk-UA" sz="2700" dirty="0">
                <a:effectLst/>
              </a:rPr>
              <a:t> – збільшення ефективності діяльності підприємства.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pic>
        <p:nvPicPr>
          <p:cNvPr id="1026" name="Picture 2" descr="C:\Users\User\Desktop\corporate-social-responsibility-and-your-bottom-line_image5-450x318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18752"/>
            <a:ext cx="2376264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трелка вправо с вырезом 3"/>
          <p:cNvSpPr/>
          <p:nvPr/>
        </p:nvSpPr>
        <p:spPr>
          <a:xfrm>
            <a:off x="2771800" y="3552075"/>
            <a:ext cx="1296144" cy="50405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Стрелка вправо с вырезом 4"/>
          <p:cNvSpPr/>
          <p:nvPr/>
        </p:nvSpPr>
        <p:spPr>
          <a:xfrm>
            <a:off x="6036891" y="3622482"/>
            <a:ext cx="1296144" cy="50405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028" name="Picture 4" descr="C:\Users\User\Desktop\086_x_thum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3035" y="3166388"/>
            <a:ext cx="1778000" cy="1774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5097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196894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Що таке КСВ?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850064"/>
            <a:ext cx="7507560" cy="4531264"/>
          </a:xfrm>
        </p:spPr>
        <p:txBody>
          <a:bodyPr>
            <a:normAutofit/>
          </a:bodyPr>
          <a:lstStyle/>
          <a:p>
            <a:pPr algn="just"/>
            <a:r>
              <a:rPr lang="uk-UA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</a:t>
            </a: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країнські </a:t>
            </a:r>
            <a:r>
              <a:rPr lang="uk-UA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бізнесмени розуміють </a:t>
            </a: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дане поняття, </a:t>
            </a:r>
            <a:r>
              <a:rPr lang="uk-UA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як відповіда­льне ставлення будь-якої компанії до свого продукту або по­слуги, до споживачів, працівників, партнерів; активна соціальна пози­ція компанії, що полягає в гармонійному співіснуванні, взаємодії та по­стійному діалозі із суспільством, участі у вирішенні найгостріших соці­альних проблем</a:t>
            </a: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just"/>
            <a:r>
              <a:rPr lang="uk-UA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</a:t>
            </a:r>
            <a:r>
              <a:rPr lang="uk-UA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Саме таке розуміння КСВ, дає змогу підприємствам України робити «правильні речі» для суспільного добробуту.</a:t>
            </a:r>
            <a:endParaRPr lang="uk-U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9380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8034096" cy="796950"/>
          </a:xfrm>
        </p:spPr>
        <p:txBody>
          <a:bodyPr>
            <a:normAutofit fontScale="90000"/>
          </a:bodyPr>
          <a:lstStyle/>
          <a:p>
            <a:pPr lvl="0" algn="ctr"/>
            <a:r>
              <a:rPr lang="uk-UA" altLang="uk-UA" sz="4400" dirty="0"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Соціальні дослідження щодо розуміння КСВ підприємцями </a:t>
            </a:r>
            <a:r>
              <a:rPr lang="uk-UA" altLang="uk-UA" sz="4400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України</a:t>
            </a:r>
            <a:r>
              <a:rPr lang="uk-UA" altLang="uk-UA" sz="54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uk-UA" altLang="uk-UA" sz="54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4495181"/>
              </p:ext>
            </p:extLst>
          </p:nvPr>
        </p:nvGraphicFramePr>
        <p:xfrm>
          <a:off x="971599" y="1700808"/>
          <a:ext cx="8172401" cy="51571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97751"/>
                <a:gridCol w="1175187"/>
                <a:gridCol w="1499463"/>
              </a:tblGrid>
              <a:tr h="42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Питання</a:t>
                      </a:r>
                      <a:endParaRPr lang="uk-UA" sz="1600" dirty="0">
                        <a:effectLst/>
                        <a:latin typeface="TextBookC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К-сть осіб</a:t>
                      </a:r>
                      <a:endParaRPr lang="uk-UA" sz="1600">
                        <a:effectLst/>
                        <a:latin typeface="TextBookC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% осіб</a:t>
                      </a:r>
                      <a:endParaRPr lang="uk-UA" sz="1600">
                        <a:effectLst/>
                        <a:latin typeface="TextBookC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57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Врахування інтересів зацікавлених представників суспільства під час прийняття бізнес-рішень</a:t>
                      </a:r>
                      <a:endParaRPr lang="uk-UA" sz="1600" dirty="0">
                        <a:effectLst/>
                        <a:latin typeface="TextBookC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426</a:t>
                      </a:r>
                      <a:endParaRPr lang="uk-UA" sz="1600">
                        <a:effectLst/>
                        <a:latin typeface="TextBookC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38,4%</a:t>
                      </a:r>
                      <a:endParaRPr lang="uk-UA" sz="1600">
                        <a:effectLst/>
                        <a:latin typeface="TextBookC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54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Максимізація прибутків та діяльність в інтересах акціонерів</a:t>
                      </a:r>
                      <a:endParaRPr lang="uk-UA" sz="1600" dirty="0">
                        <a:effectLst/>
                        <a:latin typeface="TextBookC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349</a:t>
                      </a:r>
                      <a:endParaRPr lang="uk-UA" sz="1600">
                        <a:effectLst/>
                        <a:latin typeface="TextBookC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31,4%</a:t>
                      </a:r>
                      <a:endParaRPr lang="uk-UA" sz="1600">
                        <a:effectLst/>
                        <a:latin typeface="TextBookC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57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Добровільна відмова від деяких прибутків через прагнення зробити «правильні речі»</a:t>
                      </a:r>
                      <a:endParaRPr lang="uk-UA" sz="1600" dirty="0">
                        <a:effectLst/>
                        <a:latin typeface="TextBookC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182</a:t>
                      </a:r>
                      <a:endParaRPr lang="uk-UA" sz="1600" dirty="0">
                        <a:effectLst/>
                        <a:latin typeface="TextBookC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16,4%</a:t>
                      </a:r>
                      <a:endParaRPr lang="uk-UA" sz="1600">
                        <a:effectLst/>
                        <a:latin typeface="TextBookC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686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Впровадження добробуту через працевлаштування та виплату податків підприємством своєчасно та у повному обсязі</a:t>
                      </a:r>
                      <a:endParaRPr lang="uk-UA" sz="1600" dirty="0">
                        <a:effectLst/>
                        <a:latin typeface="TextBookC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80</a:t>
                      </a:r>
                      <a:endParaRPr lang="uk-UA" sz="1600">
                        <a:effectLst/>
                        <a:latin typeface="TextBookC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7,2%</a:t>
                      </a:r>
                      <a:endParaRPr lang="uk-UA" sz="1600" dirty="0">
                        <a:effectLst/>
                        <a:latin typeface="TextBookC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57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Підтримка ініціатив, що напряму приносять користь суспільству, але не завжди є прибутковими для акціонерів</a:t>
                      </a:r>
                      <a:endParaRPr lang="uk-UA" sz="1600">
                        <a:effectLst/>
                        <a:latin typeface="TextBookC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73</a:t>
                      </a:r>
                      <a:endParaRPr lang="uk-UA" sz="1600">
                        <a:effectLst/>
                        <a:latin typeface="TextBookC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6,6%</a:t>
                      </a:r>
                      <a:endParaRPr lang="uk-UA" sz="1600" dirty="0">
                        <a:effectLst/>
                        <a:latin typeface="TextBookC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28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В цілому </a:t>
                      </a:r>
                      <a:endParaRPr lang="uk-UA" sz="1600">
                        <a:effectLst/>
                        <a:latin typeface="TextBookC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1110</a:t>
                      </a:r>
                      <a:endParaRPr lang="uk-UA" sz="1600">
                        <a:effectLst/>
                        <a:latin typeface="TextBookC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100%</a:t>
                      </a:r>
                      <a:endParaRPr lang="uk-UA" sz="1600" dirty="0">
                        <a:effectLst/>
                        <a:latin typeface="TextBookC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543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274638"/>
            <a:ext cx="6377912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00B050"/>
                </a:solidFill>
              </a:rPr>
              <a:t>Чи вигідно підприємству впроваджувати КСВ?</a:t>
            </a:r>
            <a:endParaRPr lang="uk-UA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132856"/>
            <a:ext cx="7962088" cy="4608512"/>
          </a:xfrm>
        </p:spPr>
        <p:txBody>
          <a:bodyPr>
            <a:normAutofit fontScale="85000" lnSpcReduction="10000"/>
          </a:bodyPr>
          <a:lstStyle/>
          <a:p>
            <a:pPr marL="82296" indent="0" algn="just">
              <a:buNone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снує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потенційний зиск, який може мати компанія від імплементації КСВ у свою бізнес практику. Він, зокрема, полягає у такому: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поліпшення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завдяки запобіганню ризикам різного ґа­тунку;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покращення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репутаційного менеджменту;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 обся­гу продажу та частки ринку;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розширення можливостей для залучен­ня, утримання, мотивування співробітників компанії;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оптимізація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операційних процесів та зменшення виробничих витрат;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налагодження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побудова дієвих відносин з іншими компаніями, урядовими структура­ми та неурядовими організаціями;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поліпшення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 та еконо­мічних показників діяльності.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9" name="Picture 3" descr="C:\Users\User\Desktop\i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73845">
            <a:off x="-163001" y="-73065"/>
            <a:ext cx="2771800" cy="220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135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818072" cy="4824536"/>
          </a:xfrm>
        </p:spPr>
        <p:txBody>
          <a:bodyPr>
            <a:noAutofit/>
          </a:bodyPr>
          <a:lstStyle/>
          <a:p>
            <a:pPr algn="just"/>
            <a:r>
              <a:rPr lang="uk-UA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Українські </a:t>
            </a:r>
            <a:r>
              <a:rPr lang="uk-UA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компанії, які використовують корпоративну соціальну відповідальність, є лідерами в українському ринковому середовищі, що сильно відображається на їх популярності та прибутковості. Це яскраво демонструє Центр «Розвитку корпоративної соціальної відповідальності», який презентував результати першого в Україні індексу прозорості та підзвітності </a:t>
            </a:r>
            <a:r>
              <a:rPr lang="uk-UA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компаній. За </a:t>
            </a:r>
            <a:r>
              <a:rPr lang="uk-UA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результатами, найвищий Індекс прозорості та підзвітності має компанія ДТЕК (160 балів із 200 можливих; 80% прозорості), яка з отриманими балами увійшла до топ-10 найпрозоріших компаній світу за оцінкою </a:t>
            </a:r>
            <a:r>
              <a:rPr lang="uk-UA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Центра. </a:t>
            </a:r>
            <a:r>
              <a:rPr lang="uk-UA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 компанії першого десятка мають </a:t>
            </a:r>
            <a:r>
              <a:rPr lang="uk-UA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нефінансові</a:t>
            </a:r>
            <a:r>
              <a:rPr lang="uk-UA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звіти, деталізований опис упровадження соціальних та </a:t>
            </a:r>
            <a:r>
              <a:rPr lang="uk-UA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екологічних проектів.</a:t>
            </a:r>
            <a:r>
              <a:rPr lang="uk-UA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021288"/>
            <a:ext cx="8178112" cy="227112"/>
          </a:xfrm>
        </p:spPr>
        <p:txBody>
          <a:bodyPr>
            <a:normAutofit fontScale="32500" lnSpcReduction="20000"/>
          </a:bodyPr>
          <a:lstStyle/>
          <a:p>
            <a:endParaRPr lang="uk-UA" dirty="0"/>
          </a:p>
        </p:txBody>
      </p:sp>
      <p:pic>
        <p:nvPicPr>
          <p:cNvPr id="6146" name="Picture 2" descr="C:\Users\User\Desktop\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12979">
            <a:off x="1115616" y="4869160"/>
            <a:ext cx="266429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User\Desktop\corporate-social-responsibil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1364">
            <a:off x="5580112" y="4869160"/>
            <a:ext cx="2952328" cy="1773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712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economy.nayka.com.ua/a/9_2012_50.files/image00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96752"/>
            <a:ext cx="8172400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Рейтинг найпрозоріших українських компаній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5013176"/>
            <a:ext cx="8250120" cy="194421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uk-UA" dirty="0"/>
              <a:t>Оцінюючи вплив впровадження заходів із корпоративної соціальної відповідальності на формування корпоративної стратегії, маємо такі висновки щодо українських компаній: 70 % - поліпшення ставлення працівників до компанії; 62 % українських компаній вважають, що вони принесли дійсну користь для суспільства, громади; 53 % - покращення репутації компанії та 48 % - поліпшення економічних показників компанії </a:t>
            </a:r>
            <a:r>
              <a:rPr lang="uk-UA" dirty="0" smtClean="0"/>
              <a:t>.</a:t>
            </a:r>
            <a:endParaRPr lang="uk-UA" dirty="0"/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49090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uk-UA" sz="3200" dirty="0">
                <a:solidFill>
                  <a:schemeClr val="accent1">
                    <a:lumMod val="75000"/>
                  </a:schemeClr>
                </a:solidFill>
                <a:effectLst/>
              </a:rPr>
              <a:t>П</a:t>
            </a:r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ричинно-наслідкові </a:t>
            </a:r>
            <a:r>
              <a:rPr lang="uk-UA" sz="3200" dirty="0">
                <a:solidFill>
                  <a:schemeClr val="accent1">
                    <a:lumMod val="75000"/>
                  </a:schemeClr>
                </a:solidFill>
                <a:effectLst/>
              </a:rPr>
              <a:t>зв’язки між конкретними заходами та показниками успіху </a:t>
            </a:r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підприємств</a:t>
            </a:r>
            <a:endParaRPr lang="uk-UA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7357770"/>
              </p:ext>
            </p:extLst>
          </p:nvPr>
        </p:nvGraphicFramePr>
        <p:xfrm>
          <a:off x="0" y="1412775"/>
          <a:ext cx="9144001" cy="5445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5439"/>
                <a:gridCol w="3590243"/>
                <a:gridCol w="3058319"/>
              </a:tblGrid>
              <a:tr h="2972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Група </a:t>
                      </a:r>
                      <a:r>
                        <a:rPr lang="uk-UA" sz="1600" dirty="0" err="1">
                          <a:effectLst/>
                        </a:rPr>
                        <a:t>стейкхолдера</a:t>
                      </a:r>
                      <a:endParaRPr lang="uk-UA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Заходи</a:t>
                      </a:r>
                      <a:endParaRPr lang="uk-UA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Показники</a:t>
                      </a:r>
                      <a:endParaRPr lang="uk-UA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14864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Клієнти</a:t>
                      </a:r>
                      <a:endParaRPr lang="uk-UA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Надання гарантій</a:t>
                      </a:r>
                      <a:endParaRPr lang="uk-UA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Перевірка контрагентів</a:t>
                      </a:r>
                      <a:endParaRPr lang="uk-UA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Надійний партнер</a:t>
                      </a:r>
                      <a:endParaRPr lang="uk-UA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-Кількість приходу нових клієнтів</a:t>
                      </a:r>
                      <a:endParaRPr lang="uk-UA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-Обсяг доходу</a:t>
                      </a:r>
                      <a:endParaRPr lang="uk-UA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-Обізнаність потенційних клієнтів про компанію</a:t>
                      </a:r>
                      <a:endParaRPr lang="uk-UA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21751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Суспільство</a:t>
                      </a:r>
                      <a:endParaRPr lang="uk-UA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Співпраця з громадськими організаціями, забезпечення спонсорської підтримки на благодійні та екологічні заходи </a:t>
                      </a:r>
                      <a:endParaRPr lang="uk-UA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</a:rPr>
                        <a:t>-Кількість</a:t>
                      </a:r>
                      <a:r>
                        <a:rPr lang="uk-UA" sz="1600" dirty="0">
                          <a:effectLst/>
                        </a:rPr>
                        <a:t> позитивних згадок в пресі</a:t>
                      </a:r>
                      <a:endParaRPr lang="uk-UA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</a:rPr>
                        <a:t>-Частота</a:t>
                      </a:r>
                      <a:r>
                        <a:rPr lang="uk-UA" sz="1600" dirty="0">
                          <a:effectLst/>
                        </a:rPr>
                        <a:t> перевірок податковими органами</a:t>
                      </a:r>
                      <a:endParaRPr lang="uk-UA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</a:rPr>
                        <a:t>-Кількість</a:t>
                      </a:r>
                      <a:r>
                        <a:rPr lang="uk-UA" sz="1600" dirty="0">
                          <a:effectLst/>
                        </a:rPr>
                        <a:t> </a:t>
                      </a:r>
                      <a:r>
                        <a:rPr lang="uk-UA" sz="1600" dirty="0" err="1">
                          <a:effectLst/>
                        </a:rPr>
                        <a:t>принятих</a:t>
                      </a:r>
                      <a:r>
                        <a:rPr lang="uk-UA" sz="1600" dirty="0">
                          <a:effectLst/>
                        </a:rPr>
                        <a:t> позитивних рішень місцевими органами управління</a:t>
                      </a:r>
                      <a:endParaRPr lang="uk-UA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14864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Співробітники</a:t>
                      </a:r>
                      <a:endParaRPr lang="uk-UA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Проведення навчання персоналу</a:t>
                      </a:r>
                      <a:endParaRPr lang="uk-UA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Соціальний пакет</a:t>
                      </a:r>
                      <a:endParaRPr lang="uk-UA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Розвиток особистості</a:t>
                      </a:r>
                      <a:endParaRPr lang="uk-UA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Спортивні заходи</a:t>
                      </a:r>
                      <a:endParaRPr lang="uk-UA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Гендерна політика</a:t>
                      </a:r>
                      <a:endParaRPr lang="uk-UA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</a:rPr>
                        <a:t>-Плинність</a:t>
                      </a:r>
                      <a:r>
                        <a:rPr lang="uk-UA" sz="1600" dirty="0">
                          <a:effectLst/>
                        </a:rPr>
                        <a:t> кадрів</a:t>
                      </a:r>
                      <a:endParaRPr lang="uk-UA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</a:rPr>
                        <a:t>-Обізнаність</a:t>
                      </a:r>
                      <a:r>
                        <a:rPr lang="uk-UA" sz="1600" dirty="0">
                          <a:effectLst/>
                        </a:rPr>
                        <a:t> потенційних співробітників про компанію</a:t>
                      </a:r>
                      <a:endParaRPr lang="uk-UA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</a:rPr>
                        <a:t>-Продуктивність</a:t>
                      </a:r>
                      <a:r>
                        <a:rPr lang="uk-UA" sz="1600" dirty="0">
                          <a:effectLst/>
                        </a:rPr>
                        <a:t> праці</a:t>
                      </a:r>
                      <a:endParaRPr lang="uk-UA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6028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466144" cy="1517030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>
                <a:solidFill>
                  <a:srgbClr val="002060"/>
                </a:solidFill>
              </a:rPr>
              <a:t>Приклади українських підприємств, що покращили свою діяльність внаслідок реалізації КСВ</a:t>
            </a:r>
            <a:endParaRPr lang="uk-UA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47800"/>
            <a:ext cx="8322128" cy="5221560"/>
          </a:xfrm>
        </p:spPr>
        <p:txBody>
          <a:bodyPr>
            <a:noAutofit/>
          </a:bodyPr>
          <a:lstStyle/>
          <a:p>
            <a:pPr algn="just"/>
            <a:r>
              <a:rPr lang="lt-LT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</a:t>
            </a:r>
            <a:r>
              <a:rPr lang="uk-UA" sz="1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lt-LT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Інгулецький гірничо</a:t>
            </a:r>
            <a:r>
              <a:rPr lang="uk-UA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t-LT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збагачувальний комбінат</a:t>
            </a:r>
            <a:r>
              <a:rPr lang="uk-UA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lt-LT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рахунок використання безтротилововї екологічно </a:t>
            </a:r>
            <a:r>
              <a:rPr lang="lt-LT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чистої</a:t>
            </a:r>
            <a:r>
              <a:rPr lang="uk-UA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вибухової речовини</a:t>
            </a:r>
            <a:r>
              <a:rPr lang="uk-UA" sz="1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t-LT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lt-LT" sz="1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зменшення негативного впливу на навколишнє </a:t>
            </a:r>
            <a:r>
              <a:rPr lang="lt-LT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</a:t>
            </a:r>
            <a:r>
              <a:rPr lang="uk-UA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lt-LT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підвищив </a:t>
            </a:r>
            <a:r>
              <a:rPr lang="lt-LT" sz="1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продуктивність </a:t>
            </a:r>
            <a:r>
              <a:rPr lang="lt-LT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комплексу</a:t>
            </a:r>
            <a:r>
              <a:rPr lang="uk-UA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t-LT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 таких змін утворились нові витрати </a:t>
            </a:r>
            <a:r>
              <a:rPr lang="lt-LT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uk-UA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</a:t>
            </a:r>
            <a:r>
              <a:rPr lang="lt-LT" sz="1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безтротилової </a:t>
            </a:r>
            <a:r>
              <a:rPr lang="lt-LT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вибухівки</a:t>
            </a:r>
            <a:r>
              <a:rPr lang="uk-UA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lt-LT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проте збільшилась кількість видобутої </a:t>
            </a:r>
            <a:r>
              <a:rPr lang="lt-LT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uk-UA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 </a:t>
            </a:r>
            <a:r>
              <a:rPr lang="lt-LT" sz="1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якої в перспективі </a:t>
            </a:r>
            <a:r>
              <a:rPr lang="lt-LT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призве</a:t>
            </a:r>
            <a:r>
              <a:rPr lang="uk-UA" sz="16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</a:t>
            </a:r>
            <a:r>
              <a:rPr lang="lt-LT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отримання більших </a:t>
            </a:r>
            <a:r>
              <a:rPr lang="lt-LT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прибутків</a:t>
            </a:r>
            <a:r>
              <a:rPr lang="uk-UA" sz="1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lt-LT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uk-UA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Nemiroff</a:t>
            </a:r>
            <a:r>
              <a:rPr lang="uk-UA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 </a:t>
            </a:r>
            <a:r>
              <a:rPr lang="lt-LT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 в </a:t>
            </a:r>
            <a:r>
              <a:rPr lang="lt-LT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розмірі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1,5</a:t>
            </a:r>
            <a:r>
              <a:rPr lang="lt-LT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млн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lt-LT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рн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t-LT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соціальний проект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lt-LT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Спортивну Україну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будуємо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разом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у 2010-2012 </a:t>
            </a:r>
            <a:r>
              <a:rPr lang="ru-RU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рр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lt-LT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підвищує </a:t>
            </a:r>
            <a:r>
              <a:rPr lang="lt-LT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свою репутацію та зменшує ризики від </a:t>
            </a:r>
            <a:r>
              <a:rPr lang="lt-LT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можливої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втрати ринків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формуючи </a:t>
            </a:r>
            <a:r>
              <a:rPr lang="lt-LT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імідж </a:t>
            </a:r>
            <a:r>
              <a:rPr lang="lt-LT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</a:t>
            </a:r>
            <a:r>
              <a:rPr lang="lt-LT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підтримує спортивну </a:t>
            </a:r>
            <a:r>
              <a:rPr lang="lt-LT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молодь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lt-LT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</a:t>
            </a:r>
            <a:r>
              <a:rPr lang="lt-LT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призводить до утворення затрат на здійснення соціальних програм та зростання </a:t>
            </a:r>
            <a:r>
              <a:rPr lang="lt-LT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бренду компанії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головні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SABMiller 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включила </a:t>
            </a:r>
            <a:r>
              <a:rPr lang="ru-RU" sz="1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викидів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CO2. 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контексті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згадати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енерговитрат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підготовці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кінцевого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продукту ( </a:t>
            </a:r>
            <a:r>
              <a:rPr lang="ru-RU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для самого </a:t>
            </a:r>
            <a:r>
              <a:rPr lang="ru-RU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так і для </a:t>
            </a:r>
            <a:r>
              <a:rPr lang="ru-RU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економії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електроенергії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глобальному </a:t>
            </a:r>
            <a:r>
              <a:rPr lang="ru-RU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масштабі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. </a:t>
            </a:r>
            <a:r>
              <a:rPr lang="ru-RU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Подібна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реалізована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Угорщині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пивзаводі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Дреер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а </a:t>
            </a:r>
            <a:r>
              <a:rPr lang="ru-RU" sz="1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тепер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впроваджується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</a:t>
            </a:r>
            <a:r>
              <a:rPr lang="uk-UA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рамках </a:t>
            </a:r>
            <a:r>
              <a:rPr lang="ru-RU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проекту « </a:t>
            </a:r>
            <a:r>
              <a:rPr lang="ru-RU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Дреер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» </a:t>
            </a:r>
            <a:r>
              <a:rPr lang="ru-RU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скоротив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викиди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вуглекислого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газу на 260 тонн на </a:t>
            </a:r>
            <a:r>
              <a:rPr lang="ru-RU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а </a:t>
            </a:r>
            <a:r>
              <a:rPr lang="ru-RU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отримав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чистий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економію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електрики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- 82кВт на годину.</a:t>
            </a:r>
            <a:endParaRPr lang="lt-LT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6139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168</TotalTime>
  <Words>906</Words>
  <Application>Microsoft Office PowerPoint</Application>
  <PresentationFormat>Экран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ВПЛИВ КОРПОРАТИВНОЇ СОЦІАЛЬНОЇ ВІДПОВІДАЛЬНОСТІ НА ЕФЕКТИВНІСТЬ ДІЯЛЬНОСТІ ПІДПРИЄМСТВА </vt:lpstr>
      <vt:lpstr>Актуальність. Сучасний бізнес не може розглядати себе окремо від його найважливіших стейкхолдерів, тому саме реалізація корпоративної соціальної відповідальності є тим опосередкованим чинником, який забезпечує зв'язок: КСВ – стейкхолдери – збільшення ефективності діяльності підприємства. </vt:lpstr>
      <vt:lpstr>Що таке КСВ?</vt:lpstr>
      <vt:lpstr>Соціальні дослідження щодо розуміння КСВ підприємцями України </vt:lpstr>
      <vt:lpstr>Чи вигідно підприємству впроваджувати КСВ?</vt:lpstr>
      <vt:lpstr>   Українські компанії, які використовують корпоративну соціальну відповідальність, є лідерами в українському ринковому середовищі, що сильно відображається на їх популярності та прибутковості. Це яскраво демонструє Центр «Розвитку корпоративної соціальної відповідальності», який презентував результати першого в Україні індексу прозорості та підзвітності компаній. За результатами, найвищий Індекс прозорості та підзвітності має компанія ДТЕК (160 балів із 200 можливих; 80% прозорості), яка з отриманими балами увійшла до топ-10 найпрозоріших компаній світу за оцінкою Центра. Всі компанії першого десятка мають нефінансові звіти, деталізований опис упровадження соціальних та екологічних проектів. </vt:lpstr>
      <vt:lpstr>Рейтинг найпрозоріших українських компаній</vt:lpstr>
      <vt:lpstr>Причинно-наслідкові зв’язки між конкретними заходами та показниками успіху підприємств</vt:lpstr>
      <vt:lpstr>Приклади українських підприємств, що покращили свою діяльність внаслідок реалізації КСВ</vt:lpstr>
      <vt:lpstr>Висновки</vt:lpstr>
      <vt:lpstr>Дякую за увагу!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</cp:revision>
  <dcterms:created xsi:type="dcterms:W3CDTF">2014-05-06T17:22:46Z</dcterms:created>
  <dcterms:modified xsi:type="dcterms:W3CDTF">2014-05-06T20:21:50Z</dcterms:modified>
</cp:coreProperties>
</file>